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43" r:id="rId1"/>
  </p:sldMasterIdLst>
  <p:sldIdLst>
    <p:sldId id="295" r:id="rId2"/>
    <p:sldId id="256" r:id="rId3"/>
    <p:sldId id="257" r:id="rId4"/>
    <p:sldId id="258" r:id="rId5"/>
    <p:sldId id="259" r:id="rId6"/>
    <p:sldId id="260" r:id="rId7"/>
    <p:sldId id="261" r:id="rId8"/>
    <p:sldId id="296" r:id="rId9"/>
    <p:sldId id="288" r:id="rId10"/>
    <p:sldId id="289" r:id="rId11"/>
    <p:sldId id="290" r:id="rId12"/>
    <p:sldId id="291" r:id="rId13"/>
    <p:sldId id="286" r:id="rId14"/>
    <p:sldId id="287" r:id="rId15"/>
    <p:sldId id="270" r:id="rId16"/>
    <p:sldId id="262" r:id="rId17"/>
    <p:sldId id="273" r:id="rId18"/>
    <p:sldId id="271" r:id="rId19"/>
    <p:sldId id="272" r:id="rId20"/>
    <p:sldId id="292" r:id="rId21"/>
    <p:sldId id="293" r:id="rId22"/>
    <p:sldId id="263" r:id="rId23"/>
    <p:sldId id="264" r:id="rId24"/>
    <p:sldId id="265" r:id="rId25"/>
    <p:sldId id="266" r:id="rId26"/>
    <p:sldId id="267" r:id="rId27"/>
    <p:sldId id="268" r:id="rId28"/>
    <p:sldId id="269" r:id="rId29"/>
    <p:sldId id="274" r:id="rId30"/>
    <p:sldId id="275" r:id="rId31"/>
    <p:sldId id="276" r:id="rId32"/>
    <p:sldId id="277" r:id="rId33"/>
    <p:sldId id="278" r:id="rId34"/>
    <p:sldId id="279" r:id="rId35"/>
    <p:sldId id="280" r:id="rId36"/>
    <p:sldId id="281" r:id="rId37"/>
    <p:sldId id="282" r:id="rId38"/>
    <p:sldId id="283" r:id="rId39"/>
    <p:sldId id="294" r:id="rId40"/>
    <p:sldId id="284" r:id="rId41"/>
    <p:sldId id="285" r:id="rId4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BBC"/>
    <a:srgbClr val="0097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74" autoAdjust="0"/>
    <p:restoredTop sz="94660"/>
  </p:normalViewPr>
  <p:slideViewPr>
    <p:cSldViewPr snapToGrid="0">
      <p:cViewPr varScale="1">
        <p:scale>
          <a:sx n="74" d="100"/>
          <a:sy n="74" d="100"/>
        </p:scale>
        <p:origin x="576"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8/15/2024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618052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8/15/2024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878342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8/15/2024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6733235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8/15/2024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54110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8/15/2024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9664831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8/15/2024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547155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8/15/2024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259775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8/15/2024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376536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089DB0E6-8E00-4996-9017-510247224521}" type="datetimeFigureOut">
              <a:rPr lang="en-US" smtClean="0"/>
              <a:t>8/15/2024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A8D3D8-05B5-48A6-BCBE-9C5A924EF888}" type="slidenum">
              <a:rPr lang="en-US" smtClean="0"/>
              <a:t>‹#›</a:t>
            </a:fld>
            <a:endParaRPr lang="en-US"/>
          </a:p>
        </p:txBody>
      </p:sp>
      <p:sp>
        <p:nvSpPr>
          <p:cNvPr id="8" name="Title 7"/>
          <p:cNvSpPr>
            <a:spLocks noGrp="1"/>
          </p:cNvSpPr>
          <p:nvPr>
            <p:ph type="title"/>
          </p:nvPr>
        </p:nvSpPr>
        <p:spPr/>
        <p:txBody>
          <a:bodyPr/>
          <a:lstStyle/>
          <a:p>
            <a:r>
              <a:rPr lang="en-US"/>
              <a:t>Click to edit Master title style</a:t>
            </a:r>
          </a:p>
        </p:txBody>
      </p:sp>
      <p:sp>
        <p:nvSpPr>
          <p:cNvPr id="10" name="Content Placeholder 9"/>
          <p:cNvSpPr>
            <a:spLocks noGrp="1"/>
          </p:cNvSpPr>
          <p:nvPr>
            <p:ph sz="quarter" idx="13"/>
          </p:nvPr>
        </p:nvSpPr>
        <p:spPr>
          <a:xfrm>
            <a:off x="1524000" y="731520"/>
            <a:ext cx="8534400"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606177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8/15/2024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458999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8/15/2024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813812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8/15/2024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97515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8/15/2024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152845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8/15/2024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818508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8/15/2024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931675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8/15/2024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579480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8/15/2024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774854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8/15/2024</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18726924"/>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 id="2147483755" r:id="rId12"/>
    <p:sldLayoutId id="2147483756" r:id="rId13"/>
    <p:sldLayoutId id="2147483757" r:id="rId14"/>
    <p:sldLayoutId id="2147483758" r:id="rId15"/>
    <p:sldLayoutId id="2147483759" r:id="rId16"/>
    <p:sldLayoutId id="2147483772" r:id="rId17"/>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1576;&#1582;&#1588;&#1606;&#1575;&#1605;&#1607;%20&#1605;&#1587;&#1578;&#1606;&#1583;&#1575;&#1578;%20&#1593;&#1575;&#1583;&#1740;-43132/&#1662;&#1740;&#1608;&#1587;&#1578;%20&#1740;&#1705;%20-&#1711;&#1586;&#1575;&#1585;&#1588;%20&#1605;&#1583;&#1583;&#1705;&#1575;&#1585;&#1740;%20&#1581;&#1608;&#1586;&#1607;%20&#1575;&#1605;&#1608;&#1585;%20&#1578;&#1608;&#1575;&#1606;&#1576;&#1582;&#1588;&#1740;%20(&#1608;&#1740;&#1688;&#1607;%20&#1582;&#1575;&#1606;&#1608;&#1575;&#1585;&#1607;&#1575;&#1740;%20&#1583;&#1575;&#1585;&#1575;&#1740;%20&#1581;&#1583;&#1575;&#1602;&#1604;%20&#1583;&#1608;%20&#1593;&#1590;&#1608;%20&#1605;&#1593;&#1604;&#1608;&#1604;).doc" TargetMode="External"/><Relationship Id="rId2" Type="http://schemas.openxmlformats.org/officeDocument/2006/relationships/hyperlink" Target="&#1576;&#1582;&#1588;&#1606;&#1575;&#1605;&#1607;%20&#1605;&#1587;&#1578;&#1606;&#1583;&#1575;&#1578;%20&#1593;&#1575;&#1583;&#1740;-43132/&#1662;&#1740;&#1608;&#1587;&#1578;%20&#1740;&#1705;%20-&#1711;&#1586;&#1575;&#1585;&#1588;%20&#1605;&#1583;&#1583;&#1705;&#1575;&#1585;&#1740;%20&#1581;&#1608;&#1586;&#1607;%20&#1605;&#1593;&#1575;&#1608;&#1606;&#1578;%20&#1575;&#1580;&#1578;&#1605;&#1575;&#1593;&#1740;.doc" TargetMode="External"/><Relationship Id="rId1" Type="http://schemas.openxmlformats.org/officeDocument/2006/relationships/slideLayout" Target="../slideLayouts/slideLayout2.xml"/><Relationship Id="rId4" Type="http://schemas.openxmlformats.org/officeDocument/2006/relationships/hyperlink" Target="&#1576;&#1582;&#1588;&#1606;&#1575;&#1605;&#1607;%20&#1605;&#1587;&#1578;&#1606;&#1583;&#1575;&#1578;%20&#1593;&#1575;&#1583;&#1740;-43132/&#1662;&#1740;&#1608;&#1587;&#1578;%20&#1740;&#1705;%20-&#1711;&#1586;&#1575;&#1585;&#1588;%20&#1605;&#1583;&#1583;&#1705;&#1575;&#1585;&#1740;%20&#1581;&#1608;&#1586;&#1607;%20&#1575;&#1605;&#1608;&#1585;%20&#1578;&#1608;&#1575;&#1606;&#1576;&#1582;&#1588;&#1740;%20(&#1608;&#1740;&#1688;&#1607;%20&#1601;&#1585;&#1583;%20&#1583;&#1575;&#1585;&#1575;&#1740;%20&#1605;&#1593;&#1604;&#1608;&#1604;&#1740;).doc"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themeOverride" Target="../theme/themeOverride1.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themeOverride" Target="../theme/themeOverride2.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themeOverride" Target="../theme/themeOverride3.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themeOverride" Target="../theme/themeOverride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themeOverride" Target="../theme/themeOverride5.xml"/></Relationships>
</file>

<file path=ppt/slides/_rels/slide19.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slideLayout" Target="../slideLayouts/slideLayout17.xml"/><Relationship Id="rId1" Type="http://schemas.openxmlformats.org/officeDocument/2006/relationships/themeOverride" Target="../theme/themeOverride6.xml"/><Relationship Id="rId5" Type="http://schemas.openxmlformats.org/officeDocument/2006/relationships/hyperlink" Target="&#1576;&#1582;&#1588;&#1606;&#1575;&#1605;&#1607;%20&#1605;&#1587;&#1578;&#1606;&#1583;&#1575;&#1578;%20&#1593;&#1575;&#1583;&#1740;-43132/&#1582;&#1604;&#1575;&#1589;&#1607;+&#1705;&#1583;-+&#1585;&#1608;&#1588;+&#1607;&#1575;%20-&#1570;&#1582;&#1585;&#1740;&#1606;%20&#1578;&#1594;&#1740;&#1740;&#1585;&#1575;&#1578;.xlsx" TargetMode="External"/><Relationship Id="rId4" Type="http://schemas.openxmlformats.org/officeDocument/2006/relationships/slide" Target="slid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hyperlink" Target="&#1576;&#1582;&#1588;&#1606;&#1575;&#1605;&#1607;%20&#1605;&#1587;&#1578;&#1606;&#1583;&#1575;&#1578;%20&#1593;&#1575;&#1583;&#1740;-43132/&#1662;&#1740;&#1608;&#1587;&#1578;%20&#1588;&#1605;&#1575;&#1585;&#1607;%20&#1587;&#1607;.xlsx" TargetMode="External"/><Relationship Id="rId1" Type="http://schemas.openxmlformats.org/officeDocument/2006/relationships/slideLayout" Target="../slideLayouts/slideLayout17.xml"/><Relationship Id="rId4" Type="http://schemas.openxmlformats.org/officeDocument/2006/relationships/hyperlink" Target="&#1576;&#1582;&#1588;&#1606;&#1575;&#1605;&#1607;%20&#1605;&#1587;&#1578;&#1606;&#1583;&#1575;&#1578;%20&#1593;&#1575;&#1583;&#1740;-43132/&#1582;&#1604;&#1575;&#1589;&#1607;+&#1705;&#1583;-+&#1585;&#1608;&#1588;+&#1607;&#1575;%20-&#1570;&#1582;&#1585;&#1740;&#1606;%20&#1578;&#1594;&#1740;&#1740;&#1585;&#1575;&#1578;.xlsx"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1576;&#1582;&#1588;&#1606;&#1575;&#1605;&#1607;%20&#1605;&#1587;&#1578;&#1606;&#1583;&#1575;&#1578;%20&#1593;&#1575;&#1583;&#1740;-43132/&#1582;&#1604;&#1575;&#1589;&#1607;+&#1705;&#1583;-+&#1585;&#1608;&#1588;+&#1607;&#1575;%20-&#1570;&#1582;&#1585;&#1740;&#1606;%20&#1578;&#1594;&#1740;&#1740;&#1585;&#1575;&#1578;.xlsx"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1576;&#1582;&#1588;&#1606;&#1575;&#1605;&#1607;%20&#1605;&#1587;&#1578;&#1606;&#1583;&#1575;&#1578;%20&#1593;&#1575;&#1583;&#1740;-43132/&#1582;&#1604;&#1575;&#1589;&#1607;+&#1705;&#1583;-+&#1585;&#1608;&#1588;+&#1607;&#1575;%20-&#1570;&#1582;&#1585;&#1740;&#1606;%20&#1578;&#1594;&#1740;&#1740;&#1585;&#1575;&#1578;.xlsx"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1576;&#1582;&#1588;&#1606;&#1575;&#1605;&#1607;%20&#1605;&#1587;&#1578;&#1606;&#1583;&#1575;&#1578;%20&#1593;&#1575;&#1583;&#1740;-43132/&#1582;&#1604;&#1575;&#1589;&#1607;+&#1705;&#1583;-+&#1585;&#1608;&#1588;+&#1607;&#1575;%20-&#1570;&#1582;&#1585;&#1740;&#1606;%20&#1578;&#1594;&#1740;&#1740;&#1585;&#1575;&#1578;.xlsx"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1606;&#1605;&#1608;&#1606;&#1607;%20&#1605;&#1587;&#1578;&#1606;&#1583;&#1575;&#1578;/&#1605;&#1587;&#1578;&#1606;&#1583;&#1575;&#1578;%20&#1576;&#1585;&#1575;%20&#1605;&#1602;&#1583;&#1605;/&#1582;&#1585;&#1740;&#1583;%20&#1605;&#1587;&#1705;&#1606;/&#1585;&#1575;&#1590;&#1740;&#1607;%20&#1585;&#1601;&#1740;&#1593;&#1740;/&#1605;&#1576;&#1575;&#1740;&#1593;.jpeg" TargetMode="External"/><Relationship Id="rId2" Type="http://schemas.openxmlformats.org/officeDocument/2006/relationships/hyperlink" Target="&#1606;&#1605;&#1608;&#1606;&#1607;%20&#1605;&#1587;&#1578;&#1606;&#1583;&#1575;&#1578;/&#1605;&#1587;&#1578;&#1606;&#1583;&#1575;&#1578;%20&#1576;&#1585;&#1575;%20&#1605;&#1602;&#1583;&#1605;/&#1582;&#1585;&#1740;&#1583;%20&#1605;&#1587;&#1705;&#1606;/&#1585;&#1575;&#1590;&#1740;&#1607;%20&#1585;&#1601;&#1740;&#1593;&#1740;/&#1605;&#1576;&#1575;&#1740;&#1593;&#1607;%20&#1606;&#1575;&#1605;&#1607;.jpeg" TargetMode="External"/><Relationship Id="rId1" Type="http://schemas.openxmlformats.org/officeDocument/2006/relationships/slideLayout" Target="../slideLayouts/slideLayout2.xml"/><Relationship Id="rId4" Type="http://schemas.openxmlformats.org/officeDocument/2006/relationships/hyperlink" Target="&#1606;&#1605;&#1608;&#1606;&#1607;%20&#1605;&#1587;&#1578;&#1606;&#1583;&#1575;&#1578;/&#1605;&#1587;&#1578;&#1606;&#1583;&#1575;&#1578;%20&#1576;&#1585;&#1575;%20&#1605;&#1602;&#1583;&#1605;/&#1582;&#1585;&#1740;&#1583;%20&#1605;&#1587;&#1705;&#1606;/&#1585;&#1575;&#1590;&#1740;&#1607;%20&#1585;&#1601;&#1740;&#1593;&#1740;/&#1705;&#1583;&#1585;&#1607;&#1711;&#1740;&#1585;&#1740;.jpg"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1606;&#1605;&#1608;&#1606;&#1607;%20&#1605;&#1587;&#1578;&#1606;&#1583;&#1575;&#1578;/&#1605;&#1587;&#1578;&#1606;&#1583;&#1575;&#1578;%20&#1576;&#1585;&#1575;%20&#1605;&#1602;&#1583;&#1605;/&#1582;&#1585;&#1740;&#1583;%20&#1605;&#1587;&#1705;&#1606;/&#1585;&#1575;&#1590;&#1740;&#1607;%20&#1585;&#1601;&#1740;&#1593;&#1740;/(&#1662;&#1610;&#1608;&#1587;&#1578;)&#1662;&#1740;&#1608;&#1587;&#1578;+&#1740;&#1705;+-&#1711;&#1586;&#1575;&#1585;&#1588;+&#1605;&#1583;&#1583;&#1705;&#1575;&#1585;&#1740;+&#1581;&#1608;&#1586;&#1607;+&#1605;&#1593;&#1575;&#1608;&#1606;&#1578;+&#1575;&#1580;&#1578;&#1605;&#1575;&#1593;&#1740;.pdf" TargetMode="External"/><Relationship Id="rId2" Type="http://schemas.openxmlformats.org/officeDocument/2006/relationships/hyperlink" Target="&#1606;&#1605;&#1608;&#1606;&#1607;%20&#1605;&#1587;&#1578;&#1606;&#1583;&#1575;&#1578;/&#1605;&#1587;&#1578;&#1606;&#1583;&#1575;&#1578;%20&#1576;&#1585;&#1575;%20&#1605;&#1602;&#1583;&#1605;/&#1582;&#1585;&#1740;&#1583;%20&#1605;&#1587;&#1705;&#1606;/&#1585;&#1575;&#1590;&#1740;&#1607;%20&#1585;&#1601;&#1740;&#1593;&#1740;/&#1587;&#1606;&#1583;1.jpe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1576;&#1582;&#1588;&#1606;&#1575;&#1605;&#1607;%20&#1605;&#1587;&#1578;&#1606;&#1583;&#1575;&#1578;%20&#1593;&#1575;&#1583;&#1740;-43132/&#1662;&#1740;&#1608;&#1587;&#1578;%20&#1740;&#1705;%20-&#1711;&#1586;&#1575;&#1585;&#1588;%20&#1605;&#1583;&#1583;&#1705;&#1575;&#1585;&#1740;%20&#1581;&#1608;&#1586;&#1607;%20&#1575;&#1605;&#1608;&#1585;%20&#1578;&#1608;&#1575;&#1606;&#1576;&#1582;&#1588;&#1740;%20(&#1608;&#1740;&#1688;&#1607;%20&#1601;&#1585;&#1583;%20&#1583;&#1575;&#1585;&#1575;&#1740;%20&#1605;&#1593;&#1604;&#1608;&#1604;&#1740;).doc" TargetMode="External"/><Relationship Id="rId2" Type="http://schemas.openxmlformats.org/officeDocument/2006/relationships/hyperlink" Target="&#1576;&#1582;&#1588;&#1606;&#1575;&#1605;&#1607;%20&#1605;&#1587;&#1578;&#1606;&#1583;&#1575;&#1578;%20&#1593;&#1575;&#1583;&#1740;-43132/&#1662;&#1740;&#1608;&#1587;&#1578;%20&#1740;&#1705;%20-&#1711;&#1586;&#1575;&#1585;&#1588;%20&#1605;&#1583;&#1583;&#1705;&#1575;&#1585;&#1740;%20&#1581;&#1608;&#1586;&#1607;%20&#1575;&#1605;&#1608;&#1585;%20&#1578;&#1608;&#1575;&#1606;&#1576;&#1582;&#1588;&#1740;%20(&#1608;&#1740;&#1688;&#1607;%20&#1582;&#1575;&#1606;&#1608;&#1575;&#1585;&#1607;&#1575;&#1740;%20&#1583;&#1575;&#1585;&#1575;&#1740;%20&#1581;&#1583;&#1575;&#1602;&#1604;%20&#1583;&#1608;%20&#1593;&#1590;&#1608;%20&#1605;&#1593;&#1604;&#1608;&#1604;).doc" TargetMode="External"/><Relationship Id="rId1" Type="http://schemas.openxmlformats.org/officeDocument/2006/relationships/slideLayout" Target="../slideLayouts/slideLayout2.xml"/><Relationship Id="rId5" Type="http://schemas.openxmlformats.org/officeDocument/2006/relationships/hyperlink" Target="&#1576;&#1582;&#1588;&#1606;&#1575;&#1605;&#1607;%20&#1605;&#1587;&#1578;&#1606;&#1583;&#1575;&#1578;%20&#1593;&#1575;&#1583;&#1740;-43132/&#1662;&#1740;&#1608;&#1587;&#1578;%20&#1588;&#1605;&#1575;&#1585;&#1607;%20&#1583;&#1608;-%20&#1711;&#1586;&#1575;&#1585;&#1588;%20&#1578;&#1589;&#1608;&#1740;&#1585;&#1740;.doc" TargetMode="External"/><Relationship Id="rId4" Type="http://schemas.openxmlformats.org/officeDocument/2006/relationships/hyperlink" Target="&#1576;&#1582;&#1588;&#1606;&#1575;&#1605;&#1607;%20&#1605;&#1587;&#1578;&#1606;&#1583;&#1575;&#1578;%20&#1593;&#1575;&#1583;&#1740;-43132/&#1662;&#1740;&#1608;&#1587;&#1578;%20&#1740;&#1705;%20-&#1711;&#1586;&#1575;&#1585;&#1588;%20&#1605;&#1583;&#1583;&#1705;&#1575;&#1585;&#1740;%20&#1581;&#1608;&#1586;&#1607;%20&#1605;&#1593;&#1575;&#1608;&#1606;&#1578;%20&#1575;&#1580;&#1578;&#1605;&#1575;&#1593;&#1740;.doc"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1576;&#1582;&#1588;&#1606;&#1575;&#1605;&#1607;%20&#1605;&#1587;&#1578;&#1606;&#1583;&#1575;&#1578;%20&#1593;&#1575;&#1583;&#1740;-43132/&#1582;&#1604;&#1575;&#1589;&#1607;+&#1705;&#1583;-+&#1585;&#1608;&#1588;+&#1607;&#1575;%20-&#1570;&#1582;&#1585;&#1740;&#1606;%20&#1578;&#1594;&#1740;&#1740;&#1585;&#1575;&#1578;.xlsx" TargetMode="External"/><Relationship Id="rId2" Type="http://schemas.openxmlformats.org/officeDocument/2006/relationships/hyperlink" Target="&#1606;&#1605;&#1608;&#1606;&#1607;%20&#1605;&#1587;&#1578;&#1606;&#1583;&#1575;&#1578;/&#1605;&#1587;&#1578;&#1606;&#1583;&#1575;&#1578;%20&#1576;&#1585;&#1575;%20&#1605;&#1602;&#1583;&#1605;/&#1582;&#1585;&#1740;&#1583;%20&#1605;&#1587;&#1705;&#1606;/&#1585;&#1575;&#1590;&#1740;&#1607;%20&#1585;&#1601;&#1740;&#1593;&#1740;/&#1578;&#1575;&#1574;&#1740;&#1583;&#1740;&#1607;.jpg"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1576;&#1582;&#1588;&#1606;&#1575;&#1605;&#1607;%20&#1605;&#1587;&#1578;&#1606;&#1583;&#1575;&#1578;%20&#1593;&#1575;&#1583;&#1740;-43132/&#1582;&#1604;&#1575;&#1589;&#1607;+&#1705;&#1583;-+&#1585;&#1608;&#1588;+&#1607;&#1575;%20-&#1570;&#1582;&#1585;&#1740;&#1606;%20&#1578;&#1594;&#1740;&#1740;&#1585;&#1575;&#1578;.xlsx"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1576;&#1582;&#1588;&#1606;&#1575;&#1605;&#1607;%20&#1605;&#1587;&#1578;&#1606;&#1583;&#1575;&#1578;%20&#1593;&#1575;&#1583;&#1740;-43132/&#1582;&#1604;&#1575;&#1589;&#1607;+&#1705;&#1583;-+&#1585;&#1608;&#1588;+&#1607;&#1575;%20-&#1570;&#1582;&#1585;&#1740;&#1606;%20&#1578;&#1594;&#1740;&#1740;&#1585;&#1575;&#1578;.xlsx" TargetMode="External"/><Relationship Id="rId2" Type="http://schemas.openxmlformats.org/officeDocument/2006/relationships/hyperlink" Target="&#1576;&#1582;&#1588;&#1606;&#1575;&#1605;&#1607;%20&#1605;&#1587;&#1578;&#1606;&#1583;&#1575;&#1578;%20&#1593;&#1575;&#1583;&#1740;-43132/&#1662;&#1740;&#1608;&#1587;&#1578;%20&#1588;&#1605;&#1575;&#1585;&#1607;%20&#1587;&#1607;.xlsx"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1576;&#1582;&#1588;&#1606;&#1575;&#1605;&#1607;%20&#1605;&#1587;&#1578;&#1606;&#1583;&#1575;&#1578;%20&#1593;&#1575;&#1583;&#1740;-43132/&#1582;&#1604;&#1575;&#1589;&#1607;+&#1705;&#1583;-+&#1585;&#1608;&#1588;+&#1607;&#1575;%20-&#1570;&#1582;&#1585;&#1740;&#1606;%20&#1578;&#1594;&#1740;&#1740;&#1585;&#1575;&#1578;.xlsx"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1576;&#1582;&#1588;&#1606;&#1575;&#1605;&#1607;%20&#1605;&#1587;&#1578;&#1606;&#1583;&#1575;&#1578;%20&#1593;&#1575;&#1583;&#1740;-43132/&#1582;&#1604;&#1575;&#1589;&#1607;+&#1705;&#1583;-+&#1585;&#1608;&#1588;+&#1607;&#1575;%20-&#1570;&#1582;&#1585;&#1740;&#1606;%20&#1578;&#1594;&#1740;&#1740;&#1585;&#1575;&#1578;.xlsx"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1576;&#1582;&#1588;&#1606;&#1575;&#1605;&#1607;%20&#1605;&#1587;&#1578;&#1606;&#1583;&#1575;&#1578;%20&#1593;&#1575;&#1583;&#1740;-43132/&#1582;&#1604;&#1575;&#1589;&#1607;+&#1705;&#1583;-+&#1585;&#1608;&#1588;+&#1607;&#1575;%20-&#1570;&#1582;&#1585;&#1740;&#1606;%20&#1578;&#1594;&#1740;&#1740;&#1585;&#1575;&#1578;.xlsx"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1576;&#1582;&#1588;&#1606;&#1575;&#1605;&#1607;%20&#1605;&#1587;&#1578;&#1606;&#1583;&#1575;&#1578;%20&#1593;&#1575;&#1583;&#1740;-43132/&#1582;&#1604;&#1575;&#1589;&#1607;+&#1705;&#1583;-+&#1585;&#1608;&#1588;+&#1607;&#1575;%20-&#1570;&#1582;&#1585;&#1740;&#1606;%20&#1578;&#1594;&#1740;&#1740;&#1585;&#1575;&#1578;.xlsx" TargetMode="External"/><Relationship Id="rId2" Type="http://schemas.openxmlformats.org/officeDocument/2006/relationships/hyperlink" Target="&#1606;&#1605;&#1608;&#1606;&#1607;%20&#1605;&#1587;&#1578;&#1606;&#1583;&#1575;&#1578;/&#1605;&#1587;&#1705;&#1606;%20&#1585;&#1608;&#1583;&#1587;&#1585;%20-%20&#1608;&#1583;&#1740;&#1593;&#1607;%20&#1576;&#1604;&#1575;&#1593;&#1608;&#1590;%20-%20&#1585;&#1590;&#1575;%20&#1575;&#1605;&#1740;&#1585;&#1740;.pdf"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1576;&#1582;&#1588;&#1606;&#1575;&#1605;&#1607;%20&#1605;&#1587;&#1578;&#1606;&#1583;&#1575;&#1578;%20&#1593;&#1575;&#1583;&#1740;-43132/&#1605;&#1593;&#1585;&#1601;&#1740;%20&#1606;&#1575;&#1605;&#1607;%20&#1607;&#1575;.docx"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1606;&#1605;&#1608;&#1606;&#1607;%20&#1605;&#1587;&#1578;&#1606;&#1583;&#1575;&#1578;/&#1594;&#1604;&#1591;-%20&#1606;&#1605;&#1608;&#1606;&#1607;%20&#1575;&#1585;&#1587;&#1575;&#1604;%20&#1605;&#1608;&#1590;&#1608;&#1593;%20&#1608;%20&#1605;&#1578;&#1606;%20&#1605;&#1705;&#1575;&#1578;&#1576;&#1607;.pdf" TargetMode="External"/><Relationship Id="rId7" Type="http://schemas.openxmlformats.org/officeDocument/2006/relationships/hyperlink" Target="&#1606;&#1605;&#1608;&#1606;&#1607;%20&#1605;&#1587;&#1578;&#1606;&#1583;&#1575;&#1578;/&#1606;&#1605;&#1608;&#1606;&#1607;%20-%20&#1575;&#1587;&#1705;&#1606;%20&#1605;&#1580;&#1586;&#1575;&#1740;%20&#1580;&#1583;&#1575;&#1608;&#1604;%20&#1575;&#1705;&#1587;&#1604;%20&#1588;&#1607;&#1585;&#1587;&#1578;&#1575;&#1606;&#1740;.pdf" TargetMode="External"/><Relationship Id="rId2" Type="http://schemas.openxmlformats.org/officeDocument/2006/relationships/slide" Target="slide8.xml"/><Relationship Id="rId1" Type="http://schemas.openxmlformats.org/officeDocument/2006/relationships/slideLayout" Target="../slideLayouts/slideLayout2.xml"/><Relationship Id="rId6" Type="http://schemas.openxmlformats.org/officeDocument/2006/relationships/hyperlink" Target="&#1606;&#1605;&#1608;&#1606;&#1607;%20&#1605;&#1587;&#1578;&#1606;&#1583;&#1575;&#1578;/&#1606;&#1605;&#1608;&#1606;&#1607;%20&#1580;&#1583;&#1608;&#1604;%20&#1575;&#1705;&#1587;&#1604;.xlsx" TargetMode="External"/><Relationship Id="rId5" Type="http://schemas.openxmlformats.org/officeDocument/2006/relationships/hyperlink" Target="&#1606;&#1605;&#1608;&#1606;&#1607;%20&#1605;&#1587;&#1578;&#1606;&#1583;&#1575;&#1578;/&#1605;&#1607;&#1585;&#1586;&#1575;&#1583;%20&#1592;&#1575;&#1607;&#1585;&#1740;.pdf" TargetMode="External"/><Relationship Id="rId4" Type="http://schemas.openxmlformats.org/officeDocument/2006/relationships/hyperlink" Target="&#1606;&#1605;&#1608;&#1606;&#1607;%20&#1605;&#1587;&#1578;&#1606;&#1583;&#1575;&#1578;/&#1589;&#1581;&#1740;&#1581;-&#1606;&#1605;&#1608;&#1606;&#1607;%20&#1575;&#1585;&#1587;&#1575;&#1604;%20&#1605;&#1608;&#1590;&#1608;&#1593;%20&#1608;%20&#1605;&#1578;&#1606;%20&#1605;&#1705;&#1575;&#1578;&#1576;&#1607;.pdf"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1606;&#1605;&#1608;&#1606;&#1607;%20&#1605;&#1587;&#1578;&#1606;&#1583;&#1575;&#1578;/&#1605;&#1587;&#1578;&#1606;&#1583;&#1575;&#1578;%20&#1576;&#1585;&#1575;%20&#1605;&#1602;&#1583;&#1605;/&#1575;&#1705;&#1576;&#1585;&#1581;&#1587;&#1740;&#1606;&#1740;/(&#1662;&#1610;&#1608;&#1587;&#1578;)&#1662;&#1740;&#1608;&#1587;&#1578;+&#1588;&#1605;&#1575;&#1585;&#1607;+&#1583;&#1608;-+&#1711;&#1586;&#1575;&#1585;&#1588;+&#1578;&#1589;&#1608;&#1740;&#1585;&#1740;.doc" TargetMode="External"/><Relationship Id="rId2" Type="http://schemas.openxmlformats.org/officeDocument/2006/relationships/slideLayout" Target="../slideLayouts/slideLayout8.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6D098404-06A8-4DE8-8D97-8F9EC9C2FB66}"/>
              </a:ext>
            </a:extLst>
          </p:cNvPr>
          <p:cNvSpPr>
            <a:spLocks noGrp="1"/>
          </p:cNvSpPr>
          <p:nvPr>
            <p:ph idx="1"/>
          </p:nvPr>
        </p:nvSpPr>
        <p:spPr>
          <a:xfrm>
            <a:off x="1139687" y="1073425"/>
            <a:ext cx="10694504" cy="5274365"/>
          </a:xfrm>
        </p:spPr>
        <p:txBody>
          <a:bodyPr>
            <a:normAutofit/>
          </a:bodyPr>
          <a:lstStyle/>
          <a:p>
            <a:pPr marL="0" indent="0" algn="ctr">
              <a:buNone/>
            </a:pPr>
            <a:r>
              <a:rPr lang="fa-IR" sz="4400" dirty="0">
                <a:cs typeface="B Titr" panose="00000700000000000000" pitchFamily="2" charset="-78"/>
              </a:rPr>
              <a:t>کارگاه آموزشی نشست تخصصی کارشناسان مسکن ادارات کل بهزیستی استانهای کشور</a:t>
            </a:r>
          </a:p>
          <a:p>
            <a:pPr marL="0" indent="0" algn="ctr">
              <a:buNone/>
            </a:pPr>
            <a:r>
              <a:rPr lang="fa-IR" sz="4400" dirty="0">
                <a:solidFill>
                  <a:srgbClr val="0070C0"/>
                </a:solidFill>
                <a:cs typeface="B Titr" panose="00000700000000000000" pitchFamily="2" charset="-78"/>
              </a:rPr>
              <a:t>ارومیه- 24 و 25ام مرداد ماه 1403</a:t>
            </a:r>
            <a:endParaRPr lang="en-US" sz="4400" dirty="0">
              <a:solidFill>
                <a:srgbClr val="0070C0"/>
              </a:solidFill>
              <a:cs typeface="B Titr" panose="00000700000000000000" pitchFamily="2" charset="-78"/>
            </a:endParaRPr>
          </a:p>
        </p:txBody>
      </p:sp>
    </p:spTree>
    <p:extLst>
      <p:ext uri="{BB962C8B-B14F-4D97-AF65-F5344CB8AC3E}">
        <p14:creationId xmlns:p14="http://schemas.microsoft.com/office/powerpoint/2010/main" val="41925188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AD47CF2A-55C5-4EFC-89FC-735FEE0EE04E}"/>
              </a:ext>
            </a:extLst>
          </p:cNvPr>
          <p:cNvSpPr>
            <a:spLocks noGrp="1"/>
          </p:cNvSpPr>
          <p:nvPr>
            <p:ph idx="1"/>
          </p:nvPr>
        </p:nvSpPr>
        <p:spPr>
          <a:xfrm>
            <a:off x="1105469" y="1487605"/>
            <a:ext cx="10890913" cy="5370395"/>
          </a:xfrm>
        </p:spPr>
        <p:txBody>
          <a:bodyPr>
            <a:normAutofit fontScale="92500"/>
          </a:bodyPr>
          <a:lstStyle/>
          <a:p>
            <a:pPr marL="0" algn="just" rtl="1">
              <a:spcBef>
                <a:spcPts val="0"/>
              </a:spcBef>
            </a:pPr>
            <a:r>
              <a:rPr lang="ar-SA" dirty="0">
                <a:latin typeface="Times New Roman" panose="02020603050405020304" pitchFamily="18" charset="0"/>
                <a:ea typeface="Times New Roman" panose="02020603050405020304" pitchFamily="18" charset="0"/>
                <a:cs typeface="B Titr" panose="00000700000000000000" pitchFamily="2" charset="-78"/>
              </a:rPr>
              <a:t>نکات قابل توجه در تکمیل گزارش مددکاری( پیوست شماره یک) :</a:t>
            </a:r>
            <a:endParaRPr lang="en-US" dirty="0">
              <a:latin typeface="Times New Roman" panose="02020603050405020304" pitchFamily="18" charset="0"/>
              <a:ea typeface="Times New Roman" panose="02020603050405020304" pitchFamily="18" charset="0"/>
            </a:endParaRPr>
          </a:p>
          <a:p>
            <a:pPr marL="0" algn="just" rtl="1">
              <a:lnSpc>
                <a:spcPct val="115000"/>
              </a:lnSpc>
              <a:spcBef>
                <a:spcPts val="0"/>
              </a:spcBef>
            </a:pPr>
            <a:r>
              <a:rPr lang="ar-SA" sz="2000" b="1" dirty="0">
                <a:latin typeface="Times New Roman" panose="02020603050405020304" pitchFamily="18" charset="0"/>
                <a:ea typeface="Times New Roman" panose="02020603050405020304" pitchFamily="18" charset="0"/>
                <a:cs typeface="B Nazanin" panose="00000400000000000000" pitchFamily="2" charset="-78"/>
              </a:rPr>
              <a:t>1- </a:t>
            </a:r>
            <a:r>
              <a:rPr lang="ar-SA" sz="2000" b="1" dirty="0">
                <a:solidFill>
                  <a:srgbClr val="FF0000"/>
                </a:solidFill>
                <a:latin typeface="Times New Roman" panose="02020603050405020304" pitchFamily="18" charset="0"/>
                <a:ea typeface="Times New Roman" panose="02020603050405020304" pitchFamily="18" charset="0"/>
                <a:cs typeface="B Nazanin" panose="00000400000000000000" pitchFamily="2" charset="-78"/>
              </a:rPr>
              <a:t>با توجه به حوزه حمایتی </a:t>
            </a:r>
            <a:r>
              <a:rPr lang="ar-SA" sz="2000" b="1" dirty="0">
                <a:latin typeface="Times New Roman" panose="02020603050405020304" pitchFamily="18" charset="0"/>
                <a:ea typeface="Times New Roman" panose="02020603050405020304" pitchFamily="18" charset="0"/>
                <a:cs typeface="B Nazanin" panose="00000400000000000000" pitchFamily="2" charset="-78"/>
              </a:rPr>
              <a:t>مددجو، مددکار می بایست </a:t>
            </a:r>
            <a:r>
              <a:rPr lang="ar-SA" sz="2000" b="1" dirty="0">
                <a:solidFill>
                  <a:srgbClr val="FF0000"/>
                </a:solidFill>
                <a:latin typeface="Times New Roman" panose="02020603050405020304" pitchFamily="18" charset="0"/>
                <a:ea typeface="Times New Roman" panose="02020603050405020304" pitchFamily="18" charset="0"/>
                <a:cs typeface="B Nazanin" panose="00000400000000000000" pitchFamily="2" charset="-78"/>
              </a:rPr>
              <a:t>یکی از سه فرمت گزارش </a:t>
            </a:r>
            <a:r>
              <a:rPr lang="ar-SA" sz="2000" b="1" dirty="0">
                <a:latin typeface="Times New Roman" panose="02020603050405020304" pitchFamily="18" charset="0"/>
                <a:ea typeface="Times New Roman" panose="02020603050405020304" pitchFamily="18" charset="0"/>
                <a:cs typeface="B Nazanin" panose="00000400000000000000" pitchFamily="2" charset="-78"/>
              </a:rPr>
              <a:t>پیوست شماره یک را انتخاب و تکمیل نماید.</a:t>
            </a:r>
            <a:endParaRPr lang="en-US" sz="2000" b="1" dirty="0">
              <a:latin typeface="Times New Roman" panose="02020603050405020304" pitchFamily="18" charset="0"/>
              <a:ea typeface="Times New Roman" panose="02020603050405020304" pitchFamily="18" charset="0"/>
              <a:cs typeface="B Nazanin" panose="00000400000000000000" pitchFamily="2" charset="-78"/>
            </a:endParaRPr>
          </a:p>
          <a:p>
            <a:pPr marL="0" algn="just" rtl="1">
              <a:lnSpc>
                <a:spcPct val="115000"/>
              </a:lnSpc>
              <a:spcBef>
                <a:spcPts val="0"/>
              </a:spcBef>
            </a:pPr>
            <a:r>
              <a:rPr lang="ar-SA" sz="2000" b="1" dirty="0">
                <a:latin typeface="Times New Roman" panose="02020603050405020304" pitchFamily="18" charset="0"/>
                <a:ea typeface="Times New Roman" panose="02020603050405020304" pitchFamily="18" charset="0"/>
                <a:cs typeface="B Nazanin" panose="00000400000000000000" pitchFamily="2" charset="-78"/>
              </a:rPr>
              <a:t>2- گزارش مددکاری مطابق یکی از سه فرمت پیوست یک تکمبل و </a:t>
            </a:r>
            <a:r>
              <a:rPr lang="ar-SA" sz="2000" b="1" dirty="0">
                <a:solidFill>
                  <a:srgbClr val="FF0000"/>
                </a:solidFill>
                <a:latin typeface="Times New Roman" panose="02020603050405020304" pitchFamily="18" charset="0"/>
                <a:ea typeface="Times New Roman" panose="02020603050405020304" pitchFamily="18" charset="0"/>
                <a:cs typeface="B Nazanin" panose="00000400000000000000" pitchFamily="2" charset="-78"/>
              </a:rPr>
              <a:t>صرفا در یک صفحه </a:t>
            </a:r>
            <a:r>
              <a:rPr lang="ar-SA" sz="2000" b="1" dirty="0">
                <a:latin typeface="Times New Roman" panose="02020603050405020304" pitchFamily="18" charset="0"/>
                <a:ea typeface="Times New Roman" panose="02020603050405020304" pitchFamily="18" charset="0"/>
                <a:cs typeface="B Nazanin" panose="00000400000000000000" pitchFamily="2" charset="-78"/>
              </a:rPr>
              <a:t>ارسال گردد.</a:t>
            </a:r>
            <a:endParaRPr lang="en-US" sz="2000" b="1" dirty="0">
              <a:latin typeface="Times New Roman" panose="02020603050405020304" pitchFamily="18" charset="0"/>
              <a:ea typeface="Times New Roman" panose="02020603050405020304" pitchFamily="18" charset="0"/>
              <a:cs typeface="B Nazanin" panose="00000400000000000000" pitchFamily="2" charset="-78"/>
            </a:endParaRPr>
          </a:p>
          <a:p>
            <a:pPr marL="0" algn="just" rtl="1">
              <a:lnSpc>
                <a:spcPct val="115000"/>
              </a:lnSpc>
              <a:spcBef>
                <a:spcPts val="0"/>
              </a:spcBef>
            </a:pPr>
            <a:r>
              <a:rPr lang="ar-SA" sz="2000" b="1" dirty="0">
                <a:latin typeface="Times New Roman" panose="02020603050405020304" pitchFamily="18" charset="0"/>
                <a:ea typeface="Times New Roman" panose="02020603050405020304" pitchFamily="18" charset="0"/>
                <a:cs typeface="B Nazanin" panose="00000400000000000000" pitchFamily="2" charset="-78"/>
              </a:rPr>
              <a:t>3-سربرگ گزارش بطور کامل و دقیق توسط مددکار تکمیل گردد.</a:t>
            </a:r>
            <a:endParaRPr lang="en-US" sz="2000" b="1" dirty="0">
              <a:latin typeface="Times New Roman" panose="02020603050405020304" pitchFamily="18" charset="0"/>
              <a:ea typeface="Times New Roman" panose="02020603050405020304" pitchFamily="18" charset="0"/>
              <a:cs typeface="B Nazanin" panose="00000400000000000000" pitchFamily="2" charset="-78"/>
            </a:endParaRPr>
          </a:p>
          <a:p>
            <a:pPr marL="0" algn="just" rtl="1">
              <a:lnSpc>
                <a:spcPct val="115000"/>
              </a:lnSpc>
              <a:spcBef>
                <a:spcPts val="0"/>
              </a:spcBef>
            </a:pPr>
            <a:r>
              <a:rPr lang="ar-SA" sz="2000" b="1" dirty="0">
                <a:latin typeface="Times New Roman" panose="02020603050405020304" pitchFamily="18" charset="0"/>
                <a:ea typeface="Times New Roman" panose="02020603050405020304" pitchFamily="18" charset="0"/>
                <a:cs typeface="B Nazanin" panose="00000400000000000000" pitchFamily="2" charset="-78"/>
              </a:rPr>
              <a:t>4-در قسمت " الف" و </a:t>
            </a:r>
            <a:r>
              <a:rPr lang="ar-SA" sz="2000" b="1" dirty="0">
                <a:solidFill>
                  <a:srgbClr val="FF0000"/>
                </a:solidFill>
                <a:latin typeface="Times New Roman" panose="02020603050405020304" pitchFamily="18" charset="0"/>
                <a:ea typeface="Times New Roman" panose="02020603050405020304" pitchFamily="18" charset="0"/>
                <a:cs typeface="B Nazanin" panose="00000400000000000000" pitchFamily="2" charset="-78"/>
              </a:rPr>
              <a:t>در ستون "نام و نام خانوادگی فرد تحت پوشش" </a:t>
            </a:r>
            <a:r>
              <a:rPr lang="ar-SA" sz="2000" b="1" u="sng" dirty="0">
                <a:latin typeface="Times New Roman" panose="02020603050405020304" pitchFamily="18" charset="0"/>
                <a:ea typeface="Times New Roman" panose="02020603050405020304" pitchFamily="18" charset="0"/>
                <a:cs typeface="B Nazanin" panose="00000400000000000000" pitchFamily="2" charset="-78"/>
              </a:rPr>
              <a:t>حتما مشخصات فردی که در سامانه ارمغان دارای پرونده فعال و تائید شده و دارای کمیسیون معتبر می باشد، ذکر گردد. </a:t>
            </a:r>
            <a:endParaRPr lang="en-US" sz="2000" b="1" dirty="0">
              <a:latin typeface="Times New Roman" panose="02020603050405020304" pitchFamily="18" charset="0"/>
              <a:ea typeface="Times New Roman" panose="02020603050405020304" pitchFamily="18" charset="0"/>
              <a:cs typeface="B Nazanin" panose="00000400000000000000" pitchFamily="2" charset="-78"/>
            </a:endParaRPr>
          </a:p>
          <a:p>
            <a:pPr marL="0" algn="just" rtl="1">
              <a:lnSpc>
                <a:spcPct val="115000"/>
              </a:lnSpc>
              <a:spcBef>
                <a:spcPts val="0"/>
              </a:spcBef>
            </a:pPr>
            <a:r>
              <a:rPr lang="ar-SA" sz="2000" b="1" dirty="0">
                <a:latin typeface="Times New Roman" panose="02020603050405020304" pitchFamily="18" charset="0"/>
                <a:ea typeface="Times New Roman" panose="02020603050405020304" pitchFamily="18" charset="0"/>
                <a:cs typeface="B Nazanin" panose="00000400000000000000" pitchFamily="2" charset="-78"/>
              </a:rPr>
              <a:t>5- قسمت </a:t>
            </a:r>
            <a:r>
              <a:rPr lang="ar-SA" sz="2000" b="1" dirty="0">
                <a:solidFill>
                  <a:srgbClr val="FF0000"/>
                </a:solidFill>
                <a:latin typeface="Times New Roman" panose="02020603050405020304" pitchFamily="18" charset="0"/>
                <a:ea typeface="Times New Roman" panose="02020603050405020304" pitchFamily="18" charset="0"/>
                <a:cs typeface="B Nazanin" panose="00000400000000000000" pitchFamily="2" charset="-78"/>
              </a:rPr>
              <a:t>" ب" </a:t>
            </a:r>
            <a:r>
              <a:rPr lang="ar-SA" sz="2000" b="1" dirty="0">
                <a:latin typeface="Times New Roman" panose="02020603050405020304" pitchFamily="18" charset="0"/>
                <a:ea typeface="Times New Roman" panose="02020603050405020304" pitchFamily="18" charset="0"/>
                <a:cs typeface="B Nazanin" panose="00000400000000000000" pitchFamily="2" charset="-78"/>
              </a:rPr>
              <a:t>عملا </a:t>
            </a:r>
            <a:r>
              <a:rPr lang="ar-SA" sz="2000" b="1" dirty="0">
                <a:solidFill>
                  <a:srgbClr val="FF0000"/>
                </a:solidFill>
                <a:latin typeface="Times New Roman" panose="02020603050405020304" pitchFamily="18" charset="0"/>
                <a:ea typeface="Times New Roman" panose="02020603050405020304" pitchFamily="18" charset="0"/>
                <a:cs typeface="B Nazanin" panose="00000400000000000000" pitchFamily="2" charset="-78"/>
              </a:rPr>
              <a:t>بررسی وضعیت مددجو در سامانه بهزیستی </a:t>
            </a:r>
            <a:r>
              <a:rPr lang="ar-SA" sz="2000" b="1" dirty="0">
                <a:latin typeface="Times New Roman" panose="02020603050405020304" pitchFamily="18" charset="0"/>
                <a:ea typeface="Times New Roman" panose="02020603050405020304" pitchFamily="18" charset="0"/>
                <a:cs typeface="B Nazanin" panose="00000400000000000000" pitchFamily="2" charset="-78"/>
              </a:rPr>
              <a:t>می باشد و میبایست براین اساس تکمیل گردد و از هرگونه رویه ای خارج از این موضوع نظیر بررسی میدانی ، حدس و گمان و ... خودداری گردد</a:t>
            </a:r>
            <a:endParaRPr lang="en-US" sz="2000" b="1" dirty="0">
              <a:latin typeface="Times New Roman" panose="02020603050405020304" pitchFamily="18" charset="0"/>
              <a:ea typeface="Times New Roman" panose="02020603050405020304" pitchFamily="18" charset="0"/>
              <a:cs typeface="B Nazanin" panose="00000400000000000000" pitchFamily="2" charset="-78"/>
            </a:endParaRPr>
          </a:p>
          <a:p>
            <a:pPr marL="0" algn="just" rtl="1">
              <a:lnSpc>
                <a:spcPct val="115000"/>
              </a:lnSpc>
              <a:spcBef>
                <a:spcPts val="0"/>
              </a:spcBef>
            </a:pPr>
            <a:r>
              <a:rPr lang="ar-SA" sz="2000" b="1" dirty="0">
                <a:latin typeface="Times New Roman" panose="02020603050405020304" pitchFamily="18" charset="0"/>
                <a:ea typeface="Times New Roman" panose="02020603050405020304" pitchFamily="18" charset="0"/>
                <a:cs typeface="B Nazanin" panose="00000400000000000000" pitchFamily="2" charset="-78"/>
              </a:rPr>
              <a:t>6-در قسمت</a:t>
            </a:r>
            <a:r>
              <a:rPr lang="ar-SA" sz="2000" b="1" dirty="0">
                <a:solidFill>
                  <a:srgbClr val="FF0000"/>
                </a:solidFill>
                <a:latin typeface="Times New Roman" panose="02020603050405020304" pitchFamily="18" charset="0"/>
                <a:ea typeface="Times New Roman" panose="02020603050405020304" pitchFamily="18" charset="0"/>
                <a:cs typeface="B Nazanin" panose="00000400000000000000" pitchFamily="2" charset="-78"/>
              </a:rPr>
              <a:t>"ج" </a:t>
            </a:r>
            <a:r>
              <a:rPr lang="ar-SA" sz="2000" b="1" u="sng" dirty="0">
                <a:latin typeface="Times New Roman" panose="02020603050405020304" pitchFamily="18" charset="0"/>
                <a:ea typeface="Times New Roman" panose="02020603050405020304" pitchFamily="18" charset="0"/>
                <a:cs typeface="B Nazanin" panose="00000400000000000000" pitchFamily="2" charset="-78"/>
              </a:rPr>
              <a:t>در صورت وجود سابقه</a:t>
            </a:r>
            <a:r>
              <a:rPr lang="ar-SA" sz="2000" b="1" dirty="0">
                <a:latin typeface="Times New Roman" panose="02020603050405020304" pitchFamily="18" charset="0"/>
                <a:ea typeface="Times New Roman" panose="02020603050405020304" pitchFamily="18" charset="0"/>
                <a:cs typeface="B Nazanin" panose="00000400000000000000" pitchFamily="2" charset="-78"/>
              </a:rPr>
              <a:t>، سابقه فرد در استفاده از خدمات دولتی سازمان در زمینه مسکن عنوان و ذکر شود و در غیر اینصورت حتما گزینه " فاقد سابقه" علامت زده شود</a:t>
            </a:r>
            <a:endParaRPr lang="en-US" sz="2000" b="1" dirty="0">
              <a:latin typeface="Times New Roman" panose="02020603050405020304" pitchFamily="18" charset="0"/>
              <a:ea typeface="Times New Roman" panose="02020603050405020304" pitchFamily="18" charset="0"/>
              <a:cs typeface="B Nazanin" panose="00000400000000000000" pitchFamily="2" charset="-78"/>
            </a:endParaRPr>
          </a:p>
          <a:p>
            <a:pPr marL="0" algn="just" rtl="1">
              <a:lnSpc>
                <a:spcPct val="115000"/>
              </a:lnSpc>
              <a:spcBef>
                <a:spcPts val="0"/>
              </a:spcBef>
            </a:pPr>
            <a:r>
              <a:rPr lang="ar-SA" sz="2000" b="1" dirty="0">
                <a:latin typeface="Times New Roman" panose="02020603050405020304" pitchFamily="18" charset="0"/>
                <a:ea typeface="Times New Roman" panose="02020603050405020304" pitchFamily="18" charset="0"/>
                <a:cs typeface="B Nazanin" panose="00000400000000000000" pitchFamily="2" charset="-78"/>
              </a:rPr>
              <a:t>7- در بند</a:t>
            </a:r>
            <a:r>
              <a:rPr lang="ar-SA" sz="2000" b="1" dirty="0">
                <a:solidFill>
                  <a:srgbClr val="FF0000"/>
                </a:solidFill>
                <a:latin typeface="Times New Roman" panose="02020603050405020304" pitchFamily="18" charset="0"/>
                <a:ea typeface="Times New Roman" panose="02020603050405020304" pitchFamily="18" charset="0"/>
                <a:cs typeface="B Nazanin" panose="00000400000000000000" pitchFamily="2" charset="-78"/>
              </a:rPr>
              <a:t>" ه" </a:t>
            </a:r>
            <a:r>
              <a:rPr lang="ar-SA" sz="2000" b="1" dirty="0">
                <a:latin typeface="Times New Roman" panose="02020603050405020304" pitchFamily="18" charset="0"/>
                <a:ea typeface="Times New Roman" panose="02020603050405020304" pitchFamily="18" charset="0"/>
                <a:cs typeface="B Nazanin" panose="00000400000000000000" pitchFamily="2" charset="-78"/>
              </a:rPr>
              <a:t>مددکار می بایست در چند سطر و بطور خلاصه گزارشی مبسوط از بازدید میدانی صورت پذیرفته و نیازمندی های مددجو در زمینه مسکن اشاره نماید و از ارائه مطالب بی ربط به موضوع مسکن خودداری نماید </a:t>
            </a:r>
            <a:endParaRPr lang="en-US" sz="2000" b="1" dirty="0">
              <a:latin typeface="Times New Roman" panose="02020603050405020304" pitchFamily="18" charset="0"/>
              <a:ea typeface="Times New Roman" panose="02020603050405020304" pitchFamily="18" charset="0"/>
              <a:cs typeface="B Nazanin" panose="00000400000000000000" pitchFamily="2" charset="-78"/>
            </a:endParaRPr>
          </a:p>
          <a:p>
            <a:pPr marL="0" algn="just" rtl="1">
              <a:lnSpc>
                <a:spcPct val="115000"/>
              </a:lnSpc>
              <a:spcBef>
                <a:spcPts val="0"/>
              </a:spcBef>
            </a:pPr>
            <a:r>
              <a:rPr lang="ar-SA" sz="2000" b="1" dirty="0">
                <a:latin typeface="Times New Roman" panose="02020603050405020304" pitchFamily="18" charset="0"/>
                <a:ea typeface="Times New Roman" panose="02020603050405020304" pitchFamily="18" charset="0"/>
                <a:cs typeface="B Nazanin" panose="00000400000000000000" pitchFamily="2" charset="-78"/>
              </a:rPr>
              <a:t>8-</a:t>
            </a:r>
            <a:r>
              <a:rPr lang="fa-IR" sz="2000" b="1" dirty="0">
                <a:latin typeface="Times New Roman" panose="02020603050405020304" pitchFamily="18" charset="0"/>
                <a:ea typeface="Times New Roman" panose="02020603050405020304" pitchFamily="18" charset="0"/>
                <a:cs typeface="B Nazanin" panose="00000400000000000000" pitchFamily="2" charset="-78"/>
              </a:rPr>
              <a:t> </a:t>
            </a:r>
            <a:r>
              <a:rPr lang="ar-SA" sz="2000" b="1" dirty="0">
                <a:solidFill>
                  <a:srgbClr val="FF0000"/>
                </a:solidFill>
                <a:latin typeface="Times New Roman" panose="02020603050405020304" pitchFamily="18" charset="0"/>
                <a:ea typeface="Times New Roman" panose="02020603050405020304" pitchFamily="18" charset="0"/>
                <a:cs typeface="B Nazanin" panose="00000400000000000000" pitchFamily="2" charset="-78"/>
              </a:rPr>
              <a:t>مبلغ پیشنهادی مددکار </a:t>
            </a:r>
            <a:r>
              <a:rPr lang="ar-SA" sz="2000" b="1" dirty="0">
                <a:latin typeface="Times New Roman" panose="02020603050405020304" pitchFamily="18" charset="0"/>
                <a:ea typeface="Times New Roman" panose="02020603050405020304" pitchFamily="18" charset="0"/>
                <a:cs typeface="B Nazanin" panose="00000400000000000000" pitchFamily="2" charset="-78"/>
              </a:rPr>
              <a:t>در بند </a:t>
            </a:r>
            <a:r>
              <a:rPr lang="ar-SA" sz="2000" b="1" dirty="0">
                <a:solidFill>
                  <a:srgbClr val="FF0000"/>
                </a:solidFill>
                <a:latin typeface="Times New Roman" panose="02020603050405020304" pitchFamily="18" charset="0"/>
                <a:ea typeface="Times New Roman" panose="02020603050405020304" pitchFamily="18" charset="0"/>
                <a:cs typeface="B Nazanin" panose="00000400000000000000" pitchFamily="2" charset="-78"/>
              </a:rPr>
              <a:t>"و" </a:t>
            </a:r>
            <a:r>
              <a:rPr lang="ar-SA" sz="2000" b="1" dirty="0">
                <a:latin typeface="Times New Roman" panose="02020603050405020304" pitchFamily="18" charset="0"/>
                <a:ea typeface="Times New Roman" panose="02020603050405020304" pitchFamily="18" charset="0"/>
                <a:cs typeface="B Nazanin" panose="00000400000000000000" pitchFamily="2" charset="-78"/>
              </a:rPr>
              <a:t>میبایست براساس بخشنامه جاری و رعایت مطالب عنوان شده، ذکر شود</a:t>
            </a:r>
            <a:endParaRPr lang="en-US" sz="2000" b="1" dirty="0">
              <a:latin typeface="Times New Roman" panose="02020603050405020304" pitchFamily="18" charset="0"/>
              <a:ea typeface="Times New Roman" panose="02020603050405020304" pitchFamily="18" charset="0"/>
              <a:cs typeface="B Nazanin" panose="00000400000000000000" pitchFamily="2" charset="-78"/>
            </a:endParaRPr>
          </a:p>
          <a:p>
            <a:pPr marL="0" algn="just" rtl="1">
              <a:lnSpc>
                <a:spcPct val="115000"/>
              </a:lnSpc>
              <a:spcBef>
                <a:spcPts val="0"/>
              </a:spcBef>
            </a:pPr>
            <a:r>
              <a:rPr lang="ar-SA" sz="2000" b="1" dirty="0">
                <a:latin typeface="Times New Roman" panose="02020603050405020304" pitchFamily="18" charset="0"/>
                <a:ea typeface="Times New Roman" panose="02020603050405020304" pitchFamily="18" charset="0"/>
                <a:cs typeface="B Nazanin" panose="00000400000000000000" pitchFamily="2" charset="-78"/>
              </a:rPr>
              <a:t>9-در بند </a:t>
            </a:r>
            <a:r>
              <a:rPr lang="ar-SA" sz="2000" b="1" dirty="0">
                <a:solidFill>
                  <a:srgbClr val="FF0000"/>
                </a:solidFill>
                <a:latin typeface="Times New Roman" panose="02020603050405020304" pitchFamily="18" charset="0"/>
                <a:ea typeface="Times New Roman" panose="02020603050405020304" pitchFamily="18" charset="0"/>
                <a:cs typeface="B Nazanin" panose="00000400000000000000" pitchFamily="2" charset="-78"/>
              </a:rPr>
              <a:t>" ز" </a:t>
            </a:r>
            <a:r>
              <a:rPr lang="ar-SA" sz="2000" b="1" dirty="0">
                <a:latin typeface="Times New Roman" panose="02020603050405020304" pitchFamily="18" charset="0"/>
                <a:ea typeface="Times New Roman" panose="02020603050405020304" pitchFamily="18" charset="0"/>
                <a:cs typeface="B Nazanin" panose="00000400000000000000" pitchFamily="2" charset="-78"/>
              </a:rPr>
              <a:t>تمامی اعضا می بایست گزارش را تائید نموده و </a:t>
            </a:r>
            <a:r>
              <a:rPr lang="ar-SA" sz="2000" b="1" dirty="0">
                <a:solidFill>
                  <a:srgbClr val="FF0000"/>
                </a:solidFill>
                <a:latin typeface="Times New Roman" panose="02020603050405020304" pitchFamily="18" charset="0"/>
                <a:ea typeface="Times New Roman" panose="02020603050405020304" pitchFamily="18" charset="0"/>
                <a:cs typeface="B Nazanin" panose="00000400000000000000" pitchFamily="2" charset="-78"/>
              </a:rPr>
              <a:t>از ارسال گزارشات فاقد امضا و یا دارای امضاهای ناقص خودداری </a:t>
            </a:r>
            <a:r>
              <a:rPr lang="ar-SA" sz="2000" b="1" dirty="0">
                <a:latin typeface="Times New Roman" panose="02020603050405020304" pitchFamily="18" charset="0"/>
                <a:ea typeface="Times New Roman" panose="02020603050405020304" pitchFamily="18" charset="0"/>
                <a:cs typeface="B Nazanin" panose="00000400000000000000" pitchFamily="2" charset="-78"/>
              </a:rPr>
              <a:t>گردد.</a:t>
            </a:r>
            <a:endParaRPr lang="en-US" sz="2000" b="1" dirty="0">
              <a:latin typeface="Times New Roman" panose="02020603050405020304" pitchFamily="18" charset="0"/>
              <a:ea typeface="Times New Roman" panose="02020603050405020304" pitchFamily="18" charset="0"/>
              <a:cs typeface="B Nazanin" panose="00000400000000000000" pitchFamily="2" charset="-78"/>
            </a:endParaRPr>
          </a:p>
          <a:p>
            <a:pPr marL="0" algn="just" rtl="1">
              <a:lnSpc>
                <a:spcPct val="115000"/>
              </a:lnSpc>
              <a:spcBef>
                <a:spcPts val="0"/>
              </a:spcBef>
            </a:pPr>
            <a:r>
              <a:rPr lang="ar-SA" sz="2000" b="1" dirty="0">
                <a:latin typeface="Times New Roman" panose="02020603050405020304" pitchFamily="18" charset="0"/>
                <a:ea typeface="Times New Roman" panose="02020603050405020304" pitchFamily="18" charset="0"/>
                <a:cs typeface="B Nazanin" panose="00000400000000000000" pitchFamily="2" charset="-78"/>
              </a:rPr>
              <a:t>گزارش پیوست شماره یک میبایست دارای </a:t>
            </a:r>
            <a:r>
              <a:rPr lang="ar-SA" sz="2000" b="1" dirty="0">
                <a:solidFill>
                  <a:srgbClr val="FF0000"/>
                </a:solidFill>
                <a:latin typeface="Times New Roman" panose="02020603050405020304" pitchFamily="18" charset="0"/>
                <a:ea typeface="Times New Roman" panose="02020603050405020304" pitchFamily="18" charset="0"/>
                <a:cs typeface="B Nazanin" panose="00000400000000000000" pitchFamily="2" charset="-78"/>
              </a:rPr>
              <a:t>شماره و تاریخ دبیرخانه </a:t>
            </a:r>
            <a:r>
              <a:rPr lang="ar-SA" sz="2000" b="1" dirty="0">
                <a:latin typeface="Times New Roman" panose="02020603050405020304" pitchFamily="18" charset="0"/>
                <a:ea typeface="Times New Roman" panose="02020603050405020304" pitchFamily="18" charset="0"/>
                <a:cs typeface="B Nazanin" panose="00000400000000000000" pitchFamily="2" charset="-78"/>
              </a:rPr>
              <a:t>باشد</a:t>
            </a:r>
            <a:endParaRPr lang="en-US" sz="2000" b="1" dirty="0">
              <a:latin typeface="Times New Roman" panose="02020603050405020304" pitchFamily="18" charset="0"/>
              <a:ea typeface="Times New Roman" panose="02020603050405020304" pitchFamily="18" charset="0"/>
              <a:cs typeface="B Nazanin" panose="00000400000000000000" pitchFamily="2" charset="-78"/>
            </a:endParaRPr>
          </a:p>
          <a:p>
            <a:endParaRPr lang="en-US" dirty="0"/>
          </a:p>
        </p:txBody>
      </p:sp>
      <p:sp>
        <p:nvSpPr>
          <p:cNvPr id="5" name="Title 1">
            <a:extLst>
              <a:ext uri="{FF2B5EF4-FFF2-40B4-BE49-F238E27FC236}">
                <a16:creationId xmlns="" xmlns:a16="http://schemas.microsoft.com/office/drawing/2014/main" id="{CDA6B950-83D5-48D9-95BA-E35726C98A32}"/>
              </a:ext>
            </a:extLst>
          </p:cNvPr>
          <p:cNvSpPr txBox="1">
            <a:spLocks/>
          </p:cNvSpPr>
          <p:nvPr/>
        </p:nvSpPr>
        <p:spPr>
          <a:xfrm>
            <a:off x="302525" y="164931"/>
            <a:ext cx="11571027" cy="1322674"/>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rtl="1">
              <a:lnSpc>
                <a:spcPct val="150000"/>
              </a:lnSpc>
              <a:spcBef>
                <a:spcPts val="0"/>
              </a:spcBef>
            </a:pPr>
            <a:r>
              <a:rPr lang="ar-SA" sz="1800" dirty="0">
                <a:solidFill>
                  <a:srgbClr val="FF0000"/>
                </a:solidFill>
                <a:latin typeface="Times New Roman" panose="02020603050405020304" pitchFamily="18" charset="0"/>
                <a:ea typeface="Times New Roman" panose="02020603050405020304" pitchFamily="18" charset="0"/>
                <a:cs typeface="B Titr" panose="00000700000000000000" pitchFamily="2" charset="-78"/>
              </a:rPr>
              <a:t>پیوست شماره یک- گزارش مددکاری و بررسی وضعیت پرونده فعال </a:t>
            </a:r>
            <a:r>
              <a:rPr lang="ar-SA" sz="1800" u="sng" dirty="0">
                <a:solidFill>
                  <a:srgbClr val="FF0000"/>
                </a:solidFill>
                <a:latin typeface="Times New Roman" panose="02020603050405020304" pitchFamily="18" charset="0"/>
                <a:ea typeface="Times New Roman" panose="02020603050405020304" pitchFamily="18" charset="0"/>
                <a:cs typeface="B Titr" panose="00000700000000000000" pitchFamily="2" charset="-78"/>
              </a:rPr>
              <a:t>مدد جوی </a:t>
            </a:r>
            <a:r>
              <a:rPr lang="ar-SA" sz="1800" u="sng" dirty="0">
                <a:solidFill>
                  <a:srgbClr val="FF0000"/>
                </a:solidFill>
                <a:highlight>
                  <a:srgbClr val="00FF00"/>
                </a:highlight>
                <a:latin typeface="Times New Roman" panose="02020603050405020304" pitchFamily="18" charset="0"/>
                <a:ea typeface="Times New Roman" panose="02020603050405020304" pitchFamily="18" charset="0"/>
                <a:cs typeface="B Titr" panose="00000700000000000000" pitchFamily="2" charset="-78"/>
              </a:rPr>
              <a:t>حوزه معاونت </a:t>
            </a:r>
            <a:r>
              <a:rPr lang="ar-SA" sz="1800" u="sng" dirty="0">
                <a:solidFill>
                  <a:srgbClr val="FF0000"/>
                </a:solidFill>
                <a:highlight>
                  <a:srgbClr val="00FF00"/>
                </a:highlight>
                <a:latin typeface="Times New Roman" panose="02020603050405020304" pitchFamily="18" charset="0"/>
                <a:ea typeface="Times New Roman" panose="02020603050405020304" pitchFamily="18" charset="0"/>
                <a:cs typeface="B Titr" panose="00000700000000000000" pitchFamily="2" charset="-78"/>
                <a:hlinkClick r:id="rId2" action="ppaction://hlinkfile"/>
              </a:rPr>
              <a:t>اجتماعی</a:t>
            </a:r>
            <a:r>
              <a:rPr lang="ar-SA" sz="1800" dirty="0">
                <a:solidFill>
                  <a:srgbClr val="FF0000"/>
                </a:solidFill>
                <a:highlight>
                  <a:srgbClr val="00FF00"/>
                </a:highlight>
                <a:latin typeface="Times New Roman" panose="02020603050405020304" pitchFamily="18" charset="0"/>
                <a:ea typeface="Times New Roman" panose="02020603050405020304" pitchFamily="18" charset="0"/>
                <a:cs typeface="B Titr" panose="00000700000000000000" pitchFamily="2" charset="-78"/>
              </a:rPr>
              <a:t> </a:t>
            </a:r>
            <a:r>
              <a:rPr lang="ar-SA" sz="1800" dirty="0">
                <a:solidFill>
                  <a:srgbClr val="FF0000"/>
                </a:solidFill>
                <a:latin typeface="Times New Roman" panose="02020603050405020304" pitchFamily="18" charset="0"/>
                <a:ea typeface="Times New Roman" panose="02020603050405020304" pitchFamily="18" charset="0"/>
                <a:cs typeface="B Titr" panose="00000700000000000000" pitchFamily="2" charset="-78"/>
              </a:rPr>
              <a:t>در سامانه بهزیستی</a:t>
            </a:r>
            <a:endParaRPr lang="fa-IR" sz="1800" dirty="0">
              <a:solidFill>
                <a:srgbClr val="FF0000"/>
              </a:solidFill>
              <a:latin typeface="Times New Roman" panose="02020603050405020304" pitchFamily="18" charset="0"/>
              <a:ea typeface="Times New Roman" panose="02020603050405020304" pitchFamily="18" charset="0"/>
              <a:cs typeface="B Titr" panose="00000700000000000000" pitchFamily="2" charset="-78"/>
            </a:endParaRPr>
          </a:p>
          <a:p>
            <a:pPr algn="r" rtl="1">
              <a:lnSpc>
                <a:spcPct val="150000"/>
              </a:lnSpc>
              <a:spcBef>
                <a:spcPts val="0"/>
              </a:spcBef>
            </a:pPr>
            <a:r>
              <a:rPr lang="ar-SA" sz="1600" dirty="0">
                <a:solidFill>
                  <a:srgbClr val="00B0F0"/>
                </a:solidFill>
                <a:latin typeface="Times New Roman" panose="02020603050405020304" pitchFamily="18" charset="0"/>
                <a:ea typeface="Times New Roman" panose="02020603050405020304" pitchFamily="18" charset="0"/>
                <a:cs typeface="B Titr" panose="00000700000000000000" pitchFamily="2" charset="-78"/>
              </a:rPr>
              <a:t>پیوست شماره یک- گزارش مددکاری و بررسی وضعیت پرونده فعال </a:t>
            </a:r>
            <a:r>
              <a:rPr lang="ar-SA" sz="1600" u="sng" dirty="0">
                <a:solidFill>
                  <a:srgbClr val="00B0F0"/>
                </a:solidFill>
                <a:latin typeface="Times New Roman" panose="02020603050405020304" pitchFamily="18" charset="0"/>
                <a:ea typeface="Times New Roman" panose="02020603050405020304" pitchFamily="18" charset="0"/>
                <a:cs typeface="B Titr" panose="00000700000000000000" pitchFamily="2" charset="-78"/>
              </a:rPr>
              <a:t>افراد دارای معلولیت عضو </a:t>
            </a:r>
            <a:r>
              <a:rPr lang="ar-SA" sz="1600" u="sng" dirty="0">
                <a:solidFill>
                  <a:srgbClr val="00B0F0"/>
                </a:solidFill>
                <a:highlight>
                  <a:srgbClr val="00FF00"/>
                </a:highlight>
                <a:latin typeface="Times New Roman" panose="02020603050405020304" pitchFamily="18" charset="0"/>
                <a:ea typeface="Times New Roman" panose="02020603050405020304" pitchFamily="18" charset="0"/>
                <a:cs typeface="B Titr" panose="00000700000000000000" pitchFamily="2" charset="-78"/>
              </a:rPr>
              <a:t>خانوارهای </a:t>
            </a:r>
            <a:r>
              <a:rPr lang="ar-SA" sz="1600" u="sng" dirty="0">
                <a:solidFill>
                  <a:srgbClr val="00B0F0"/>
                </a:solidFill>
                <a:highlight>
                  <a:srgbClr val="00FF00"/>
                </a:highlight>
                <a:latin typeface="Times New Roman" panose="02020603050405020304" pitchFamily="18" charset="0"/>
                <a:ea typeface="Times New Roman" panose="02020603050405020304" pitchFamily="18" charset="0"/>
                <a:cs typeface="B Titr" panose="00000700000000000000" pitchFamily="2" charset="-78"/>
                <a:hlinkClick r:id="rId3" action="ppaction://hlinkfile"/>
              </a:rPr>
              <a:t>دارای</a:t>
            </a:r>
            <a:r>
              <a:rPr lang="ar-SA" sz="1600" u="sng" dirty="0">
                <a:solidFill>
                  <a:srgbClr val="00B0F0"/>
                </a:solidFill>
                <a:highlight>
                  <a:srgbClr val="00FF00"/>
                </a:highlight>
                <a:latin typeface="Times New Roman" panose="02020603050405020304" pitchFamily="18" charset="0"/>
                <a:ea typeface="Times New Roman" panose="02020603050405020304" pitchFamily="18" charset="0"/>
                <a:cs typeface="B Titr" panose="00000700000000000000" pitchFamily="2" charset="-78"/>
              </a:rPr>
              <a:t> حداقل دو عضو معلول </a:t>
            </a:r>
            <a:r>
              <a:rPr lang="ar-SA" sz="1600" u="sng" dirty="0">
                <a:solidFill>
                  <a:srgbClr val="00B0F0"/>
                </a:solidFill>
                <a:latin typeface="Times New Roman" panose="02020603050405020304" pitchFamily="18" charset="0"/>
                <a:ea typeface="Times New Roman" panose="02020603050405020304" pitchFamily="18" charset="0"/>
                <a:cs typeface="B Titr" panose="00000700000000000000" pitchFamily="2" charset="-78"/>
              </a:rPr>
              <a:t>حوزه امور توانبخشی</a:t>
            </a:r>
            <a:r>
              <a:rPr lang="ar-SA" sz="1600" dirty="0">
                <a:solidFill>
                  <a:srgbClr val="00B0F0"/>
                </a:solidFill>
                <a:latin typeface="Times New Roman" panose="02020603050405020304" pitchFamily="18" charset="0"/>
                <a:ea typeface="Times New Roman" panose="02020603050405020304" pitchFamily="18" charset="0"/>
                <a:cs typeface="B Titr" panose="00000700000000000000" pitchFamily="2" charset="-78"/>
              </a:rPr>
              <a:t> </a:t>
            </a:r>
            <a:r>
              <a:rPr lang="ar-SA" sz="1600" dirty="0">
                <a:solidFill>
                  <a:srgbClr val="002060"/>
                </a:solidFill>
                <a:latin typeface="Times New Roman" panose="02020603050405020304" pitchFamily="18" charset="0"/>
                <a:ea typeface="Times New Roman" panose="02020603050405020304" pitchFamily="18" charset="0"/>
                <a:cs typeface="B Titr" panose="00000700000000000000" pitchFamily="2" charset="-78"/>
              </a:rPr>
              <a:t>پیوست شماره یک- گزارش مددکاری و بررسی وضعیت پرونده فعال </a:t>
            </a:r>
            <a:r>
              <a:rPr lang="ar-SA" sz="1600" u="sng" dirty="0">
                <a:solidFill>
                  <a:srgbClr val="002060"/>
                </a:solidFill>
                <a:highlight>
                  <a:srgbClr val="00FF00"/>
                </a:highlight>
                <a:latin typeface="Times New Roman" panose="02020603050405020304" pitchFamily="18" charset="0"/>
                <a:ea typeface="Times New Roman" panose="02020603050405020304" pitchFamily="18" charset="0"/>
                <a:cs typeface="B Titr" panose="00000700000000000000" pitchFamily="2" charset="-78"/>
                <a:hlinkClick r:id="rId4" action="ppaction://hlinkfile"/>
              </a:rPr>
              <a:t>فرد</a:t>
            </a:r>
            <a:r>
              <a:rPr lang="ar-SA" sz="1600" u="sng" dirty="0">
                <a:solidFill>
                  <a:srgbClr val="002060"/>
                </a:solidFill>
                <a:highlight>
                  <a:srgbClr val="00FF00"/>
                </a:highlight>
                <a:latin typeface="Times New Roman" panose="02020603050405020304" pitchFamily="18" charset="0"/>
                <a:ea typeface="Times New Roman" panose="02020603050405020304" pitchFamily="18" charset="0"/>
                <a:cs typeface="B Titr" panose="00000700000000000000" pitchFamily="2" charset="-78"/>
              </a:rPr>
              <a:t> دارای معلولیت حوزه امور توانبخشی</a:t>
            </a:r>
            <a:r>
              <a:rPr lang="ar-SA" sz="1600" dirty="0">
                <a:solidFill>
                  <a:srgbClr val="002060"/>
                </a:solidFill>
                <a:highlight>
                  <a:srgbClr val="00FF00"/>
                </a:highlight>
                <a:latin typeface="Times New Roman" panose="02020603050405020304" pitchFamily="18" charset="0"/>
                <a:ea typeface="Times New Roman" panose="02020603050405020304" pitchFamily="18" charset="0"/>
                <a:cs typeface="B Titr" panose="00000700000000000000" pitchFamily="2" charset="-78"/>
              </a:rPr>
              <a:t> </a:t>
            </a:r>
            <a:r>
              <a:rPr lang="ar-SA" sz="1600" dirty="0">
                <a:solidFill>
                  <a:srgbClr val="002060"/>
                </a:solidFill>
                <a:latin typeface="Times New Roman" panose="02020603050405020304" pitchFamily="18" charset="0"/>
                <a:ea typeface="Times New Roman" panose="02020603050405020304" pitchFamily="18" charset="0"/>
                <a:cs typeface="B Titr" panose="00000700000000000000" pitchFamily="2" charset="-78"/>
              </a:rPr>
              <a:t>در سامانه بهزیستی</a:t>
            </a:r>
            <a:endParaRPr lang="en-US" sz="3200" dirty="0">
              <a:solidFill>
                <a:srgbClr val="002060"/>
              </a:solidFill>
              <a:latin typeface="Times New Roman" panose="02020603050405020304" pitchFamily="18" charset="0"/>
              <a:ea typeface="Times New Roman" panose="02020603050405020304" pitchFamily="18" charset="0"/>
            </a:endParaRPr>
          </a:p>
          <a:p>
            <a:pPr algn="r" rtl="1">
              <a:spcBef>
                <a:spcPts val="0"/>
              </a:spcBef>
            </a:pPr>
            <a:endParaRPr lang="en-US" sz="12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9485077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a:extLst>
              <a:ext uri="{FF2B5EF4-FFF2-40B4-BE49-F238E27FC236}">
                <a16:creationId xmlns="" xmlns:a16="http://schemas.microsoft.com/office/drawing/2014/main" id="{D76A3F54-9776-76C6-B74D-E6683E6592DB}"/>
              </a:ext>
            </a:extLst>
          </p:cNvPr>
          <p:cNvGraphicFramePr>
            <a:graphicFrameLocks noGrp="1"/>
          </p:cNvGraphicFramePr>
          <p:nvPr>
            <p:extLst>
              <p:ext uri="{D42A27DB-BD31-4B8C-83A1-F6EECF244321}">
                <p14:modId xmlns:p14="http://schemas.microsoft.com/office/powerpoint/2010/main" val="3538636407"/>
              </p:ext>
            </p:extLst>
          </p:nvPr>
        </p:nvGraphicFramePr>
        <p:xfrm>
          <a:off x="901148" y="664288"/>
          <a:ext cx="10734261" cy="3016575"/>
        </p:xfrm>
        <a:graphic>
          <a:graphicData uri="http://schemas.openxmlformats.org/drawingml/2006/table">
            <a:tbl>
              <a:tblPr firstRow="1" firstCol="1" bandRow="1">
                <a:tableStyleId>{9D7B26C5-4107-4FEC-AEDC-1716B250A1EF}</a:tableStyleId>
              </a:tblPr>
              <a:tblGrid>
                <a:gridCol w="10734261">
                  <a:extLst>
                    <a:ext uri="{9D8B030D-6E8A-4147-A177-3AD203B41FA5}">
                      <a16:colId xmlns="" xmlns:a16="http://schemas.microsoft.com/office/drawing/2014/main" val="1804801861"/>
                    </a:ext>
                  </a:extLst>
                </a:gridCol>
              </a:tblGrid>
              <a:tr h="174857">
                <a:tc>
                  <a:txBody>
                    <a:bodyPr/>
                    <a:lstStyle/>
                    <a:p>
                      <a:pPr marL="0" marR="0" indent="238125" algn="ctr" rtl="1">
                        <a:spcBef>
                          <a:spcPts val="0"/>
                        </a:spcBef>
                        <a:spcAft>
                          <a:spcPts val="0"/>
                        </a:spcAft>
                      </a:pPr>
                      <a:r>
                        <a:rPr lang="ar-SA" sz="1600" dirty="0">
                          <a:effectLst/>
                          <a:cs typeface="B Titr" panose="00000700000000000000" pitchFamily="2" charset="-78"/>
                        </a:rPr>
                        <a:t>گواهی نامه شماره (1)</a:t>
                      </a:r>
                      <a:endParaRPr lang="en-US" sz="3200" dirty="0">
                        <a:effectLst/>
                        <a:latin typeface="Times New Roman" panose="02020603050405020304" pitchFamily="18" charset="0"/>
                        <a:ea typeface="Times New Roman" panose="02020603050405020304" pitchFamily="18" charset="0"/>
                        <a:cs typeface="B Titr" panose="00000700000000000000" pitchFamily="2" charset="-78"/>
                      </a:endParaRPr>
                    </a:p>
                  </a:txBody>
                  <a:tcPr marL="0" marR="0" marT="0" marB="0" anchor="ctr"/>
                </a:tc>
                <a:extLst>
                  <a:ext uri="{0D108BD9-81ED-4DB2-BD59-A6C34878D82A}">
                    <a16:rowId xmlns="" xmlns:a16="http://schemas.microsoft.com/office/drawing/2014/main" val="501873247"/>
                  </a:ext>
                </a:extLst>
              </a:tr>
              <a:tr h="2772735">
                <a:tc>
                  <a:txBody>
                    <a:bodyPr/>
                    <a:lstStyle/>
                    <a:p>
                      <a:pPr marL="0" marR="0" indent="238125" algn="ctr" rtl="1">
                        <a:spcBef>
                          <a:spcPts val="0"/>
                        </a:spcBef>
                        <a:spcAft>
                          <a:spcPts val="0"/>
                        </a:spcAft>
                      </a:pPr>
                      <a:r>
                        <a:rPr lang="ar-SA" sz="1200" dirty="0">
                          <a:effectLst/>
                        </a:rPr>
                        <a:t>بسمه تعالی</a:t>
                      </a:r>
                      <a:endParaRPr lang="en-US" sz="1800" dirty="0">
                        <a:effectLst/>
                      </a:endParaRPr>
                    </a:p>
                    <a:p>
                      <a:pPr marL="0" marR="0" algn="l" rtl="1">
                        <a:spcBef>
                          <a:spcPts val="0"/>
                        </a:spcBef>
                        <a:spcAft>
                          <a:spcPts val="0"/>
                        </a:spcAft>
                      </a:pPr>
                      <a:r>
                        <a:rPr lang="fa-IR" sz="1050" dirty="0">
                          <a:effectLst/>
                        </a:rPr>
                        <a:t>                                                                                                                                                                                                                                                    </a:t>
                      </a:r>
                      <a:r>
                        <a:rPr lang="fa-IR" sz="1200" dirty="0">
                          <a:effectLst/>
                        </a:rPr>
                        <a:t> </a:t>
                      </a:r>
                      <a:r>
                        <a:rPr lang="ar-SA" sz="1200" dirty="0">
                          <a:effectLst/>
                        </a:rPr>
                        <a:t>شماره :</a:t>
                      </a:r>
                      <a:endParaRPr lang="en-US" sz="1800" dirty="0">
                        <a:effectLst/>
                      </a:endParaRPr>
                    </a:p>
                    <a:p>
                      <a:pPr marL="0" marR="0" algn="l" rtl="1">
                        <a:spcBef>
                          <a:spcPts val="0"/>
                        </a:spcBef>
                        <a:spcAft>
                          <a:spcPts val="0"/>
                        </a:spcAft>
                      </a:pPr>
                      <a:r>
                        <a:rPr lang="fa-IR" sz="1050" dirty="0">
                          <a:effectLst/>
                        </a:rPr>
                        <a:t>                                                                                                                                                                                                                                                       </a:t>
                      </a:r>
                      <a:r>
                        <a:rPr lang="ar-SA" sz="1200" dirty="0">
                          <a:effectLst/>
                        </a:rPr>
                        <a:t>تاریخ  :</a:t>
                      </a:r>
                      <a:r>
                        <a:rPr lang="fa-IR" sz="1050" dirty="0">
                          <a:effectLst/>
                        </a:rPr>
                        <a:t>           </a:t>
                      </a:r>
                      <a:endParaRPr lang="en-US" sz="1800" dirty="0">
                        <a:effectLst/>
                      </a:endParaRPr>
                    </a:p>
                    <a:p>
                      <a:pPr marL="0" marR="0" algn="r" rtl="1">
                        <a:spcBef>
                          <a:spcPts val="0"/>
                        </a:spcBef>
                        <a:spcAft>
                          <a:spcPts val="0"/>
                        </a:spcAft>
                      </a:pPr>
                      <a:r>
                        <a:rPr lang="ar-SA" sz="1600" dirty="0">
                          <a:effectLst/>
                          <a:cs typeface="B Mitra" panose="00000400000000000000" pitchFamily="2" charset="-78"/>
                        </a:rPr>
                        <a:t>مدیرکل محترم بهزیستی استان</a:t>
                      </a:r>
                      <a:r>
                        <a:rPr lang="en-US" sz="1600" dirty="0">
                          <a:effectLst/>
                          <a:cs typeface="B Mitra" panose="00000400000000000000" pitchFamily="2" charset="-78"/>
                        </a:rPr>
                        <a:t> ...</a:t>
                      </a:r>
                      <a:endParaRPr lang="en-US" sz="2400" dirty="0">
                        <a:effectLst/>
                        <a:cs typeface="B Mitra" panose="00000400000000000000" pitchFamily="2" charset="-78"/>
                      </a:endParaRPr>
                    </a:p>
                    <a:p>
                      <a:pPr marL="0" marR="0" algn="r" rtl="1">
                        <a:spcBef>
                          <a:spcPts val="0"/>
                        </a:spcBef>
                        <a:spcAft>
                          <a:spcPts val="0"/>
                        </a:spcAft>
                      </a:pPr>
                      <a:r>
                        <a:rPr lang="ar-SA" sz="1600" dirty="0">
                          <a:effectLst/>
                          <a:cs typeface="B Mitra" panose="00000400000000000000" pitchFamily="2" charset="-78"/>
                        </a:rPr>
                        <a:t>سلام علیکم</a:t>
                      </a:r>
                      <a:endParaRPr lang="en-US" sz="2400" dirty="0">
                        <a:effectLst/>
                        <a:cs typeface="B Mitra" panose="00000400000000000000" pitchFamily="2" charset="-78"/>
                      </a:endParaRPr>
                    </a:p>
                    <a:p>
                      <a:pPr marL="0" marR="0" algn="just" rtl="1">
                        <a:spcBef>
                          <a:spcPts val="0"/>
                        </a:spcBef>
                        <a:spcAft>
                          <a:spcPts val="0"/>
                        </a:spcAft>
                      </a:pPr>
                      <a:r>
                        <a:rPr lang="ar-SA" sz="1600" dirty="0">
                          <a:effectLst/>
                          <a:cs typeface="B Mitra" panose="00000400000000000000" pitchFamily="2" charset="-78"/>
                        </a:rPr>
                        <a:t>بدینوسیله گواهی می‌گردد آقا/ خانم .............. .به شماره ملی.................... دارای شناسه بهزیستی و کد سیستمی ............ در سامانه طرح‌های حمایتی مسکن وزارت راه و شهرسازی بوده و در پروژه ..................... استان</a:t>
                      </a:r>
                      <a:r>
                        <a:rPr lang="en-US" sz="1600" dirty="0">
                          <a:effectLst/>
                          <a:cs typeface="B Mitra" panose="00000400000000000000" pitchFamily="2" charset="-78"/>
                        </a:rPr>
                        <a:t>..................... </a:t>
                      </a:r>
                      <a:r>
                        <a:rPr lang="ar-SA" sz="1600" dirty="0">
                          <a:effectLst/>
                          <a:cs typeface="B Mitra" panose="00000400000000000000" pitchFamily="2" charset="-78"/>
                        </a:rPr>
                        <a:t>شهرستان </a:t>
                      </a:r>
                      <a:r>
                        <a:rPr lang="en-US" sz="1600" dirty="0">
                          <a:effectLst/>
                          <a:cs typeface="B Mitra" panose="00000400000000000000" pitchFamily="2" charset="-78"/>
                        </a:rPr>
                        <a:t>..................... </a:t>
                      </a:r>
                      <a:r>
                        <a:rPr lang="ar-SA" sz="1600" dirty="0">
                          <a:effectLst/>
                          <a:cs typeface="B Mitra" panose="00000400000000000000" pitchFamily="2" charset="-78"/>
                        </a:rPr>
                        <a:t> با تولی گری .....................جانمایی شده است</a:t>
                      </a:r>
                      <a:r>
                        <a:rPr lang="en-US" sz="1600" dirty="0">
                          <a:effectLst/>
                          <a:cs typeface="B Mitra" panose="00000400000000000000" pitchFamily="2" charset="-78"/>
                        </a:rPr>
                        <a:t>.</a:t>
                      </a:r>
                      <a:endParaRPr lang="en-US" sz="2400" dirty="0">
                        <a:effectLst/>
                        <a:cs typeface="B Mitra" panose="00000400000000000000" pitchFamily="2" charset="-78"/>
                      </a:endParaRPr>
                    </a:p>
                    <a:p>
                      <a:pPr marL="0" marR="0" algn="just" rtl="1">
                        <a:spcBef>
                          <a:spcPts val="0"/>
                        </a:spcBef>
                        <a:spcAft>
                          <a:spcPts val="0"/>
                        </a:spcAft>
                      </a:pPr>
                      <a:r>
                        <a:rPr lang="ar-SA" sz="1600" dirty="0">
                          <a:effectLst/>
                          <a:cs typeface="B Mitra" panose="00000400000000000000" pitchFamily="2" charset="-78"/>
                        </a:rPr>
                        <a:t>لازم به ذکر است پیشرفت فیزیکی پروژه مذکور در مرحله پایان اجرای فونداسیون/پایان اجرای اسکلت</a:t>
                      </a:r>
                      <a:r>
                        <a:rPr lang="en-US" sz="1600" dirty="0">
                          <a:effectLst/>
                          <a:cs typeface="B Mitra" panose="00000400000000000000" pitchFamily="2" charset="-78"/>
                        </a:rPr>
                        <a:t> </a:t>
                      </a:r>
                      <a:r>
                        <a:rPr lang="ar-SA" sz="1600" dirty="0">
                          <a:effectLst/>
                          <a:cs typeface="B Mitra" panose="00000400000000000000" pitchFamily="2" charset="-78"/>
                        </a:rPr>
                        <a:t>و یا سقف/ پایان سفت کاری/ نازک کاری/ قابل واگذاری می‌باشد</a:t>
                      </a:r>
                      <a:r>
                        <a:rPr lang="en-US" sz="1600" dirty="0">
                          <a:effectLst/>
                          <a:cs typeface="B Mitra" panose="00000400000000000000" pitchFamily="2" charset="-78"/>
                        </a:rPr>
                        <a:t>.</a:t>
                      </a:r>
                      <a:endParaRPr lang="en-US" sz="2400" dirty="0">
                        <a:effectLst/>
                        <a:cs typeface="B Mitra" panose="00000400000000000000" pitchFamily="2" charset="-78"/>
                      </a:endParaRPr>
                    </a:p>
                    <a:p>
                      <a:pPr marL="0" marR="0" algn="just" rtl="1">
                        <a:spcBef>
                          <a:spcPts val="0"/>
                        </a:spcBef>
                        <a:spcAft>
                          <a:spcPts val="0"/>
                        </a:spcAft>
                      </a:pPr>
                      <a:r>
                        <a:rPr lang="ar-SA" sz="1600" dirty="0">
                          <a:effectLst/>
                          <a:cs typeface="B Mitra" panose="00000400000000000000" pitchFamily="2" charset="-78"/>
                        </a:rPr>
                        <a:t> </a:t>
                      </a:r>
                      <a:endParaRPr lang="en-US" sz="2400" dirty="0">
                        <a:effectLst/>
                        <a:cs typeface="B Mitra" panose="00000400000000000000" pitchFamily="2" charset="-78"/>
                      </a:endParaRPr>
                    </a:p>
                    <a:p>
                      <a:pPr marL="0" marR="0" algn="just" rtl="1">
                        <a:spcBef>
                          <a:spcPts val="0"/>
                        </a:spcBef>
                        <a:spcAft>
                          <a:spcPts val="0"/>
                        </a:spcAft>
                      </a:pPr>
                      <a:r>
                        <a:rPr lang="ar-SA" sz="1600" dirty="0">
                          <a:effectLst/>
                          <a:cs typeface="B Mitra" panose="00000400000000000000" pitchFamily="2" charset="-78"/>
                        </a:rPr>
                        <a:t>مدیرکل راه و شهرسازی استان ........ /مدیرکل بنیاد مسکن استان................./مدیرعامل شرکت عمران شهر جدید</a:t>
                      </a:r>
                      <a:r>
                        <a:rPr lang="en-US" sz="1600" dirty="0">
                          <a:effectLst/>
                          <a:cs typeface="B Mitra" panose="00000400000000000000" pitchFamily="2" charset="-78"/>
                        </a:rPr>
                        <a:t> ......</a:t>
                      </a:r>
                      <a:endParaRPr lang="en-US" sz="2400" dirty="0">
                        <a:effectLst/>
                        <a:latin typeface="Times New Roman" panose="02020603050405020304" pitchFamily="18" charset="0"/>
                        <a:ea typeface="Times New Roman" panose="02020603050405020304" pitchFamily="18" charset="0"/>
                        <a:cs typeface="B Mitra" panose="00000400000000000000" pitchFamily="2" charset="-78"/>
                      </a:endParaRPr>
                    </a:p>
                  </a:txBody>
                  <a:tcPr marL="0" marR="0" marT="0" marB="0" anchor="ctr"/>
                </a:tc>
                <a:extLst>
                  <a:ext uri="{0D108BD9-81ED-4DB2-BD59-A6C34878D82A}">
                    <a16:rowId xmlns="" xmlns:a16="http://schemas.microsoft.com/office/drawing/2014/main" val="171550504"/>
                  </a:ext>
                </a:extLst>
              </a:tr>
            </a:tbl>
          </a:graphicData>
        </a:graphic>
      </p:graphicFrame>
      <p:graphicFrame>
        <p:nvGraphicFramePr>
          <p:cNvPr id="14" name="Content Placeholder 13">
            <a:extLst>
              <a:ext uri="{FF2B5EF4-FFF2-40B4-BE49-F238E27FC236}">
                <a16:creationId xmlns="" xmlns:a16="http://schemas.microsoft.com/office/drawing/2014/main" id="{27CDD563-5ED5-423E-13D9-1B2B34410D43}"/>
              </a:ext>
            </a:extLst>
          </p:cNvPr>
          <p:cNvGraphicFramePr>
            <a:graphicFrameLocks noGrp="1"/>
          </p:cNvGraphicFramePr>
          <p:nvPr>
            <p:ph sz="quarter" idx="13"/>
            <p:extLst>
              <p:ext uri="{D42A27DB-BD31-4B8C-83A1-F6EECF244321}">
                <p14:modId xmlns:p14="http://schemas.microsoft.com/office/powerpoint/2010/main" val="3365432473"/>
              </p:ext>
            </p:extLst>
          </p:nvPr>
        </p:nvGraphicFramePr>
        <p:xfrm>
          <a:off x="556595" y="3733801"/>
          <a:ext cx="11078814" cy="2947592"/>
        </p:xfrm>
        <a:graphic>
          <a:graphicData uri="http://schemas.openxmlformats.org/drawingml/2006/table">
            <a:tbl>
              <a:tblPr rtl="1">
                <a:tableStyleId>{616DA210-FB5B-4158-B5E0-FEB733F419BA}</a:tableStyleId>
              </a:tblPr>
              <a:tblGrid>
                <a:gridCol w="654099">
                  <a:extLst>
                    <a:ext uri="{9D8B030D-6E8A-4147-A177-3AD203B41FA5}">
                      <a16:colId xmlns="" xmlns:a16="http://schemas.microsoft.com/office/drawing/2014/main" val="1464430532"/>
                    </a:ext>
                  </a:extLst>
                </a:gridCol>
                <a:gridCol w="654099">
                  <a:extLst>
                    <a:ext uri="{9D8B030D-6E8A-4147-A177-3AD203B41FA5}">
                      <a16:colId xmlns="" xmlns:a16="http://schemas.microsoft.com/office/drawing/2014/main" val="2852577750"/>
                    </a:ext>
                  </a:extLst>
                </a:gridCol>
                <a:gridCol w="654099">
                  <a:extLst>
                    <a:ext uri="{9D8B030D-6E8A-4147-A177-3AD203B41FA5}">
                      <a16:colId xmlns="" xmlns:a16="http://schemas.microsoft.com/office/drawing/2014/main" val="2633663974"/>
                    </a:ext>
                  </a:extLst>
                </a:gridCol>
                <a:gridCol w="654099">
                  <a:extLst>
                    <a:ext uri="{9D8B030D-6E8A-4147-A177-3AD203B41FA5}">
                      <a16:colId xmlns="" xmlns:a16="http://schemas.microsoft.com/office/drawing/2014/main" val="2808451095"/>
                    </a:ext>
                  </a:extLst>
                </a:gridCol>
                <a:gridCol w="953896">
                  <a:extLst>
                    <a:ext uri="{9D8B030D-6E8A-4147-A177-3AD203B41FA5}">
                      <a16:colId xmlns="" xmlns:a16="http://schemas.microsoft.com/office/drawing/2014/main" val="2464933331"/>
                    </a:ext>
                  </a:extLst>
                </a:gridCol>
                <a:gridCol w="654099">
                  <a:extLst>
                    <a:ext uri="{9D8B030D-6E8A-4147-A177-3AD203B41FA5}">
                      <a16:colId xmlns="" xmlns:a16="http://schemas.microsoft.com/office/drawing/2014/main" val="1259374171"/>
                    </a:ext>
                  </a:extLst>
                </a:gridCol>
                <a:gridCol w="654099">
                  <a:extLst>
                    <a:ext uri="{9D8B030D-6E8A-4147-A177-3AD203B41FA5}">
                      <a16:colId xmlns="" xmlns:a16="http://schemas.microsoft.com/office/drawing/2014/main" val="3584102552"/>
                    </a:ext>
                  </a:extLst>
                </a:gridCol>
                <a:gridCol w="654099">
                  <a:extLst>
                    <a:ext uri="{9D8B030D-6E8A-4147-A177-3AD203B41FA5}">
                      <a16:colId xmlns="" xmlns:a16="http://schemas.microsoft.com/office/drawing/2014/main" val="1665082191"/>
                    </a:ext>
                  </a:extLst>
                </a:gridCol>
                <a:gridCol w="654099">
                  <a:extLst>
                    <a:ext uri="{9D8B030D-6E8A-4147-A177-3AD203B41FA5}">
                      <a16:colId xmlns="" xmlns:a16="http://schemas.microsoft.com/office/drawing/2014/main" val="4030462347"/>
                    </a:ext>
                  </a:extLst>
                </a:gridCol>
                <a:gridCol w="1049286">
                  <a:extLst>
                    <a:ext uri="{9D8B030D-6E8A-4147-A177-3AD203B41FA5}">
                      <a16:colId xmlns="" xmlns:a16="http://schemas.microsoft.com/office/drawing/2014/main" val="1852056865"/>
                    </a:ext>
                  </a:extLst>
                </a:gridCol>
                <a:gridCol w="1049286">
                  <a:extLst>
                    <a:ext uri="{9D8B030D-6E8A-4147-A177-3AD203B41FA5}">
                      <a16:colId xmlns="" xmlns:a16="http://schemas.microsoft.com/office/drawing/2014/main" val="1363336338"/>
                    </a:ext>
                  </a:extLst>
                </a:gridCol>
                <a:gridCol w="967522">
                  <a:extLst>
                    <a:ext uri="{9D8B030D-6E8A-4147-A177-3AD203B41FA5}">
                      <a16:colId xmlns="" xmlns:a16="http://schemas.microsoft.com/office/drawing/2014/main" val="477308736"/>
                    </a:ext>
                  </a:extLst>
                </a:gridCol>
                <a:gridCol w="913016">
                  <a:extLst>
                    <a:ext uri="{9D8B030D-6E8A-4147-A177-3AD203B41FA5}">
                      <a16:colId xmlns="" xmlns:a16="http://schemas.microsoft.com/office/drawing/2014/main" val="4213923615"/>
                    </a:ext>
                  </a:extLst>
                </a:gridCol>
                <a:gridCol w="913016">
                  <a:extLst>
                    <a:ext uri="{9D8B030D-6E8A-4147-A177-3AD203B41FA5}">
                      <a16:colId xmlns="" xmlns:a16="http://schemas.microsoft.com/office/drawing/2014/main" val="3160984675"/>
                    </a:ext>
                  </a:extLst>
                </a:gridCol>
              </a:tblGrid>
              <a:tr h="434251">
                <a:tc rowSpan="2">
                  <a:txBody>
                    <a:bodyPr/>
                    <a:lstStyle/>
                    <a:p>
                      <a:pPr algn="ctr" rtl="1" fontAlgn="ctr"/>
                      <a:r>
                        <a:rPr lang="ar-SA" sz="1100" u="none" strike="noStrike" dirty="0">
                          <a:effectLst/>
                          <a:cs typeface="B Titr" panose="00000700000000000000" pitchFamily="2" charset="-78"/>
                        </a:rPr>
                        <a:t>ردیف</a:t>
                      </a:r>
                      <a:endParaRPr lang="ar-SA" sz="1100" b="0" i="0" u="none" strike="noStrike" dirty="0">
                        <a:solidFill>
                          <a:srgbClr val="000000"/>
                        </a:solidFill>
                        <a:effectLst/>
                        <a:latin typeface="B Nazanin" panose="00000400000000000000" pitchFamily="2" charset="-78"/>
                        <a:cs typeface="B Titr" panose="00000700000000000000" pitchFamily="2" charset="-78"/>
                      </a:endParaRPr>
                    </a:p>
                  </a:txBody>
                  <a:tcPr marL="6275" marR="6275" marT="6275" marB="0" anchor="ctr"/>
                </a:tc>
                <a:tc rowSpan="2">
                  <a:txBody>
                    <a:bodyPr/>
                    <a:lstStyle/>
                    <a:p>
                      <a:pPr algn="ctr" rtl="1" fontAlgn="ctr"/>
                      <a:r>
                        <a:rPr lang="ar-SA" sz="1100" u="none" strike="noStrike" dirty="0">
                          <a:effectLst/>
                          <a:cs typeface="B Titr" panose="00000700000000000000" pitchFamily="2" charset="-78"/>
                        </a:rPr>
                        <a:t>نام نام خانوادگی</a:t>
                      </a:r>
                      <a:endParaRPr lang="ar-SA" sz="1100" b="0" i="0" u="none" strike="noStrike" dirty="0">
                        <a:solidFill>
                          <a:srgbClr val="000000"/>
                        </a:solidFill>
                        <a:effectLst/>
                        <a:latin typeface="B Nazanin" panose="00000400000000000000" pitchFamily="2" charset="-78"/>
                        <a:cs typeface="B Titr" panose="00000700000000000000" pitchFamily="2" charset="-78"/>
                      </a:endParaRPr>
                    </a:p>
                  </a:txBody>
                  <a:tcPr marL="6275" marR="6275" marT="6275" marB="0" anchor="ctr"/>
                </a:tc>
                <a:tc rowSpan="2">
                  <a:txBody>
                    <a:bodyPr/>
                    <a:lstStyle/>
                    <a:p>
                      <a:pPr algn="ctr" rtl="1" fontAlgn="ctr"/>
                      <a:r>
                        <a:rPr lang="ar-SA" sz="1100" u="none" strike="noStrike" dirty="0">
                          <a:effectLst/>
                          <a:cs typeface="B Titr" panose="00000700000000000000" pitchFamily="2" charset="-78"/>
                        </a:rPr>
                        <a:t>کد ملی</a:t>
                      </a:r>
                      <a:endParaRPr lang="ar-SA" sz="1100" b="0" i="0" u="none" strike="noStrike" dirty="0">
                        <a:solidFill>
                          <a:srgbClr val="000000"/>
                        </a:solidFill>
                        <a:effectLst/>
                        <a:latin typeface="B Nazanin" panose="00000400000000000000" pitchFamily="2" charset="-78"/>
                        <a:cs typeface="B Titr" panose="00000700000000000000" pitchFamily="2" charset="-78"/>
                      </a:endParaRPr>
                    </a:p>
                  </a:txBody>
                  <a:tcPr marL="6275" marR="6275" marT="6275" marB="0" anchor="ctr"/>
                </a:tc>
                <a:tc rowSpan="2">
                  <a:txBody>
                    <a:bodyPr/>
                    <a:lstStyle/>
                    <a:p>
                      <a:pPr algn="ctr" rtl="1" fontAlgn="ctr"/>
                      <a:r>
                        <a:rPr lang="ar-SA" sz="1100" u="none" strike="noStrike" dirty="0">
                          <a:effectLst/>
                          <a:cs typeface="B Titr" panose="00000700000000000000" pitchFamily="2" charset="-78"/>
                        </a:rPr>
                        <a:t>کد سیستمی</a:t>
                      </a:r>
                      <a:endParaRPr lang="ar-SA" sz="1100" b="0" i="0" u="none" strike="noStrike" dirty="0">
                        <a:solidFill>
                          <a:srgbClr val="000000"/>
                        </a:solidFill>
                        <a:effectLst/>
                        <a:latin typeface="B Nazanin" panose="00000400000000000000" pitchFamily="2" charset="-78"/>
                        <a:cs typeface="B Titr" panose="00000700000000000000" pitchFamily="2" charset="-78"/>
                      </a:endParaRPr>
                    </a:p>
                  </a:txBody>
                  <a:tcPr marL="6275" marR="6275" marT="6275" marB="0" anchor="ctr"/>
                </a:tc>
                <a:tc rowSpan="2">
                  <a:txBody>
                    <a:bodyPr/>
                    <a:lstStyle/>
                    <a:p>
                      <a:pPr algn="ctr" rtl="1" fontAlgn="ctr"/>
                      <a:r>
                        <a:rPr lang="ar-SA" sz="1100" u="none" strike="noStrike" dirty="0">
                          <a:effectLst/>
                          <a:cs typeface="B Titr" panose="00000700000000000000" pitchFamily="2" charset="-78"/>
                        </a:rPr>
                        <a:t>دارای شناسه یهزیستی</a:t>
                      </a:r>
                      <a:endParaRPr lang="ar-SA" sz="1100" b="0" i="0" u="none" strike="noStrike" dirty="0">
                        <a:solidFill>
                          <a:srgbClr val="000000"/>
                        </a:solidFill>
                        <a:effectLst/>
                        <a:latin typeface="B Nazanin" panose="00000400000000000000" pitchFamily="2" charset="-78"/>
                        <a:cs typeface="B Titr" panose="00000700000000000000" pitchFamily="2" charset="-78"/>
                      </a:endParaRPr>
                    </a:p>
                  </a:txBody>
                  <a:tcPr marL="6275" marR="6275" marT="6275" marB="0" anchor="ctr"/>
                </a:tc>
                <a:tc rowSpan="2">
                  <a:txBody>
                    <a:bodyPr/>
                    <a:lstStyle/>
                    <a:p>
                      <a:pPr algn="ctr" rtl="1" fontAlgn="ctr"/>
                      <a:r>
                        <a:rPr lang="ar-SA" sz="1100" u="none" strike="noStrike" dirty="0">
                          <a:effectLst/>
                          <a:cs typeface="B Titr" panose="00000700000000000000" pitchFamily="2" charset="-78"/>
                        </a:rPr>
                        <a:t>استان</a:t>
                      </a:r>
                      <a:endParaRPr lang="ar-SA" sz="1100" b="0" i="0" u="none" strike="noStrike" dirty="0">
                        <a:solidFill>
                          <a:srgbClr val="000000"/>
                        </a:solidFill>
                        <a:effectLst/>
                        <a:latin typeface="B Nazanin" panose="00000400000000000000" pitchFamily="2" charset="-78"/>
                        <a:cs typeface="B Titr" panose="00000700000000000000" pitchFamily="2" charset="-78"/>
                      </a:endParaRPr>
                    </a:p>
                  </a:txBody>
                  <a:tcPr marL="6275" marR="6275" marT="6275" marB="0" anchor="ctr"/>
                </a:tc>
                <a:tc rowSpan="2">
                  <a:txBody>
                    <a:bodyPr/>
                    <a:lstStyle/>
                    <a:p>
                      <a:pPr algn="ctr" rtl="1" fontAlgn="ctr"/>
                      <a:r>
                        <a:rPr lang="ar-SA" sz="1100" u="none" strike="noStrike" dirty="0">
                          <a:effectLst/>
                          <a:cs typeface="B Titr" panose="00000700000000000000" pitchFamily="2" charset="-78"/>
                        </a:rPr>
                        <a:t>شهرستان</a:t>
                      </a:r>
                      <a:endParaRPr lang="ar-SA" sz="1100" b="0" i="0" u="none" strike="noStrike" dirty="0">
                        <a:solidFill>
                          <a:srgbClr val="000000"/>
                        </a:solidFill>
                        <a:effectLst/>
                        <a:latin typeface="B Nazanin" panose="00000400000000000000" pitchFamily="2" charset="-78"/>
                        <a:cs typeface="B Titr" panose="00000700000000000000" pitchFamily="2" charset="-78"/>
                      </a:endParaRPr>
                    </a:p>
                  </a:txBody>
                  <a:tcPr marL="6275" marR="6275" marT="6275" marB="0" anchor="ctr"/>
                </a:tc>
                <a:tc rowSpan="2">
                  <a:txBody>
                    <a:bodyPr/>
                    <a:lstStyle/>
                    <a:p>
                      <a:pPr algn="ctr" rtl="1" fontAlgn="ctr"/>
                      <a:r>
                        <a:rPr lang="ar-SA" sz="1100" u="none" strike="noStrike" dirty="0">
                          <a:effectLst/>
                          <a:cs typeface="B Titr" panose="00000700000000000000" pitchFamily="2" charset="-78"/>
                        </a:rPr>
                        <a:t>نام پروژه</a:t>
                      </a:r>
                      <a:endParaRPr lang="ar-SA" sz="1100" b="0" i="0" u="none" strike="noStrike" dirty="0">
                        <a:solidFill>
                          <a:srgbClr val="000000"/>
                        </a:solidFill>
                        <a:effectLst/>
                        <a:latin typeface="B Nazanin" panose="00000400000000000000" pitchFamily="2" charset="-78"/>
                        <a:cs typeface="B Titr" panose="00000700000000000000" pitchFamily="2" charset="-78"/>
                      </a:endParaRPr>
                    </a:p>
                  </a:txBody>
                  <a:tcPr marL="6275" marR="6275" marT="6275" marB="0" anchor="ctr"/>
                </a:tc>
                <a:tc rowSpan="2">
                  <a:txBody>
                    <a:bodyPr/>
                    <a:lstStyle/>
                    <a:p>
                      <a:pPr algn="ctr" rtl="1" fontAlgn="ctr"/>
                      <a:r>
                        <a:rPr lang="ar-SA" sz="1100" u="none" strike="noStrike" dirty="0">
                          <a:effectLst/>
                          <a:cs typeface="B Titr" panose="00000700000000000000" pitchFamily="2" charset="-78"/>
                        </a:rPr>
                        <a:t>متولی ساخت</a:t>
                      </a:r>
                      <a:endParaRPr lang="ar-SA" sz="1100" b="0" i="0" u="none" strike="noStrike" dirty="0">
                        <a:solidFill>
                          <a:srgbClr val="000000"/>
                        </a:solidFill>
                        <a:effectLst/>
                        <a:latin typeface="B Nazanin" panose="00000400000000000000" pitchFamily="2" charset="-78"/>
                        <a:cs typeface="B Titr" panose="00000700000000000000" pitchFamily="2" charset="-78"/>
                      </a:endParaRPr>
                    </a:p>
                  </a:txBody>
                  <a:tcPr marL="6275" marR="6275" marT="6275" marB="0" anchor="ctr"/>
                </a:tc>
                <a:tc gridSpan="5">
                  <a:txBody>
                    <a:bodyPr/>
                    <a:lstStyle/>
                    <a:p>
                      <a:pPr algn="ctr" rtl="1" fontAlgn="ctr"/>
                      <a:r>
                        <a:rPr lang="ar-SA" sz="1100" u="none" strike="noStrike">
                          <a:effectLst/>
                          <a:cs typeface="B Titr" panose="00000700000000000000" pitchFamily="2" charset="-78"/>
                        </a:rPr>
                        <a:t>پیشرفت فیزیکی</a:t>
                      </a:r>
                      <a:endParaRPr lang="ar-SA" sz="1100" b="0" i="0" u="none" strike="noStrike">
                        <a:solidFill>
                          <a:srgbClr val="000000"/>
                        </a:solidFill>
                        <a:effectLst/>
                        <a:latin typeface="B Nazanin" panose="00000400000000000000" pitchFamily="2" charset="-78"/>
                        <a:cs typeface="B Titr" panose="00000700000000000000" pitchFamily="2" charset="-78"/>
                      </a:endParaRPr>
                    </a:p>
                  </a:txBody>
                  <a:tcPr marL="6275" marR="6275" marT="6275"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3784173138"/>
                  </a:ext>
                </a:extLst>
              </a:tr>
              <a:tr h="1011559">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rtl="1" fontAlgn="ctr"/>
                      <a:r>
                        <a:rPr lang="ar-SA" sz="1100" u="none" strike="noStrike" dirty="0">
                          <a:effectLst/>
                          <a:cs typeface="B Titr" panose="00000700000000000000" pitchFamily="2" charset="-78"/>
                        </a:rPr>
                        <a:t>پایان فونداسیون</a:t>
                      </a:r>
                      <a:endParaRPr lang="ar-SA" sz="1100" b="0" i="0" u="none" strike="noStrike" dirty="0">
                        <a:solidFill>
                          <a:srgbClr val="000000"/>
                        </a:solidFill>
                        <a:effectLst/>
                        <a:latin typeface="B Nazanin" panose="00000400000000000000" pitchFamily="2" charset="-78"/>
                        <a:cs typeface="B Titr" panose="00000700000000000000" pitchFamily="2" charset="-78"/>
                      </a:endParaRPr>
                    </a:p>
                  </a:txBody>
                  <a:tcPr marL="6275" marR="6275" marT="6275" marB="0" anchor="ctr"/>
                </a:tc>
                <a:tc>
                  <a:txBody>
                    <a:bodyPr/>
                    <a:lstStyle/>
                    <a:p>
                      <a:pPr algn="ctr" rtl="1" fontAlgn="ctr"/>
                      <a:r>
                        <a:rPr lang="ar-SA" sz="1100" u="none" strike="noStrike" dirty="0">
                          <a:effectLst/>
                          <a:cs typeface="B Titr" panose="00000700000000000000" pitchFamily="2" charset="-78"/>
                        </a:rPr>
                        <a:t>پایان اجرای اسکلت یا سقف</a:t>
                      </a:r>
                      <a:endParaRPr lang="ar-SA" sz="1100" b="0" i="0" u="none" strike="noStrike" dirty="0">
                        <a:solidFill>
                          <a:srgbClr val="000000"/>
                        </a:solidFill>
                        <a:effectLst/>
                        <a:latin typeface="B Nazanin" panose="00000400000000000000" pitchFamily="2" charset="-78"/>
                        <a:cs typeface="B Titr" panose="00000700000000000000" pitchFamily="2" charset="-78"/>
                      </a:endParaRPr>
                    </a:p>
                  </a:txBody>
                  <a:tcPr marL="6275" marR="6275" marT="6275" marB="0" anchor="ctr"/>
                </a:tc>
                <a:tc>
                  <a:txBody>
                    <a:bodyPr/>
                    <a:lstStyle/>
                    <a:p>
                      <a:pPr algn="ctr" rtl="1" fontAlgn="ctr"/>
                      <a:r>
                        <a:rPr lang="ar-SA" sz="1100" u="none" strike="noStrike" dirty="0">
                          <a:effectLst/>
                          <a:cs typeface="B Titr" panose="00000700000000000000" pitchFamily="2" charset="-78"/>
                        </a:rPr>
                        <a:t>پایان سفت کاری</a:t>
                      </a:r>
                      <a:endParaRPr lang="ar-SA" sz="1100" b="0" i="0" u="none" strike="noStrike" dirty="0">
                        <a:solidFill>
                          <a:srgbClr val="000000"/>
                        </a:solidFill>
                        <a:effectLst/>
                        <a:latin typeface="B Nazanin" panose="00000400000000000000" pitchFamily="2" charset="-78"/>
                        <a:cs typeface="B Titr" panose="00000700000000000000" pitchFamily="2" charset="-78"/>
                      </a:endParaRPr>
                    </a:p>
                  </a:txBody>
                  <a:tcPr marL="6275" marR="6275" marT="6275" marB="0" anchor="ctr"/>
                </a:tc>
                <a:tc>
                  <a:txBody>
                    <a:bodyPr/>
                    <a:lstStyle/>
                    <a:p>
                      <a:pPr algn="ctr" rtl="1" fontAlgn="ctr"/>
                      <a:r>
                        <a:rPr lang="ar-SA" sz="1100" u="none" strike="noStrike" dirty="0">
                          <a:effectLst/>
                          <a:cs typeface="B Titr" panose="00000700000000000000" pitchFamily="2" charset="-78"/>
                        </a:rPr>
                        <a:t>نازک کاری</a:t>
                      </a:r>
                      <a:endParaRPr lang="ar-SA" sz="1100" b="0" i="0" u="none" strike="noStrike" dirty="0">
                        <a:solidFill>
                          <a:srgbClr val="000000"/>
                        </a:solidFill>
                        <a:effectLst/>
                        <a:latin typeface="B Nazanin" panose="00000400000000000000" pitchFamily="2" charset="-78"/>
                        <a:cs typeface="B Titr" panose="00000700000000000000" pitchFamily="2" charset="-78"/>
                      </a:endParaRPr>
                    </a:p>
                  </a:txBody>
                  <a:tcPr marL="6275" marR="6275" marT="6275" marB="0" anchor="ctr"/>
                </a:tc>
                <a:tc>
                  <a:txBody>
                    <a:bodyPr/>
                    <a:lstStyle/>
                    <a:p>
                      <a:pPr algn="ctr" rtl="1" fontAlgn="ctr"/>
                      <a:r>
                        <a:rPr lang="ar-SA" sz="1100" u="none" strike="noStrike" dirty="0">
                          <a:effectLst/>
                          <a:cs typeface="B Titr" panose="00000700000000000000" pitchFamily="2" charset="-78"/>
                        </a:rPr>
                        <a:t>قابل واگذاری</a:t>
                      </a:r>
                      <a:endParaRPr lang="ar-SA" sz="1100" b="0" i="0" u="none" strike="noStrike" dirty="0">
                        <a:solidFill>
                          <a:srgbClr val="000000"/>
                        </a:solidFill>
                        <a:effectLst/>
                        <a:latin typeface="B Nazanin" panose="00000400000000000000" pitchFamily="2" charset="-78"/>
                        <a:cs typeface="B Titr" panose="00000700000000000000" pitchFamily="2" charset="-78"/>
                      </a:endParaRPr>
                    </a:p>
                  </a:txBody>
                  <a:tcPr marL="6275" marR="6275" marT="6275" marB="0" anchor="ctr"/>
                </a:tc>
                <a:extLst>
                  <a:ext uri="{0D108BD9-81ED-4DB2-BD59-A6C34878D82A}">
                    <a16:rowId xmlns="" xmlns:a16="http://schemas.microsoft.com/office/drawing/2014/main" val="398142410"/>
                  </a:ext>
                </a:extLst>
              </a:tr>
              <a:tr h="434251">
                <a:tc>
                  <a:txBody>
                    <a:bodyPr/>
                    <a:lstStyle/>
                    <a:p>
                      <a:pPr algn="ctr" rtl="0" fontAlgn="ctr"/>
                      <a:r>
                        <a:rPr lang="en-US" sz="700" u="none" strike="noStrike">
                          <a:effectLst/>
                          <a:cs typeface="B Titr" panose="00000700000000000000" pitchFamily="2" charset="-78"/>
                        </a:rPr>
                        <a:t> </a:t>
                      </a:r>
                      <a:endParaRPr lang="en-US" sz="700" b="0" i="0" u="none" strike="noStrike">
                        <a:solidFill>
                          <a:srgbClr val="000000"/>
                        </a:solidFill>
                        <a:effectLst/>
                        <a:latin typeface="B Nazanin" panose="00000400000000000000" pitchFamily="2" charset="-78"/>
                        <a:cs typeface="B Titr" panose="00000700000000000000" pitchFamily="2" charset="-78"/>
                      </a:endParaRPr>
                    </a:p>
                  </a:txBody>
                  <a:tcPr marL="6275" marR="6275" marT="6275" marB="0" anchor="ctr"/>
                </a:tc>
                <a:tc>
                  <a:txBody>
                    <a:bodyPr/>
                    <a:lstStyle/>
                    <a:p>
                      <a:pPr algn="ctr" rtl="0" fontAlgn="ctr"/>
                      <a:r>
                        <a:rPr lang="en-US" sz="700" u="none" strike="noStrike" dirty="0">
                          <a:effectLst/>
                          <a:cs typeface="B Titr" panose="00000700000000000000" pitchFamily="2" charset="-78"/>
                        </a:rPr>
                        <a:t> </a:t>
                      </a:r>
                      <a:endParaRPr lang="en-US" sz="700" b="0" i="0" u="none" strike="noStrike" dirty="0">
                        <a:solidFill>
                          <a:srgbClr val="000000"/>
                        </a:solidFill>
                        <a:effectLst/>
                        <a:latin typeface="B Nazanin" panose="00000400000000000000" pitchFamily="2" charset="-78"/>
                        <a:cs typeface="B Titr" panose="00000700000000000000" pitchFamily="2" charset="-78"/>
                      </a:endParaRPr>
                    </a:p>
                  </a:txBody>
                  <a:tcPr marL="6275" marR="6275" marT="6275" marB="0" anchor="ctr"/>
                </a:tc>
                <a:tc>
                  <a:txBody>
                    <a:bodyPr/>
                    <a:lstStyle/>
                    <a:p>
                      <a:pPr algn="ctr" rtl="0" fontAlgn="ctr"/>
                      <a:r>
                        <a:rPr lang="en-US" sz="700" u="none" strike="noStrike" dirty="0">
                          <a:effectLst/>
                          <a:cs typeface="B Titr" panose="00000700000000000000" pitchFamily="2" charset="-78"/>
                        </a:rPr>
                        <a:t> </a:t>
                      </a:r>
                      <a:endParaRPr lang="en-US" sz="700" b="0" i="0" u="none" strike="noStrike" dirty="0">
                        <a:solidFill>
                          <a:srgbClr val="000000"/>
                        </a:solidFill>
                        <a:effectLst/>
                        <a:latin typeface="B Nazanin" panose="00000400000000000000" pitchFamily="2" charset="-78"/>
                        <a:cs typeface="B Titr" panose="00000700000000000000" pitchFamily="2" charset="-78"/>
                      </a:endParaRPr>
                    </a:p>
                  </a:txBody>
                  <a:tcPr marL="6275" marR="6275" marT="6275" marB="0" anchor="ctr"/>
                </a:tc>
                <a:tc>
                  <a:txBody>
                    <a:bodyPr/>
                    <a:lstStyle/>
                    <a:p>
                      <a:pPr algn="ctr" rtl="0" fontAlgn="ctr"/>
                      <a:r>
                        <a:rPr lang="en-US" sz="700" u="none" strike="noStrike" dirty="0">
                          <a:effectLst/>
                          <a:cs typeface="B Titr" panose="00000700000000000000" pitchFamily="2" charset="-78"/>
                        </a:rPr>
                        <a:t> </a:t>
                      </a:r>
                      <a:endParaRPr lang="en-US" sz="700" b="0" i="0" u="none" strike="noStrike" dirty="0">
                        <a:solidFill>
                          <a:srgbClr val="000000"/>
                        </a:solidFill>
                        <a:effectLst/>
                        <a:latin typeface="B Nazanin" panose="00000400000000000000" pitchFamily="2" charset="-78"/>
                        <a:cs typeface="B Titr" panose="00000700000000000000" pitchFamily="2" charset="-78"/>
                      </a:endParaRPr>
                    </a:p>
                  </a:txBody>
                  <a:tcPr marL="6275" marR="6275" marT="6275" marB="0" anchor="ctr"/>
                </a:tc>
                <a:tc>
                  <a:txBody>
                    <a:bodyPr/>
                    <a:lstStyle/>
                    <a:p>
                      <a:pPr algn="ctr" rtl="0" fontAlgn="ctr"/>
                      <a:r>
                        <a:rPr lang="en-US" sz="700" u="none" strike="noStrike">
                          <a:effectLst/>
                          <a:cs typeface="B Titr" panose="00000700000000000000" pitchFamily="2" charset="-78"/>
                        </a:rPr>
                        <a:t> </a:t>
                      </a:r>
                      <a:endParaRPr lang="en-US" sz="700" b="0" i="0" u="none" strike="noStrike">
                        <a:solidFill>
                          <a:srgbClr val="000000"/>
                        </a:solidFill>
                        <a:effectLst/>
                        <a:latin typeface="B Nazanin" panose="00000400000000000000" pitchFamily="2" charset="-78"/>
                        <a:cs typeface="B Titr" panose="00000700000000000000" pitchFamily="2" charset="-78"/>
                      </a:endParaRPr>
                    </a:p>
                  </a:txBody>
                  <a:tcPr marL="6275" marR="6275" marT="6275" marB="0" anchor="ctr"/>
                </a:tc>
                <a:tc>
                  <a:txBody>
                    <a:bodyPr/>
                    <a:lstStyle/>
                    <a:p>
                      <a:pPr algn="ctr" rtl="0" fontAlgn="ctr"/>
                      <a:r>
                        <a:rPr lang="en-US" sz="700" u="none" strike="noStrike">
                          <a:effectLst/>
                          <a:cs typeface="B Titr" panose="00000700000000000000" pitchFamily="2" charset="-78"/>
                        </a:rPr>
                        <a:t> </a:t>
                      </a:r>
                      <a:endParaRPr lang="en-US" sz="700" b="0" i="0" u="none" strike="noStrike">
                        <a:solidFill>
                          <a:srgbClr val="000000"/>
                        </a:solidFill>
                        <a:effectLst/>
                        <a:latin typeface="B Nazanin" panose="00000400000000000000" pitchFamily="2" charset="-78"/>
                        <a:cs typeface="B Titr" panose="00000700000000000000" pitchFamily="2" charset="-78"/>
                      </a:endParaRPr>
                    </a:p>
                  </a:txBody>
                  <a:tcPr marL="6275" marR="6275" marT="6275" marB="0" anchor="ctr"/>
                </a:tc>
                <a:tc>
                  <a:txBody>
                    <a:bodyPr/>
                    <a:lstStyle/>
                    <a:p>
                      <a:pPr algn="ctr" rtl="0" fontAlgn="ctr"/>
                      <a:r>
                        <a:rPr lang="en-US" sz="700" u="none" strike="noStrike">
                          <a:effectLst/>
                          <a:cs typeface="B Titr" panose="00000700000000000000" pitchFamily="2" charset="-78"/>
                        </a:rPr>
                        <a:t> </a:t>
                      </a:r>
                      <a:endParaRPr lang="en-US" sz="700" b="0" i="0" u="none" strike="noStrike">
                        <a:solidFill>
                          <a:srgbClr val="000000"/>
                        </a:solidFill>
                        <a:effectLst/>
                        <a:latin typeface="B Nazanin" panose="00000400000000000000" pitchFamily="2" charset="-78"/>
                        <a:cs typeface="B Titr" panose="00000700000000000000" pitchFamily="2" charset="-78"/>
                      </a:endParaRPr>
                    </a:p>
                  </a:txBody>
                  <a:tcPr marL="6275" marR="6275" marT="6275" marB="0" anchor="ctr"/>
                </a:tc>
                <a:tc>
                  <a:txBody>
                    <a:bodyPr/>
                    <a:lstStyle/>
                    <a:p>
                      <a:pPr algn="ctr" rtl="0" fontAlgn="ctr"/>
                      <a:r>
                        <a:rPr lang="en-US" sz="700" u="none" strike="noStrike">
                          <a:effectLst/>
                          <a:cs typeface="B Titr" panose="00000700000000000000" pitchFamily="2" charset="-78"/>
                        </a:rPr>
                        <a:t> </a:t>
                      </a:r>
                      <a:endParaRPr lang="en-US" sz="700" b="0" i="0" u="none" strike="noStrike">
                        <a:solidFill>
                          <a:srgbClr val="000000"/>
                        </a:solidFill>
                        <a:effectLst/>
                        <a:latin typeface="B Nazanin" panose="00000400000000000000" pitchFamily="2" charset="-78"/>
                        <a:cs typeface="B Titr" panose="00000700000000000000" pitchFamily="2" charset="-78"/>
                      </a:endParaRPr>
                    </a:p>
                  </a:txBody>
                  <a:tcPr marL="6275" marR="6275" marT="6275" marB="0" anchor="ctr"/>
                </a:tc>
                <a:tc>
                  <a:txBody>
                    <a:bodyPr/>
                    <a:lstStyle/>
                    <a:p>
                      <a:pPr algn="ctr" rtl="0" fontAlgn="ctr"/>
                      <a:r>
                        <a:rPr lang="en-US" sz="700" u="none" strike="noStrike">
                          <a:effectLst/>
                          <a:cs typeface="B Titr" panose="00000700000000000000" pitchFamily="2" charset="-78"/>
                        </a:rPr>
                        <a:t> </a:t>
                      </a:r>
                      <a:endParaRPr lang="en-US" sz="700" b="0" i="0" u="none" strike="noStrike">
                        <a:solidFill>
                          <a:srgbClr val="000000"/>
                        </a:solidFill>
                        <a:effectLst/>
                        <a:latin typeface="B Nazanin" panose="00000400000000000000" pitchFamily="2" charset="-78"/>
                        <a:cs typeface="B Titr" panose="00000700000000000000" pitchFamily="2" charset="-78"/>
                      </a:endParaRPr>
                    </a:p>
                  </a:txBody>
                  <a:tcPr marL="6275" marR="6275" marT="6275" marB="0" anchor="ctr"/>
                </a:tc>
                <a:tc>
                  <a:txBody>
                    <a:bodyPr/>
                    <a:lstStyle/>
                    <a:p>
                      <a:pPr algn="ctr" rtl="0" fontAlgn="ctr"/>
                      <a:r>
                        <a:rPr lang="en-US" sz="700" u="none" strike="noStrike">
                          <a:effectLst/>
                          <a:cs typeface="B Titr" panose="00000700000000000000" pitchFamily="2" charset="-78"/>
                        </a:rPr>
                        <a:t> </a:t>
                      </a:r>
                      <a:endParaRPr lang="en-US" sz="700" b="0" i="0" u="none" strike="noStrike">
                        <a:solidFill>
                          <a:srgbClr val="000000"/>
                        </a:solidFill>
                        <a:effectLst/>
                        <a:latin typeface="B Nazanin" panose="00000400000000000000" pitchFamily="2" charset="-78"/>
                        <a:cs typeface="B Titr" panose="00000700000000000000" pitchFamily="2" charset="-78"/>
                      </a:endParaRPr>
                    </a:p>
                  </a:txBody>
                  <a:tcPr marL="6275" marR="6275" marT="6275" marB="0" anchor="ctr"/>
                </a:tc>
                <a:tc>
                  <a:txBody>
                    <a:bodyPr/>
                    <a:lstStyle/>
                    <a:p>
                      <a:pPr algn="ctr" rtl="0" fontAlgn="ctr"/>
                      <a:r>
                        <a:rPr lang="en-US" sz="700" u="none" strike="noStrike">
                          <a:effectLst/>
                          <a:cs typeface="B Titr" panose="00000700000000000000" pitchFamily="2" charset="-78"/>
                        </a:rPr>
                        <a:t> </a:t>
                      </a:r>
                      <a:endParaRPr lang="en-US" sz="700" b="0" i="0" u="none" strike="noStrike">
                        <a:solidFill>
                          <a:srgbClr val="000000"/>
                        </a:solidFill>
                        <a:effectLst/>
                        <a:latin typeface="B Nazanin" panose="00000400000000000000" pitchFamily="2" charset="-78"/>
                        <a:cs typeface="B Titr" panose="00000700000000000000" pitchFamily="2" charset="-78"/>
                      </a:endParaRPr>
                    </a:p>
                  </a:txBody>
                  <a:tcPr marL="6275" marR="6275" marT="6275" marB="0" anchor="ctr"/>
                </a:tc>
                <a:tc>
                  <a:txBody>
                    <a:bodyPr/>
                    <a:lstStyle/>
                    <a:p>
                      <a:pPr algn="ctr" rtl="0" fontAlgn="ctr"/>
                      <a:r>
                        <a:rPr lang="en-US" sz="700" u="none" strike="noStrike">
                          <a:effectLst/>
                          <a:cs typeface="B Titr" panose="00000700000000000000" pitchFamily="2" charset="-78"/>
                        </a:rPr>
                        <a:t> </a:t>
                      </a:r>
                      <a:endParaRPr lang="en-US" sz="700" b="0" i="0" u="none" strike="noStrike">
                        <a:solidFill>
                          <a:srgbClr val="000000"/>
                        </a:solidFill>
                        <a:effectLst/>
                        <a:latin typeface="B Nazanin" panose="00000400000000000000" pitchFamily="2" charset="-78"/>
                        <a:cs typeface="B Titr" panose="00000700000000000000" pitchFamily="2" charset="-78"/>
                      </a:endParaRPr>
                    </a:p>
                  </a:txBody>
                  <a:tcPr marL="6275" marR="6275" marT="6275" marB="0" anchor="ctr"/>
                </a:tc>
                <a:tc>
                  <a:txBody>
                    <a:bodyPr/>
                    <a:lstStyle/>
                    <a:p>
                      <a:pPr algn="ctr" rtl="0" fontAlgn="ctr"/>
                      <a:r>
                        <a:rPr lang="en-US" sz="700" u="none" strike="noStrike" dirty="0">
                          <a:effectLst/>
                          <a:cs typeface="B Titr" panose="00000700000000000000" pitchFamily="2" charset="-78"/>
                        </a:rPr>
                        <a:t> </a:t>
                      </a:r>
                      <a:endParaRPr lang="en-US" sz="700" b="0" i="0" u="none" strike="noStrike" dirty="0">
                        <a:solidFill>
                          <a:srgbClr val="000000"/>
                        </a:solidFill>
                        <a:effectLst/>
                        <a:latin typeface="B Nazanin" panose="00000400000000000000" pitchFamily="2" charset="-78"/>
                        <a:cs typeface="B Titr" panose="00000700000000000000" pitchFamily="2" charset="-78"/>
                      </a:endParaRPr>
                    </a:p>
                  </a:txBody>
                  <a:tcPr marL="6275" marR="6275" marT="6275" marB="0" anchor="ctr"/>
                </a:tc>
                <a:tc>
                  <a:txBody>
                    <a:bodyPr/>
                    <a:lstStyle/>
                    <a:p>
                      <a:pPr algn="ctr" rtl="0" fontAlgn="ctr"/>
                      <a:r>
                        <a:rPr lang="en-US" sz="700" u="none" strike="noStrike">
                          <a:effectLst/>
                          <a:cs typeface="B Titr" panose="00000700000000000000" pitchFamily="2" charset="-78"/>
                        </a:rPr>
                        <a:t> </a:t>
                      </a:r>
                      <a:endParaRPr lang="en-US" sz="700" b="0" i="0" u="none" strike="noStrike">
                        <a:solidFill>
                          <a:srgbClr val="000000"/>
                        </a:solidFill>
                        <a:effectLst/>
                        <a:latin typeface="B Nazanin" panose="00000400000000000000" pitchFamily="2" charset="-78"/>
                        <a:cs typeface="B Titr" panose="00000700000000000000" pitchFamily="2" charset="-78"/>
                      </a:endParaRPr>
                    </a:p>
                  </a:txBody>
                  <a:tcPr marL="6275" marR="6275" marT="6275" marB="0" anchor="ctr"/>
                </a:tc>
                <a:extLst>
                  <a:ext uri="{0D108BD9-81ED-4DB2-BD59-A6C34878D82A}">
                    <a16:rowId xmlns="" xmlns:a16="http://schemas.microsoft.com/office/drawing/2014/main" val="466188948"/>
                  </a:ext>
                </a:extLst>
              </a:tr>
              <a:tr h="434251">
                <a:tc>
                  <a:txBody>
                    <a:bodyPr/>
                    <a:lstStyle/>
                    <a:p>
                      <a:pPr algn="ctr" rtl="0" fontAlgn="ctr"/>
                      <a:r>
                        <a:rPr lang="en-US" sz="700" u="none" strike="noStrike">
                          <a:effectLst/>
                          <a:cs typeface="B Titr" panose="00000700000000000000" pitchFamily="2" charset="-78"/>
                        </a:rPr>
                        <a:t> </a:t>
                      </a:r>
                      <a:endParaRPr lang="en-US" sz="700" b="0" i="0" u="none" strike="noStrike">
                        <a:solidFill>
                          <a:srgbClr val="000000"/>
                        </a:solidFill>
                        <a:effectLst/>
                        <a:latin typeface="B Nazanin" panose="00000400000000000000" pitchFamily="2" charset="-78"/>
                        <a:cs typeface="B Titr" panose="00000700000000000000" pitchFamily="2" charset="-78"/>
                      </a:endParaRPr>
                    </a:p>
                  </a:txBody>
                  <a:tcPr marL="6275" marR="6275" marT="6275" marB="0" anchor="ctr"/>
                </a:tc>
                <a:tc>
                  <a:txBody>
                    <a:bodyPr/>
                    <a:lstStyle/>
                    <a:p>
                      <a:pPr algn="ctr" rtl="0" fontAlgn="ctr"/>
                      <a:r>
                        <a:rPr lang="en-US" sz="700" u="none" strike="noStrike">
                          <a:effectLst/>
                          <a:cs typeface="B Titr" panose="00000700000000000000" pitchFamily="2" charset="-78"/>
                        </a:rPr>
                        <a:t> </a:t>
                      </a:r>
                      <a:endParaRPr lang="en-US" sz="700" b="0" i="0" u="none" strike="noStrike">
                        <a:solidFill>
                          <a:srgbClr val="000000"/>
                        </a:solidFill>
                        <a:effectLst/>
                        <a:latin typeface="B Nazanin" panose="00000400000000000000" pitchFamily="2" charset="-78"/>
                        <a:cs typeface="B Titr" panose="00000700000000000000" pitchFamily="2" charset="-78"/>
                      </a:endParaRPr>
                    </a:p>
                  </a:txBody>
                  <a:tcPr marL="6275" marR="6275" marT="6275" marB="0" anchor="ctr"/>
                </a:tc>
                <a:tc>
                  <a:txBody>
                    <a:bodyPr/>
                    <a:lstStyle/>
                    <a:p>
                      <a:pPr algn="ctr" rtl="0" fontAlgn="ctr"/>
                      <a:r>
                        <a:rPr lang="en-US" sz="700" u="none" strike="noStrike">
                          <a:effectLst/>
                          <a:cs typeface="B Titr" panose="00000700000000000000" pitchFamily="2" charset="-78"/>
                        </a:rPr>
                        <a:t> </a:t>
                      </a:r>
                      <a:endParaRPr lang="en-US" sz="700" b="0" i="0" u="none" strike="noStrike">
                        <a:solidFill>
                          <a:srgbClr val="000000"/>
                        </a:solidFill>
                        <a:effectLst/>
                        <a:latin typeface="B Nazanin" panose="00000400000000000000" pitchFamily="2" charset="-78"/>
                        <a:cs typeface="B Titr" panose="00000700000000000000" pitchFamily="2" charset="-78"/>
                      </a:endParaRPr>
                    </a:p>
                  </a:txBody>
                  <a:tcPr marL="6275" marR="6275" marT="6275" marB="0" anchor="ctr"/>
                </a:tc>
                <a:tc>
                  <a:txBody>
                    <a:bodyPr/>
                    <a:lstStyle/>
                    <a:p>
                      <a:pPr algn="ctr" rtl="0" fontAlgn="ctr"/>
                      <a:r>
                        <a:rPr lang="en-US" sz="700" u="none" strike="noStrike" dirty="0">
                          <a:effectLst/>
                          <a:cs typeface="B Titr" panose="00000700000000000000" pitchFamily="2" charset="-78"/>
                        </a:rPr>
                        <a:t> </a:t>
                      </a:r>
                      <a:endParaRPr lang="en-US" sz="700" b="0" i="0" u="none" strike="noStrike" dirty="0">
                        <a:solidFill>
                          <a:srgbClr val="000000"/>
                        </a:solidFill>
                        <a:effectLst/>
                        <a:latin typeface="B Nazanin" panose="00000400000000000000" pitchFamily="2" charset="-78"/>
                        <a:cs typeface="B Titr" panose="00000700000000000000" pitchFamily="2" charset="-78"/>
                      </a:endParaRPr>
                    </a:p>
                  </a:txBody>
                  <a:tcPr marL="6275" marR="6275" marT="6275" marB="0" anchor="ctr"/>
                </a:tc>
                <a:tc>
                  <a:txBody>
                    <a:bodyPr/>
                    <a:lstStyle/>
                    <a:p>
                      <a:pPr algn="ctr" rtl="0" fontAlgn="ctr"/>
                      <a:r>
                        <a:rPr lang="en-US" sz="700" u="none" strike="noStrike" dirty="0">
                          <a:effectLst/>
                          <a:cs typeface="B Titr" panose="00000700000000000000" pitchFamily="2" charset="-78"/>
                        </a:rPr>
                        <a:t> </a:t>
                      </a:r>
                      <a:endParaRPr lang="en-US" sz="700" b="0" i="0" u="none" strike="noStrike" dirty="0">
                        <a:solidFill>
                          <a:srgbClr val="000000"/>
                        </a:solidFill>
                        <a:effectLst/>
                        <a:latin typeface="B Nazanin" panose="00000400000000000000" pitchFamily="2" charset="-78"/>
                        <a:cs typeface="B Titr" panose="00000700000000000000" pitchFamily="2" charset="-78"/>
                      </a:endParaRPr>
                    </a:p>
                  </a:txBody>
                  <a:tcPr marL="6275" marR="6275" marT="6275" marB="0" anchor="ctr"/>
                </a:tc>
                <a:tc>
                  <a:txBody>
                    <a:bodyPr/>
                    <a:lstStyle/>
                    <a:p>
                      <a:pPr algn="ctr" rtl="0" fontAlgn="ctr"/>
                      <a:r>
                        <a:rPr lang="en-US" sz="700" u="none" strike="noStrike" dirty="0">
                          <a:effectLst/>
                          <a:cs typeface="B Titr" panose="00000700000000000000" pitchFamily="2" charset="-78"/>
                        </a:rPr>
                        <a:t> </a:t>
                      </a:r>
                      <a:endParaRPr lang="en-US" sz="700" b="0" i="0" u="none" strike="noStrike" dirty="0">
                        <a:solidFill>
                          <a:srgbClr val="000000"/>
                        </a:solidFill>
                        <a:effectLst/>
                        <a:latin typeface="B Nazanin" panose="00000400000000000000" pitchFamily="2" charset="-78"/>
                        <a:cs typeface="B Titr" panose="00000700000000000000" pitchFamily="2" charset="-78"/>
                      </a:endParaRPr>
                    </a:p>
                  </a:txBody>
                  <a:tcPr marL="6275" marR="6275" marT="6275" marB="0" anchor="ctr"/>
                </a:tc>
                <a:tc>
                  <a:txBody>
                    <a:bodyPr/>
                    <a:lstStyle/>
                    <a:p>
                      <a:pPr algn="ctr" rtl="0" fontAlgn="ctr"/>
                      <a:r>
                        <a:rPr lang="en-US" sz="700" u="none" strike="noStrike" dirty="0">
                          <a:effectLst/>
                          <a:cs typeface="B Titr" panose="00000700000000000000" pitchFamily="2" charset="-78"/>
                        </a:rPr>
                        <a:t> </a:t>
                      </a:r>
                      <a:endParaRPr lang="en-US" sz="700" b="0" i="0" u="none" strike="noStrike" dirty="0">
                        <a:solidFill>
                          <a:srgbClr val="000000"/>
                        </a:solidFill>
                        <a:effectLst/>
                        <a:latin typeface="B Nazanin" panose="00000400000000000000" pitchFamily="2" charset="-78"/>
                        <a:cs typeface="B Titr" panose="00000700000000000000" pitchFamily="2" charset="-78"/>
                      </a:endParaRPr>
                    </a:p>
                  </a:txBody>
                  <a:tcPr marL="6275" marR="6275" marT="6275" marB="0" anchor="ctr"/>
                </a:tc>
                <a:tc>
                  <a:txBody>
                    <a:bodyPr/>
                    <a:lstStyle/>
                    <a:p>
                      <a:pPr algn="ctr" rtl="0" fontAlgn="ctr"/>
                      <a:r>
                        <a:rPr lang="en-US" sz="700" u="none" strike="noStrike" dirty="0">
                          <a:effectLst/>
                          <a:cs typeface="B Titr" panose="00000700000000000000" pitchFamily="2" charset="-78"/>
                        </a:rPr>
                        <a:t> </a:t>
                      </a:r>
                      <a:endParaRPr lang="en-US" sz="700" b="0" i="0" u="none" strike="noStrike" dirty="0">
                        <a:solidFill>
                          <a:srgbClr val="000000"/>
                        </a:solidFill>
                        <a:effectLst/>
                        <a:latin typeface="B Nazanin" panose="00000400000000000000" pitchFamily="2" charset="-78"/>
                        <a:cs typeface="B Titr" panose="00000700000000000000" pitchFamily="2" charset="-78"/>
                      </a:endParaRPr>
                    </a:p>
                  </a:txBody>
                  <a:tcPr marL="6275" marR="6275" marT="6275" marB="0" anchor="ctr"/>
                </a:tc>
                <a:tc>
                  <a:txBody>
                    <a:bodyPr/>
                    <a:lstStyle/>
                    <a:p>
                      <a:pPr algn="ctr" rtl="0" fontAlgn="ctr"/>
                      <a:r>
                        <a:rPr lang="en-US" sz="700" u="none" strike="noStrike" dirty="0">
                          <a:effectLst/>
                          <a:cs typeface="B Titr" panose="00000700000000000000" pitchFamily="2" charset="-78"/>
                        </a:rPr>
                        <a:t> </a:t>
                      </a:r>
                      <a:endParaRPr lang="en-US" sz="700" b="0" i="0" u="none" strike="noStrike" dirty="0">
                        <a:solidFill>
                          <a:srgbClr val="000000"/>
                        </a:solidFill>
                        <a:effectLst/>
                        <a:latin typeface="B Nazanin" panose="00000400000000000000" pitchFamily="2" charset="-78"/>
                        <a:cs typeface="B Titr" panose="00000700000000000000" pitchFamily="2" charset="-78"/>
                      </a:endParaRPr>
                    </a:p>
                  </a:txBody>
                  <a:tcPr marL="6275" marR="6275" marT="6275" marB="0" anchor="ctr"/>
                </a:tc>
                <a:tc>
                  <a:txBody>
                    <a:bodyPr/>
                    <a:lstStyle/>
                    <a:p>
                      <a:pPr algn="ctr" rtl="0" fontAlgn="ctr"/>
                      <a:r>
                        <a:rPr lang="en-US" sz="700" u="none" strike="noStrike" dirty="0">
                          <a:effectLst/>
                          <a:cs typeface="B Titr" panose="00000700000000000000" pitchFamily="2" charset="-78"/>
                        </a:rPr>
                        <a:t> </a:t>
                      </a:r>
                      <a:endParaRPr lang="en-US" sz="700" b="0" i="0" u="none" strike="noStrike" dirty="0">
                        <a:solidFill>
                          <a:srgbClr val="000000"/>
                        </a:solidFill>
                        <a:effectLst/>
                        <a:latin typeface="B Nazanin" panose="00000400000000000000" pitchFamily="2" charset="-78"/>
                        <a:cs typeface="B Titr" panose="00000700000000000000" pitchFamily="2" charset="-78"/>
                      </a:endParaRPr>
                    </a:p>
                  </a:txBody>
                  <a:tcPr marL="6275" marR="6275" marT="6275" marB="0" anchor="ctr"/>
                </a:tc>
                <a:tc>
                  <a:txBody>
                    <a:bodyPr/>
                    <a:lstStyle/>
                    <a:p>
                      <a:pPr algn="ctr" rtl="0" fontAlgn="ctr"/>
                      <a:r>
                        <a:rPr lang="en-US" sz="700" u="none" strike="noStrike">
                          <a:effectLst/>
                          <a:cs typeface="B Titr" panose="00000700000000000000" pitchFamily="2" charset="-78"/>
                        </a:rPr>
                        <a:t> </a:t>
                      </a:r>
                      <a:endParaRPr lang="en-US" sz="700" b="0" i="0" u="none" strike="noStrike">
                        <a:solidFill>
                          <a:srgbClr val="000000"/>
                        </a:solidFill>
                        <a:effectLst/>
                        <a:latin typeface="B Nazanin" panose="00000400000000000000" pitchFamily="2" charset="-78"/>
                        <a:cs typeface="B Titr" panose="00000700000000000000" pitchFamily="2" charset="-78"/>
                      </a:endParaRPr>
                    </a:p>
                  </a:txBody>
                  <a:tcPr marL="6275" marR="6275" marT="6275" marB="0" anchor="ctr"/>
                </a:tc>
                <a:tc>
                  <a:txBody>
                    <a:bodyPr/>
                    <a:lstStyle/>
                    <a:p>
                      <a:pPr algn="ctr" rtl="0" fontAlgn="ctr"/>
                      <a:r>
                        <a:rPr lang="en-US" sz="700" u="none" strike="noStrike">
                          <a:effectLst/>
                          <a:cs typeface="B Titr" panose="00000700000000000000" pitchFamily="2" charset="-78"/>
                        </a:rPr>
                        <a:t> </a:t>
                      </a:r>
                      <a:endParaRPr lang="en-US" sz="700" b="0" i="0" u="none" strike="noStrike">
                        <a:solidFill>
                          <a:srgbClr val="000000"/>
                        </a:solidFill>
                        <a:effectLst/>
                        <a:latin typeface="B Nazanin" panose="00000400000000000000" pitchFamily="2" charset="-78"/>
                        <a:cs typeface="B Titr" panose="00000700000000000000" pitchFamily="2" charset="-78"/>
                      </a:endParaRPr>
                    </a:p>
                  </a:txBody>
                  <a:tcPr marL="6275" marR="6275" marT="6275" marB="0" anchor="ctr"/>
                </a:tc>
                <a:tc>
                  <a:txBody>
                    <a:bodyPr/>
                    <a:lstStyle/>
                    <a:p>
                      <a:pPr algn="ctr" rtl="0" fontAlgn="ctr"/>
                      <a:r>
                        <a:rPr lang="en-US" sz="700" u="none" strike="noStrike">
                          <a:effectLst/>
                          <a:cs typeface="B Titr" panose="00000700000000000000" pitchFamily="2" charset="-78"/>
                        </a:rPr>
                        <a:t> </a:t>
                      </a:r>
                      <a:endParaRPr lang="en-US" sz="700" b="0" i="0" u="none" strike="noStrike">
                        <a:solidFill>
                          <a:srgbClr val="000000"/>
                        </a:solidFill>
                        <a:effectLst/>
                        <a:latin typeface="B Nazanin" panose="00000400000000000000" pitchFamily="2" charset="-78"/>
                        <a:cs typeface="B Titr" panose="00000700000000000000" pitchFamily="2" charset="-78"/>
                      </a:endParaRPr>
                    </a:p>
                  </a:txBody>
                  <a:tcPr marL="6275" marR="6275" marT="6275" marB="0" anchor="ctr"/>
                </a:tc>
                <a:tc>
                  <a:txBody>
                    <a:bodyPr/>
                    <a:lstStyle/>
                    <a:p>
                      <a:pPr algn="ctr" rtl="0" fontAlgn="ctr"/>
                      <a:r>
                        <a:rPr lang="en-US" sz="700" u="none" strike="noStrike">
                          <a:effectLst/>
                          <a:cs typeface="B Titr" panose="00000700000000000000" pitchFamily="2" charset="-78"/>
                        </a:rPr>
                        <a:t> </a:t>
                      </a:r>
                      <a:endParaRPr lang="en-US" sz="700" b="0" i="0" u="none" strike="noStrike">
                        <a:solidFill>
                          <a:srgbClr val="000000"/>
                        </a:solidFill>
                        <a:effectLst/>
                        <a:latin typeface="B Nazanin" panose="00000400000000000000" pitchFamily="2" charset="-78"/>
                        <a:cs typeface="B Titr" panose="00000700000000000000" pitchFamily="2" charset="-78"/>
                      </a:endParaRPr>
                    </a:p>
                  </a:txBody>
                  <a:tcPr marL="6275" marR="6275" marT="6275" marB="0" anchor="ctr"/>
                </a:tc>
                <a:extLst>
                  <a:ext uri="{0D108BD9-81ED-4DB2-BD59-A6C34878D82A}">
                    <a16:rowId xmlns="" xmlns:a16="http://schemas.microsoft.com/office/drawing/2014/main" val="3844947622"/>
                  </a:ext>
                </a:extLst>
              </a:tr>
              <a:tr h="633280">
                <a:tc gridSpan="14">
                  <a:txBody>
                    <a:bodyPr/>
                    <a:lstStyle/>
                    <a:p>
                      <a:pPr algn="r" rtl="1" fontAlgn="b"/>
                      <a:r>
                        <a:rPr lang="ar-SA" sz="1600" u="none" strike="noStrike" dirty="0">
                          <a:effectLst/>
                          <a:cs typeface="B Titr" panose="00000700000000000000" pitchFamily="2" charset="-78"/>
                        </a:rPr>
                        <a:t>ریس اداره راه و شهرسازی شهرستان ........ /ریس بنیاد مسکن شهرستان................./</a:t>
                      </a:r>
                      <a:r>
                        <a:rPr lang="fa-IR" sz="1600" u="none" strike="noStrike" dirty="0">
                          <a:effectLst/>
                          <a:cs typeface="B Titr" panose="00000700000000000000" pitchFamily="2" charset="-78"/>
                        </a:rPr>
                        <a:t>مدیرعامل شرکت عمران شهر جدید .......</a:t>
                      </a:r>
                      <a:endParaRPr lang="ar-SA" sz="1600" b="1" i="0" u="none" strike="noStrike" dirty="0">
                        <a:solidFill>
                          <a:srgbClr val="000000"/>
                        </a:solidFill>
                        <a:effectLst/>
                        <a:cs typeface="B Titr" panose="00000700000000000000" pitchFamily="2" charset="-78"/>
                      </a:endParaRPr>
                    </a:p>
                  </a:txBody>
                  <a:tcPr marL="6275" marR="6275" marT="6275" marB="0" anchor="b"/>
                </a:tc>
                <a:tc hMerge="1">
                  <a:txBody>
                    <a:bodyPr/>
                    <a:lstStyle/>
                    <a:p>
                      <a:endParaRPr/>
                    </a:p>
                  </a:txBody>
                  <a:tcPr marL="6275" marR="6275" marT="6275"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l" rtl="0" fontAlgn="b"/>
                      <a:endParaRPr lang="en-US" sz="700" b="0" i="0" u="none" strike="noStrike">
                        <a:solidFill>
                          <a:srgbClr val="000000"/>
                        </a:solidFill>
                        <a:effectLst/>
                        <a:latin typeface="Calibri" panose="020F0502020204030204" pitchFamily="34" charset="0"/>
                      </a:endParaRPr>
                    </a:p>
                  </a:txBody>
                  <a:tcPr marL="6275" marR="6275" marT="6275" marB="0" anchor="b"/>
                </a:tc>
                <a:tc hMerge="1">
                  <a:txBody>
                    <a:bodyPr/>
                    <a:lstStyle/>
                    <a:p>
                      <a:pPr algn="l" rtl="0" fontAlgn="b"/>
                      <a:endParaRPr lang="en-US" sz="700" b="0" i="0" u="none" strike="noStrike">
                        <a:solidFill>
                          <a:srgbClr val="000000"/>
                        </a:solidFill>
                        <a:effectLst/>
                        <a:latin typeface="Calibri" panose="020F0502020204030204" pitchFamily="34" charset="0"/>
                      </a:endParaRPr>
                    </a:p>
                  </a:txBody>
                  <a:tcPr marL="6275" marR="6275" marT="6275" marB="0" anchor="b"/>
                </a:tc>
                <a:tc hMerge="1">
                  <a:txBody>
                    <a:bodyPr/>
                    <a:lstStyle/>
                    <a:p>
                      <a:pPr algn="l" rtl="0" fontAlgn="b"/>
                      <a:endParaRPr lang="en-US" sz="700" b="0" i="0" u="none" strike="noStrike">
                        <a:solidFill>
                          <a:srgbClr val="000000"/>
                        </a:solidFill>
                        <a:effectLst/>
                        <a:latin typeface="Calibri" panose="020F0502020204030204" pitchFamily="34" charset="0"/>
                      </a:endParaRPr>
                    </a:p>
                  </a:txBody>
                  <a:tcPr marL="6275" marR="6275" marT="6275" marB="0" anchor="b"/>
                </a:tc>
                <a:tc hMerge="1">
                  <a:txBody>
                    <a:bodyPr/>
                    <a:lstStyle/>
                    <a:p>
                      <a:pPr algn="l" rtl="0" fontAlgn="b"/>
                      <a:endParaRPr lang="en-US" sz="700" b="0" i="0" u="none" strike="noStrike">
                        <a:solidFill>
                          <a:srgbClr val="000000"/>
                        </a:solidFill>
                        <a:effectLst/>
                        <a:latin typeface="Calibri" panose="020F0502020204030204" pitchFamily="34" charset="0"/>
                      </a:endParaRPr>
                    </a:p>
                  </a:txBody>
                  <a:tcPr marL="6275" marR="6275" marT="6275" marB="0" anchor="b"/>
                </a:tc>
                <a:tc hMerge="1">
                  <a:txBody>
                    <a:bodyPr/>
                    <a:lstStyle/>
                    <a:p>
                      <a:pPr algn="l" rtl="0" fontAlgn="b"/>
                      <a:endParaRPr lang="en-US" sz="700" b="0" i="0" u="none" strike="noStrike">
                        <a:solidFill>
                          <a:srgbClr val="000000"/>
                        </a:solidFill>
                        <a:effectLst/>
                        <a:latin typeface="Calibri" panose="020F0502020204030204" pitchFamily="34" charset="0"/>
                      </a:endParaRPr>
                    </a:p>
                  </a:txBody>
                  <a:tcPr marL="6275" marR="6275" marT="6275" marB="0" anchor="b"/>
                </a:tc>
                <a:tc hMerge="1">
                  <a:txBody>
                    <a:bodyPr/>
                    <a:lstStyle/>
                    <a:p>
                      <a:pPr algn="l" rtl="0" fontAlgn="b"/>
                      <a:endParaRPr lang="en-US" sz="700" b="0" i="0" u="none" strike="noStrike">
                        <a:solidFill>
                          <a:srgbClr val="000000"/>
                        </a:solidFill>
                        <a:effectLst/>
                        <a:latin typeface="Calibri" panose="020F0502020204030204" pitchFamily="34" charset="0"/>
                      </a:endParaRPr>
                    </a:p>
                  </a:txBody>
                  <a:tcPr marL="6275" marR="6275" marT="6275" marB="0" anchor="b"/>
                </a:tc>
                <a:tc hMerge="1">
                  <a:txBody>
                    <a:bodyPr/>
                    <a:lstStyle/>
                    <a:p>
                      <a:pPr algn="l" rtl="0" fontAlgn="b"/>
                      <a:endParaRPr lang="en-US" sz="700" b="0" i="0" u="none" strike="noStrike" dirty="0">
                        <a:solidFill>
                          <a:srgbClr val="000000"/>
                        </a:solidFill>
                        <a:effectLst/>
                        <a:latin typeface="Calibri" panose="020F0502020204030204" pitchFamily="34" charset="0"/>
                      </a:endParaRPr>
                    </a:p>
                  </a:txBody>
                  <a:tcPr marL="6275" marR="6275" marT="6275" marB="0" anchor="b"/>
                </a:tc>
                <a:extLst>
                  <a:ext uri="{0D108BD9-81ED-4DB2-BD59-A6C34878D82A}">
                    <a16:rowId xmlns="" xmlns:a16="http://schemas.microsoft.com/office/drawing/2014/main" val="1014472058"/>
                  </a:ext>
                </a:extLst>
              </a:tr>
            </a:tbl>
          </a:graphicData>
        </a:graphic>
      </p:graphicFrame>
      <p:sp>
        <p:nvSpPr>
          <p:cNvPr id="3" name="Title 1">
            <a:extLst>
              <a:ext uri="{FF2B5EF4-FFF2-40B4-BE49-F238E27FC236}">
                <a16:creationId xmlns="" xmlns:a16="http://schemas.microsoft.com/office/drawing/2014/main" id="{CD953C59-74FB-CD1E-6A4E-0D4A1B3953C2}"/>
              </a:ext>
            </a:extLst>
          </p:cNvPr>
          <p:cNvSpPr txBox="1">
            <a:spLocks/>
          </p:cNvSpPr>
          <p:nvPr/>
        </p:nvSpPr>
        <p:spPr>
          <a:xfrm>
            <a:off x="344556" y="176607"/>
            <a:ext cx="11701669" cy="737793"/>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rtl="1">
              <a:buNone/>
            </a:pPr>
            <a:r>
              <a:rPr lang="fa-IR" sz="2400" dirty="0">
                <a:cs typeface="B Titr" panose="00000700000000000000" pitchFamily="2" charset="-78"/>
              </a:rPr>
              <a:t>گواهی نامه ها</a:t>
            </a:r>
            <a:r>
              <a:rPr lang="fa-IR" sz="2400" dirty="0">
                <a:solidFill>
                  <a:srgbClr val="FF0000"/>
                </a:solidFill>
                <a:cs typeface="B Titr" panose="00000700000000000000" pitchFamily="2" charset="-78"/>
              </a:rPr>
              <a:t> (امکان ارسال بصورت گروهی در قالب جدول است مهر و امضا تمام صفحات الزامیست)</a:t>
            </a:r>
            <a:endParaRPr lang="en-US" sz="2400" dirty="0">
              <a:solidFill>
                <a:srgbClr val="FF0000"/>
              </a:solidFill>
              <a:cs typeface="B Titr" panose="00000700000000000000" pitchFamily="2" charset="-78"/>
            </a:endParaRPr>
          </a:p>
        </p:txBody>
      </p:sp>
    </p:spTree>
    <p:extLst>
      <p:ext uri="{BB962C8B-B14F-4D97-AF65-F5344CB8AC3E}">
        <p14:creationId xmlns:p14="http://schemas.microsoft.com/office/powerpoint/2010/main" val="16218616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aphicFrame>
        <p:nvGraphicFramePr>
          <p:cNvPr id="10" name="Table 9">
            <a:extLst>
              <a:ext uri="{FF2B5EF4-FFF2-40B4-BE49-F238E27FC236}">
                <a16:creationId xmlns="" xmlns:a16="http://schemas.microsoft.com/office/drawing/2014/main" id="{16FE1120-6AF2-61BE-F81E-985A6E5EEC2E}"/>
              </a:ext>
            </a:extLst>
          </p:cNvPr>
          <p:cNvGraphicFramePr>
            <a:graphicFrameLocks noGrp="1"/>
          </p:cNvGraphicFramePr>
          <p:nvPr>
            <p:extLst>
              <p:ext uri="{D42A27DB-BD31-4B8C-83A1-F6EECF244321}">
                <p14:modId xmlns:p14="http://schemas.microsoft.com/office/powerpoint/2010/main" val="2462668774"/>
              </p:ext>
            </p:extLst>
          </p:nvPr>
        </p:nvGraphicFramePr>
        <p:xfrm>
          <a:off x="649357" y="354639"/>
          <a:ext cx="11306082" cy="3451860"/>
        </p:xfrm>
        <a:graphic>
          <a:graphicData uri="http://schemas.openxmlformats.org/drawingml/2006/table">
            <a:tbl>
              <a:tblPr firstRow="1" firstCol="1" bandRow="1">
                <a:tableStyleId>{793D81CF-94F2-401A-BA57-92F5A7B2D0C5}</a:tableStyleId>
              </a:tblPr>
              <a:tblGrid>
                <a:gridCol w="11306082">
                  <a:extLst>
                    <a:ext uri="{9D8B030D-6E8A-4147-A177-3AD203B41FA5}">
                      <a16:colId xmlns="" xmlns:a16="http://schemas.microsoft.com/office/drawing/2014/main" val="1416126088"/>
                    </a:ext>
                  </a:extLst>
                </a:gridCol>
              </a:tblGrid>
              <a:tr h="158745">
                <a:tc>
                  <a:txBody>
                    <a:bodyPr/>
                    <a:lstStyle/>
                    <a:p>
                      <a:pPr marL="0" marR="0" indent="238125" algn="ctr" rtl="1">
                        <a:spcBef>
                          <a:spcPts val="0"/>
                        </a:spcBef>
                        <a:spcAft>
                          <a:spcPts val="0"/>
                        </a:spcAft>
                      </a:pPr>
                      <a:endParaRPr lang="en-US" sz="1050" b="1" kern="1200" dirty="0">
                        <a:solidFill>
                          <a:schemeClr val="tx1"/>
                        </a:solidFill>
                        <a:effectLst/>
                        <a:latin typeface="+mn-lt"/>
                        <a:ea typeface="+mn-ea"/>
                        <a:cs typeface="+mn-cs"/>
                      </a:endParaRPr>
                    </a:p>
                  </a:txBody>
                  <a:tcPr marL="0" marR="0" marT="0" marB="0" anchor="ctr"/>
                </a:tc>
                <a:extLst>
                  <a:ext uri="{0D108BD9-81ED-4DB2-BD59-A6C34878D82A}">
                    <a16:rowId xmlns="" xmlns:a16="http://schemas.microsoft.com/office/drawing/2014/main" val="1569822998"/>
                  </a:ext>
                </a:extLst>
              </a:tr>
              <a:tr h="3265617">
                <a:tc>
                  <a:txBody>
                    <a:bodyPr/>
                    <a:lstStyle/>
                    <a:p>
                      <a:pPr marL="0" marR="0" indent="238125" algn="ctr" rtl="1">
                        <a:spcBef>
                          <a:spcPts val="0"/>
                        </a:spcBef>
                        <a:spcAft>
                          <a:spcPts val="0"/>
                        </a:spcAft>
                      </a:pPr>
                      <a:r>
                        <a:rPr lang="fa-IR" sz="1600" dirty="0">
                          <a:effectLst/>
                          <a:cs typeface="B Mitra" panose="00000400000000000000" pitchFamily="2" charset="-78"/>
                        </a:rPr>
                        <a:t>گواهی نامه شماره (2)</a:t>
                      </a:r>
                    </a:p>
                    <a:p>
                      <a:pPr marL="0" marR="0" indent="238125" algn="ctr" rtl="1">
                        <a:spcBef>
                          <a:spcPts val="0"/>
                        </a:spcBef>
                        <a:spcAft>
                          <a:spcPts val="0"/>
                        </a:spcAft>
                      </a:pPr>
                      <a:r>
                        <a:rPr lang="ar-SA" sz="1600" dirty="0">
                          <a:effectLst/>
                          <a:cs typeface="B Mitra" panose="00000400000000000000" pitchFamily="2" charset="-78"/>
                        </a:rPr>
                        <a:t>بسمه تعالی</a:t>
                      </a:r>
                      <a:endParaRPr lang="en-US" sz="2400" dirty="0">
                        <a:effectLst/>
                        <a:cs typeface="B Mitra" panose="00000400000000000000" pitchFamily="2" charset="-78"/>
                      </a:endParaRPr>
                    </a:p>
                    <a:p>
                      <a:pPr marL="0" marR="0" algn="r" rtl="1">
                        <a:spcBef>
                          <a:spcPts val="0"/>
                        </a:spcBef>
                        <a:spcAft>
                          <a:spcPts val="0"/>
                        </a:spcAft>
                      </a:pPr>
                      <a:r>
                        <a:rPr lang="ar-SA" sz="1000" dirty="0">
                          <a:effectLst/>
                        </a:rPr>
                        <a:t> </a:t>
                      </a:r>
                      <a:endParaRPr lang="en-US" sz="1200" dirty="0">
                        <a:effectLst/>
                      </a:endParaRPr>
                    </a:p>
                    <a:p>
                      <a:pPr marL="0" marR="0" algn="l" rtl="1">
                        <a:spcBef>
                          <a:spcPts val="0"/>
                        </a:spcBef>
                        <a:spcAft>
                          <a:spcPts val="0"/>
                        </a:spcAft>
                      </a:pPr>
                      <a:r>
                        <a:rPr lang="ar-SA" sz="1000" dirty="0">
                          <a:effectLst/>
                        </a:rPr>
                        <a:t>                                                                                                                                                                                         شماره :                </a:t>
                      </a:r>
                      <a:endParaRPr lang="en-US" sz="1200" dirty="0">
                        <a:effectLst/>
                      </a:endParaRPr>
                    </a:p>
                    <a:p>
                      <a:pPr marL="0" marR="0" algn="l" rtl="1">
                        <a:spcBef>
                          <a:spcPts val="0"/>
                        </a:spcBef>
                        <a:spcAft>
                          <a:spcPts val="0"/>
                        </a:spcAft>
                      </a:pPr>
                      <a:r>
                        <a:rPr lang="ar-SA" sz="1000" dirty="0">
                          <a:effectLst/>
                        </a:rPr>
                        <a:t>                                                                                                                                                                                         تاریخ :</a:t>
                      </a:r>
                      <a:endParaRPr lang="en-US" sz="1200" dirty="0">
                        <a:effectLst/>
                      </a:endParaRPr>
                    </a:p>
                    <a:p>
                      <a:pPr marL="0" marR="0" algn="r" rtl="1">
                        <a:spcBef>
                          <a:spcPts val="0"/>
                        </a:spcBef>
                        <a:spcAft>
                          <a:spcPts val="0"/>
                        </a:spcAft>
                      </a:pPr>
                      <a:r>
                        <a:rPr lang="ar-SA" sz="1000" dirty="0">
                          <a:effectLst/>
                        </a:rPr>
                        <a:t> </a:t>
                      </a:r>
                      <a:endParaRPr lang="en-US" sz="1200" dirty="0">
                        <a:effectLst/>
                      </a:endParaRPr>
                    </a:p>
                    <a:p>
                      <a:pPr marL="0" marR="0" algn="r" rtl="1">
                        <a:spcBef>
                          <a:spcPts val="0"/>
                        </a:spcBef>
                        <a:spcAft>
                          <a:spcPts val="0"/>
                        </a:spcAft>
                      </a:pPr>
                      <a:r>
                        <a:rPr lang="fa-IR" sz="1600" dirty="0">
                          <a:effectLst/>
                          <a:cs typeface="B Titr" panose="00000700000000000000" pitchFamily="2" charset="-78"/>
                        </a:rPr>
                        <a:t>مدیرکل محترم بهزیستی استان.........</a:t>
                      </a:r>
                      <a:r>
                        <a:rPr lang="en-US" sz="3200" dirty="0">
                          <a:effectLst/>
                          <a:cs typeface="B Titr" panose="00000700000000000000" pitchFamily="2" charset="-78"/>
                        </a:rPr>
                        <a:t> </a:t>
                      </a:r>
                      <a:endParaRPr lang="fa-IR" sz="3200" dirty="0">
                        <a:effectLst/>
                        <a:cs typeface="B Titr" panose="00000700000000000000" pitchFamily="2" charset="-78"/>
                      </a:endParaRPr>
                    </a:p>
                    <a:p>
                      <a:pPr marL="0" marR="0" algn="r" rtl="1">
                        <a:spcBef>
                          <a:spcPts val="0"/>
                        </a:spcBef>
                        <a:spcAft>
                          <a:spcPts val="0"/>
                        </a:spcAft>
                      </a:pPr>
                      <a:r>
                        <a:rPr lang="ar-SA" sz="1600" dirty="0">
                          <a:effectLst/>
                          <a:cs typeface="B Mitra" panose="00000400000000000000" pitchFamily="2" charset="-78"/>
                        </a:rPr>
                        <a:t>سلام علیکم</a:t>
                      </a:r>
                      <a:endParaRPr lang="en-US" sz="2400" dirty="0">
                        <a:effectLst/>
                        <a:cs typeface="B Mitra" panose="00000400000000000000" pitchFamily="2" charset="-78"/>
                      </a:endParaRPr>
                    </a:p>
                    <a:p>
                      <a:pPr marL="0" marR="0" algn="just" rtl="1">
                        <a:spcBef>
                          <a:spcPts val="0"/>
                        </a:spcBef>
                        <a:spcAft>
                          <a:spcPts val="0"/>
                        </a:spcAft>
                      </a:pPr>
                      <a:r>
                        <a:rPr lang="ar-SA" sz="1600" dirty="0">
                          <a:effectLst/>
                          <a:cs typeface="B Mitra" panose="00000400000000000000" pitchFamily="2" charset="-78"/>
                        </a:rPr>
                        <a:t>بدینوسیله گواهی می‌گردد آقا/ خانم .............. .به شماره ملی.................... دارای شناسه بهزیستی و کد سیستمی .......... در سامانه طرح‌های حمایتی مسکن وزارت راه و شهرسازی بوده و در پروژه ..................... استان</a:t>
                      </a:r>
                      <a:r>
                        <a:rPr lang="en-US" sz="1600" dirty="0">
                          <a:effectLst/>
                          <a:cs typeface="B Mitra" panose="00000400000000000000" pitchFamily="2" charset="-78"/>
                        </a:rPr>
                        <a:t>..................... </a:t>
                      </a:r>
                      <a:r>
                        <a:rPr lang="ar-SA" sz="1600" dirty="0">
                          <a:effectLst/>
                          <a:cs typeface="B Mitra" panose="00000400000000000000" pitchFamily="2" charset="-78"/>
                        </a:rPr>
                        <a:t>شهرستان </a:t>
                      </a:r>
                      <a:r>
                        <a:rPr lang="en-US" sz="1600" dirty="0">
                          <a:effectLst/>
                          <a:cs typeface="B Mitra" panose="00000400000000000000" pitchFamily="2" charset="-78"/>
                        </a:rPr>
                        <a:t>..................... </a:t>
                      </a:r>
                      <a:r>
                        <a:rPr lang="ar-SA" sz="1600" dirty="0">
                          <a:effectLst/>
                          <a:cs typeface="B Mitra" panose="00000400000000000000" pitchFamily="2" charset="-78"/>
                        </a:rPr>
                        <a:t> با تولی گری .....................جانمایی شده است. </a:t>
                      </a:r>
                      <a:endParaRPr lang="en-US" sz="2400" dirty="0">
                        <a:effectLst/>
                        <a:cs typeface="B Mitra" panose="00000400000000000000" pitchFamily="2" charset="-78"/>
                      </a:endParaRPr>
                    </a:p>
                    <a:p>
                      <a:pPr marL="0" marR="0" algn="just" rtl="1">
                        <a:spcBef>
                          <a:spcPts val="0"/>
                        </a:spcBef>
                        <a:spcAft>
                          <a:spcPts val="0"/>
                        </a:spcAft>
                      </a:pPr>
                      <a:r>
                        <a:rPr lang="ar-SA" sz="1600" dirty="0">
                          <a:effectLst/>
                          <a:cs typeface="B Mitra" panose="00000400000000000000" pitchFamily="2" charset="-78"/>
                        </a:rPr>
                        <a:t>لازم به ذکر است میزان مانده بدهی سهم آورده نامبرده تا کنون مبلغ (به حروف)................... ریال و به عدد.................ریال  بوده که در صورت تسویه بدهی مذکور، واحد ایشان تا تاریخ ../../1403  قابل واگذاری می باشد.</a:t>
                      </a:r>
                      <a:endParaRPr lang="en-US" sz="2400" dirty="0">
                        <a:effectLst/>
                        <a:cs typeface="B Mitra" panose="00000400000000000000" pitchFamily="2" charset="-78"/>
                      </a:endParaRPr>
                    </a:p>
                    <a:p>
                      <a:pPr marL="0" marR="0" algn="just" rtl="1">
                        <a:spcBef>
                          <a:spcPts val="0"/>
                        </a:spcBef>
                        <a:spcAft>
                          <a:spcPts val="0"/>
                        </a:spcAft>
                      </a:pPr>
                      <a:r>
                        <a:rPr lang="ar-SA" sz="1600" dirty="0">
                          <a:effectLst/>
                          <a:cs typeface="B Mitra" panose="00000400000000000000" pitchFamily="2" charset="-78"/>
                        </a:rPr>
                        <a:t> </a:t>
                      </a:r>
                      <a:endParaRPr lang="en-US" sz="2400" dirty="0">
                        <a:effectLst/>
                        <a:cs typeface="B Mitra" panose="00000400000000000000" pitchFamily="2" charset="-78"/>
                      </a:endParaRPr>
                    </a:p>
                    <a:p>
                      <a:pPr marL="0" marR="0" algn="just" rtl="1">
                        <a:spcBef>
                          <a:spcPts val="0"/>
                        </a:spcBef>
                        <a:spcAft>
                          <a:spcPts val="0"/>
                        </a:spcAft>
                      </a:pPr>
                      <a:r>
                        <a:rPr lang="ar-SA" sz="1600" dirty="0">
                          <a:effectLst/>
                          <a:cs typeface="B Mitra" panose="00000400000000000000" pitchFamily="2" charset="-78"/>
                        </a:rPr>
                        <a:t>مدیرکل راه و شهرسازی استان ........ /مدیرکل بنیاد مسکن استان................./مدیرعامل شرکت عمران شهر جدید</a:t>
                      </a:r>
                      <a:r>
                        <a:rPr lang="en-US" sz="1600" dirty="0">
                          <a:effectLst/>
                          <a:cs typeface="B Mitra" panose="00000400000000000000" pitchFamily="2" charset="-78"/>
                        </a:rPr>
                        <a:t> </a:t>
                      </a:r>
                      <a:r>
                        <a:rPr lang="en-US" sz="1600" dirty="0">
                          <a:effectLst/>
                        </a:rPr>
                        <a:t>......</a:t>
                      </a:r>
                      <a:endParaRPr lang="en-US" sz="2400" dirty="0">
                        <a:effectLst/>
                        <a:latin typeface="Times New Roman" panose="02020603050405020304" pitchFamily="18" charset="0"/>
                        <a:ea typeface="Times New Roman" panose="02020603050405020304" pitchFamily="18" charset="0"/>
                        <a:cs typeface="B Mitra" panose="00000400000000000000" pitchFamily="2" charset="-78"/>
                      </a:endParaRPr>
                    </a:p>
                  </a:txBody>
                  <a:tcPr marL="0" marR="0" marT="0" marB="0" anchor="ctr"/>
                </a:tc>
                <a:extLst>
                  <a:ext uri="{0D108BD9-81ED-4DB2-BD59-A6C34878D82A}">
                    <a16:rowId xmlns="" xmlns:a16="http://schemas.microsoft.com/office/drawing/2014/main" val="621177272"/>
                  </a:ext>
                </a:extLst>
              </a:tr>
            </a:tbl>
          </a:graphicData>
        </a:graphic>
      </p:graphicFrame>
      <p:sp>
        <p:nvSpPr>
          <p:cNvPr id="4" name="Title 1">
            <a:extLst>
              <a:ext uri="{FF2B5EF4-FFF2-40B4-BE49-F238E27FC236}">
                <a16:creationId xmlns="" xmlns:a16="http://schemas.microsoft.com/office/drawing/2014/main" id="{14330F70-CAB1-A791-3497-D1DF68A28C16}"/>
              </a:ext>
            </a:extLst>
          </p:cNvPr>
          <p:cNvSpPr>
            <a:spLocks noGrp="1"/>
          </p:cNvSpPr>
          <p:nvPr>
            <p:ph type="title"/>
          </p:nvPr>
        </p:nvSpPr>
        <p:spPr>
          <a:xfrm>
            <a:off x="463826" y="6132525"/>
            <a:ext cx="11529391" cy="725474"/>
          </a:xfrm>
        </p:spPr>
        <p:txBody>
          <a:bodyPr>
            <a:noAutofit/>
          </a:bodyPr>
          <a:lstStyle/>
          <a:p>
            <a:pPr algn="just" rtl="1"/>
            <a:r>
              <a:rPr lang="fa-IR" sz="2000" dirty="0">
                <a:solidFill>
                  <a:srgbClr val="FF0000"/>
                </a:solidFill>
                <a:cs typeface="B Titr" panose="00000700000000000000" pitchFamily="2" charset="-78"/>
              </a:rPr>
              <a:t>نکته :گواهی شماره2، مشمول افرادی است که 1000میلیون ریال اول را دریافت نموده اند و تنها در صورت تحویل تا پایان سالجاری امکان دریافت گواهی شماره 2 را دارند.</a:t>
            </a:r>
            <a:endParaRPr lang="en-US" sz="2000" dirty="0">
              <a:solidFill>
                <a:srgbClr val="FF0000"/>
              </a:solidFill>
              <a:cs typeface="B Titr" panose="00000700000000000000" pitchFamily="2" charset="-78"/>
            </a:endParaRPr>
          </a:p>
        </p:txBody>
      </p:sp>
      <p:sp>
        <p:nvSpPr>
          <p:cNvPr id="5" name="Title 1">
            <a:extLst>
              <a:ext uri="{FF2B5EF4-FFF2-40B4-BE49-F238E27FC236}">
                <a16:creationId xmlns="" xmlns:a16="http://schemas.microsoft.com/office/drawing/2014/main" id="{9AF02C6C-3A4F-2D28-0D09-2CB626008F2B}"/>
              </a:ext>
            </a:extLst>
          </p:cNvPr>
          <p:cNvSpPr txBox="1">
            <a:spLocks/>
          </p:cNvSpPr>
          <p:nvPr/>
        </p:nvSpPr>
        <p:spPr>
          <a:xfrm>
            <a:off x="463826" y="0"/>
            <a:ext cx="11529391" cy="626806"/>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rtl="1">
              <a:buNone/>
            </a:pPr>
            <a:r>
              <a:rPr lang="fa-IR" sz="2400" dirty="0">
                <a:cs typeface="B Titr" panose="00000700000000000000" pitchFamily="2" charset="-78"/>
              </a:rPr>
              <a:t>گواهی نامه شماره2</a:t>
            </a:r>
            <a:r>
              <a:rPr lang="fa-IR" sz="2400" dirty="0">
                <a:solidFill>
                  <a:srgbClr val="FF0000"/>
                </a:solidFill>
                <a:cs typeface="B Titr" panose="00000700000000000000" pitchFamily="2" charset="-78"/>
              </a:rPr>
              <a:t> (امکان ارسال بصورت گروهی در قالب جدول هست،مهر و امضا تمام صفحات الزامیست)</a:t>
            </a:r>
            <a:endParaRPr lang="en-US" sz="2400" dirty="0">
              <a:solidFill>
                <a:srgbClr val="FF0000"/>
              </a:solidFill>
              <a:cs typeface="B Titr" panose="00000700000000000000" pitchFamily="2" charset="-78"/>
            </a:endParaRPr>
          </a:p>
        </p:txBody>
      </p:sp>
      <p:graphicFrame>
        <p:nvGraphicFramePr>
          <p:cNvPr id="6" name="Table 5">
            <a:extLst>
              <a:ext uri="{FF2B5EF4-FFF2-40B4-BE49-F238E27FC236}">
                <a16:creationId xmlns="" xmlns:a16="http://schemas.microsoft.com/office/drawing/2014/main" id="{0D149B56-5A3C-CC66-8E07-6DA0A555825C}"/>
              </a:ext>
            </a:extLst>
          </p:cNvPr>
          <p:cNvGraphicFramePr>
            <a:graphicFrameLocks noGrp="1"/>
          </p:cNvGraphicFramePr>
          <p:nvPr>
            <p:extLst>
              <p:ext uri="{D42A27DB-BD31-4B8C-83A1-F6EECF244321}">
                <p14:modId xmlns:p14="http://schemas.microsoft.com/office/powerpoint/2010/main" val="3407490202"/>
              </p:ext>
            </p:extLst>
          </p:nvPr>
        </p:nvGraphicFramePr>
        <p:xfrm>
          <a:off x="649357" y="3809624"/>
          <a:ext cx="11343863" cy="2322901"/>
        </p:xfrm>
        <a:graphic>
          <a:graphicData uri="http://schemas.openxmlformats.org/drawingml/2006/table">
            <a:tbl>
              <a:tblPr rtl="1">
                <a:tableStyleId>{5940675A-B579-460E-94D1-54222C63F5DA}</a:tableStyleId>
              </a:tblPr>
              <a:tblGrid>
                <a:gridCol w="516835">
                  <a:extLst>
                    <a:ext uri="{9D8B030D-6E8A-4147-A177-3AD203B41FA5}">
                      <a16:colId xmlns="" xmlns:a16="http://schemas.microsoft.com/office/drawing/2014/main" val="3195045797"/>
                    </a:ext>
                  </a:extLst>
                </a:gridCol>
                <a:gridCol w="1179444">
                  <a:extLst>
                    <a:ext uri="{9D8B030D-6E8A-4147-A177-3AD203B41FA5}">
                      <a16:colId xmlns="" xmlns:a16="http://schemas.microsoft.com/office/drawing/2014/main" val="1059539222"/>
                    </a:ext>
                  </a:extLst>
                </a:gridCol>
                <a:gridCol w="846804">
                  <a:extLst>
                    <a:ext uri="{9D8B030D-6E8A-4147-A177-3AD203B41FA5}">
                      <a16:colId xmlns="" xmlns:a16="http://schemas.microsoft.com/office/drawing/2014/main" val="731716647"/>
                    </a:ext>
                  </a:extLst>
                </a:gridCol>
                <a:gridCol w="685775">
                  <a:extLst>
                    <a:ext uri="{9D8B030D-6E8A-4147-A177-3AD203B41FA5}">
                      <a16:colId xmlns="" xmlns:a16="http://schemas.microsoft.com/office/drawing/2014/main" val="4002051753"/>
                    </a:ext>
                  </a:extLst>
                </a:gridCol>
                <a:gridCol w="799803">
                  <a:extLst>
                    <a:ext uri="{9D8B030D-6E8A-4147-A177-3AD203B41FA5}">
                      <a16:colId xmlns="" xmlns:a16="http://schemas.microsoft.com/office/drawing/2014/main" val="1976994278"/>
                    </a:ext>
                  </a:extLst>
                </a:gridCol>
                <a:gridCol w="689114">
                  <a:extLst>
                    <a:ext uri="{9D8B030D-6E8A-4147-A177-3AD203B41FA5}">
                      <a16:colId xmlns="" xmlns:a16="http://schemas.microsoft.com/office/drawing/2014/main" val="1187141304"/>
                    </a:ext>
                  </a:extLst>
                </a:gridCol>
                <a:gridCol w="689113">
                  <a:extLst>
                    <a:ext uri="{9D8B030D-6E8A-4147-A177-3AD203B41FA5}">
                      <a16:colId xmlns="" xmlns:a16="http://schemas.microsoft.com/office/drawing/2014/main" val="4115631847"/>
                    </a:ext>
                  </a:extLst>
                </a:gridCol>
                <a:gridCol w="879384">
                  <a:extLst>
                    <a:ext uri="{9D8B030D-6E8A-4147-A177-3AD203B41FA5}">
                      <a16:colId xmlns="" xmlns:a16="http://schemas.microsoft.com/office/drawing/2014/main" val="3774522594"/>
                    </a:ext>
                  </a:extLst>
                </a:gridCol>
                <a:gridCol w="685775">
                  <a:extLst>
                    <a:ext uri="{9D8B030D-6E8A-4147-A177-3AD203B41FA5}">
                      <a16:colId xmlns="" xmlns:a16="http://schemas.microsoft.com/office/drawing/2014/main" val="3962952279"/>
                    </a:ext>
                  </a:extLst>
                </a:gridCol>
                <a:gridCol w="1514420">
                  <a:extLst>
                    <a:ext uri="{9D8B030D-6E8A-4147-A177-3AD203B41FA5}">
                      <a16:colId xmlns="" xmlns:a16="http://schemas.microsoft.com/office/drawing/2014/main" val="1404310282"/>
                    </a:ext>
                  </a:extLst>
                </a:gridCol>
                <a:gridCol w="1514420">
                  <a:extLst>
                    <a:ext uri="{9D8B030D-6E8A-4147-A177-3AD203B41FA5}">
                      <a16:colId xmlns="" xmlns:a16="http://schemas.microsoft.com/office/drawing/2014/main" val="3867026119"/>
                    </a:ext>
                  </a:extLst>
                </a:gridCol>
                <a:gridCol w="1342976">
                  <a:extLst>
                    <a:ext uri="{9D8B030D-6E8A-4147-A177-3AD203B41FA5}">
                      <a16:colId xmlns="" xmlns:a16="http://schemas.microsoft.com/office/drawing/2014/main" val="3393871495"/>
                    </a:ext>
                  </a:extLst>
                </a:gridCol>
              </a:tblGrid>
              <a:tr h="525072">
                <a:tc rowSpan="2">
                  <a:txBody>
                    <a:bodyPr/>
                    <a:lstStyle/>
                    <a:p>
                      <a:pPr algn="ctr" rtl="1" fontAlgn="ctr"/>
                      <a:r>
                        <a:rPr lang="ar-SA" sz="1200" u="none" strike="noStrike" dirty="0">
                          <a:effectLst/>
                          <a:cs typeface="B Titr" panose="00000700000000000000" pitchFamily="2" charset="-78"/>
                        </a:rPr>
                        <a:t>ردیف</a:t>
                      </a:r>
                      <a:endParaRPr lang="ar-SA" sz="1200" b="0" i="0" u="none" strike="noStrike" dirty="0">
                        <a:solidFill>
                          <a:srgbClr val="000000"/>
                        </a:solidFill>
                        <a:effectLst/>
                        <a:latin typeface="B Nazanin" panose="00000400000000000000" pitchFamily="2" charset="-78"/>
                        <a:cs typeface="B Titr" panose="00000700000000000000" pitchFamily="2" charset="-78"/>
                      </a:endParaRPr>
                    </a:p>
                  </a:txBody>
                  <a:tcPr marL="6523" marR="6523" marT="6523" marB="0" anchor="ctr"/>
                </a:tc>
                <a:tc rowSpan="2">
                  <a:txBody>
                    <a:bodyPr/>
                    <a:lstStyle/>
                    <a:p>
                      <a:pPr algn="ctr" rtl="1" fontAlgn="ctr"/>
                      <a:r>
                        <a:rPr lang="ar-SA" sz="1200" u="none" strike="noStrike" dirty="0">
                          <a:effectLst/>
                          <a:cs typeface="B Titr" panose="00000700000000000000" pitchFamily="2" charset="-78"/>
                        </a:rPr>
                        <a:t>نام نام خانوادگی</a:t>
                      </a:r>
                      <a:endParaRPr lang="ar-SA" sz="1200" b="0" i="0" u="none" strike="noStrike" dirty="0">
                        <a:solidFill>
                          <a:srgbClr val="000000"/>
                        </a:solidFill>
                        <a:effectLst/>
                        <a:latin typeface="B Nazanin" panose="00000400000000000000" pitchFamily="2" charset="-78"/>
                        <a:cs typeface="B Titr" panose="00000700000000000000" pitchFamily="2" charset="-78"/>
                      </a:endParaRPr>
                    </a:p>
                  </a:txBody>
                  <a:tcPr marL="6523" marR="6523" marT="6523" marB="0" anchor="ctr"/>
                </a:tc>
                <a:tc rowSpan="2">
                  <a:txBody>
                    <a:bodyPr/>
                    <a:lstStyle/>
                    <a:p>
                      <a:pPr algn="ctr" rtl="1" fontAlgn="ctr"/>
                      <a:r>
                        <a:rPr lang="ar-SA" sz="1200" u="none" strike="noStrike" dirty="0">
                          <a:effectLst/>
                          <a:cs typeface="B Titr" panose="00000700000000000000" pitchFamily="2" charset="-78"/>
                        </a:rPr>
                        <a:t>کد ملی</a:t>
                      </a:r>
                      <a:endParaRPr lang="ar-SA" sz="1200" b="0" i="0" u="none" strike="noStrike" dirty="0">
                        <a:solidFill>
                          <a:srgbClr val="000000"/>
                        </a:solidFill>
                        <a:effectLst/>
                        <a:latin typeface="B Nazanin" panose="00000400000000000000" pitchFamily="2" charset="-78"/>
                        <a:cs typeface="B Titr" panose="00000700000000000000" pitchFamily="2" charset="-78"/>
                      </a:endParaRPr>
                    </a:p>
                  </a:txBody>
                  <a:tcPr marL="6523" marR="6523" marT="6523" marB="0" anchor="ctr"/>
                </a:tc>
                <a:tc rowSpan="2">
                  <a:txBody>
                    <a:bodyPr/>
                    <a:lstStyle/>
                    <a:p>
                      <a:pPr algn="ctr" rtl="1" fontAlgn="ctr"/>
                      <a:r>
                        <a:rPr lang="ar-SA" sz="1200" u="none" strike="noStrike" dirty="0">
                          <a:effectLst/>
                          <a:cs typeface="B Titr" panose="00000700000000000000" pitchFamily="2" charset="-78"/>
                        </a:rPr>
                        <a:t>کد سیستمی</a:t>
                      </a:r>
                      <a:endParaRPr lang="ar-SA" sz="1200" b="0" i="0" u="none" strike="noStrike" dirty="0">
                        <a:solidFill>
                          <a:srgbClr val="000000"/>
                        </a:solidFill>
                        <a:effectLst/>
                        <a:latin typeface="B Nazanin" panose="00000400000000000000" pitchFamily="2" charset="-78"/>
                        <a:cs typeface="B Titr" panose="00000700000000000000" pitchFamily="2" charset="-78"/>
                      </a:endParaRPr>
                    </a:p>
                  </a:txBody>
                  <a:tcPr marL="6523" marR="6523" marT="6523" marB="0" anchor="ctr"/>
                </a:tc>
                <a:tc rowSpan="2">
                  <a:txBody>
                    <a:bodyPr/>
                    <a:lstStyle/>
                    <a:p>
                      <a:pPr algn="ctr" rtl="1" fontAlgn="ctr"/>
                      <a:r>
                        <a:rPr lang="ar-SA" sz="1200" u="none" strike="noStrike" dirty="0">
                          <a:effectLst/>
                          <a:cs typeface="B Titr" panose="00000700000000000000" pitchFamily="2" charset="-78"/>
                        </a:rPr>
                        <a:t>دارای شناسه یهزیستی</a:t>
                      </a:r>
                      <a:endParaRPr lang="ar-SA" sz="1200" b="0" i="0" u="none" strike="noStrike" dirty="0">
                        <a:solidFill>
                          <a:srgbClr val="000000"/>
                        </a:solidFill>
                        <a:effectLst/>
                        <a:latin typeface="B Nazanin" panose="00000400000000000000" pitchFamily="2" charset="-78"/>
                        <a:cs typeface="B Titr" panose="00000700000000000000" pitchFamily="2" charset="-78"/>
                      </a:endParaRPr>
                    </a:p>
                  </a:txBody>
                  <a:tcPr marL="6523" marR="6523" marT="6523" marB="0" anchor="ctr"/>
                </a:tc>
                <a:tc rowSpan="2">
                  <a:txBody>
                    <a:bodyPr/>
                    <a:lstStyle/>
                    <a:p>
                      <a:pPr algn="ctr" rtl="1" fontAlgn="ctr"/>
                      <a:r>
                        <a:rPr lang="ar-SA" sz="1200" u="none" strike="noStrike">
                          <a:effectLst/>
                          <a:cs typeface="B Titr" panose="00000700000000000000" pitchFamily="2" charset="-78"/>
                        </a:rPr>
                        <a:t>استان</a:t>
                      </a:r>
                      <a:endParaRPr lang="ar-SA" sz="1200" b="0" i="0" u="none" strike="noStrike">
                        <a:solidFill>
                          <a:srgbClr val="000000"/>
                        </a:solidFill>
                        <a:effectLst/>
                        <a:latin typeface="B Nazanin" panose="00000400000000000000" pitchFamily="2" charset="-78"/>
                        <a:cs typeface="B Titr" panose="00000700000000000000" pitchFamily="2" charset="-78"/>
                      </a:endParaRPr>
                    </a:p>
                  </a:txBody>
                  <a:tcPr marL="6523" marR="6523" marT="6523" marB="0" anchor="ctr"/>
                </a:tc>
                <a:tc rowSpan="2">
                  <a:txBody>
                    <a:bodyPr/>
                    <a:lstStyle/>
                    <a:p>
                      <a:pPr algn="ctr" rtl="1" fontAlgn="ctr"/>
                      <a:r>
                        <a:rPr lang="ar-SA" sz="1200" u="none" strike="noStrike" dirty="0">
                          <a:effectLst/>
                          <a:cs typeface="B Titr" panose="00000700000000000000" pitchFamily="2" charset="-78"/>
                        </a:rPr>
                        <a:t>شهرستان</a:t>
                      </a:r>
                      <a:endParaRPr lang="ar-SA" sz="1200" b="0" i="0" u="none" strike="noStrike" dirty="0">
                        <a:solidFill>
                          <a:srgbClr val="000000"/>
                        </a:solidFill>
                        <a:effectLst/>
                        <a:latin typeface="B Nazanin" panose="00000400000000000000" pitchFamily="2" charset="-78"/>
                        <a:cs typeface="B Titr" panose="00000700000000000000" pitchFamily="2" charset="-78"/>
                      </a:endParaRPr>
                    </a:p>
                  </a:txBody>
                  <a:tcPr marL="6523" marR="6523" marT="6523" marB="0" anchor="ctr"/>
                </a:tc>
                <a:tc rowSpan="2">
                  <a:txBody>
                    <a:bodyPr/>
                    <a:lstStyle/>
                    <a:p>
                      <a:pPr algn="ctr" rtl="1" fontAlgn="ctr"/>
                      <a:r>
                        <a:rPr lang="ar-SA" sz="1200" u="none" strike="noStrike" dirty="0">
                          <a:effectLst/>
                          <a:cs typeface="B Titr" panose="00000700000000000000" pitchFamily="2" charset="-78"/>
                        </a:rPr>
                        <a:t>نام پروژه</a:t>
                      </a:r>
                      <a:endParaRPr lang="ar-SA" sz="1200" b="0" i="0" u="none" strike="noStrike" dirty="0">
                        <a:solidFill>
                          <a:srgbClr val="000000"/>
                        </a:solidFill>
                        <a:effectLst/>
                        <a:latin typeface="B Nazanin" panose="00000400000000000000" pitchFamily="2" charset="-78"/>
                        <a:cs typeface="B Titr" panose="00000700000000000000" pitchFamily="2" charset="-78"/>
                      </a:endParaRPr>
                    </a:p>
                  </a:txBody>
                  <a:tcPr marL="6523" marR="6523" marT="6523" marB="0" anchor="ctr"/>
                </a:tc>
                <a:tc rowSpan="2">
                  <a:txBody>
                    <a:bodyPr/>
                    <a:lstStyle/>
                    <a:p>
                      <a:pPr algn="ctr" rtl="1" fontAlgn="ctr"/>
                      <a:r>
                        <a:rPr lang="ar-SA" sz="1200" u="none" strike="noStrike">
                          <a:effectLst/>
                          <a:cs typeface="B Titr" panose="00000700000000000000" pitchFamily="2" charset="-78"/>
                        </a:rPr>
                        <a:t>متولی ساخت</a:t>
                      </a:r>
                      <a:endParaRPr lang="ar-SA" sz="1200" b="0" i="0" u="none" strike="noStrike">
                        <a:solidFill>
                          <a:srgbClr val="000000"/>
                        </a:solidFill>
                        <a:effectLst/>
                        <a:latin typeface="B Nazanin" panose="00000400000000000000" pitchFamily="2" charset="-78"/>
                        <a:cs typeface="B Titr" panose="00000700000000000000" pitchFamily="2" charset="-78"/>
                      </a:endParaRPr>
                    </a:p>
                  </a:txBody>
                  <a:tcPr marL="6523" marR="6523" marT="6523" marB="0" anchor="ctr"/>
                </a:tc>
                <a:tc gridSpan="2">
                  <a:txBody>
                    <a:bodyPr/>
                    <a:lstStyle/>
                    <a:p>
                      <a:pPr algn="ctr" rtl="1" fontAlgn="ctr"/>
                      <a:r>
                        <a:rPr lang="ar-SA" sz="1200" u="none" strike="noStrike">
                          <a:effectLst/>
                          <a:cs typeface="B Titr" panose="00000700000000000000" pitchFamily="2" charset="-78"/>
                        </a:rPr>
                        <a:t>مانده بدهی سهم آورده نامبرده تا کنون مبلغ </a:t>
                      </a:r>
                      <a:endParaRPr lang="ar-SA" sz="1200" b="0" i="0" u="none" strike="noStrike">
                        <a:solidFill>
                          <a:srgbClr val="000000"/>
                        </a:solidFill>
                        <a:effectLst/>
                        <a:latin typeface="B Nazanin" panose="00000400000000000000" pitchFamily="2" charset="-78"/>
                        <a:cs typeface="B Titr" panose="00000700000000000000" pitchFamily="2" charset="-78"/>
                      </a:endParaRPr>
                    </a:p>
                  </a:txBody>
                  <a:tcPr marL="6523" marR="6523" marT="6523" marB="0" anchor="ctr"/>
                </a:tc>
                <a:tc hMerge="1">
                  <a:txBody>
                    <a:bodyPr/>
                    <a:lstStyle/>
                    <a:p>
                      <a:endParaRPr lang="en-US"/>
                    </a:p>
                  </a:txBody>
                  <a:tcPr/>
                </a:tc>
                <a:tc rowSpan="2">
                  <a:txBody>
                    <a:bodyPr/>
                    <a:lstStyle/>
                    <a:p>
                      <a:pPr algn="ctr" rtl="1" fontAlgn="ctr"/>
                      <a:r>
                        <a:rPr lang="ar-SA" sz="1200" u="none" strike="noStrike">
                          <a:effectLst/>
                          <a:cs typeface="B Titr" panose="00000700000000000000" pitchFamily="2" charset="-78"/>
                        </a:rPr>
                        <a:t>تاریخ تحویل واحد</a:t>
                      </a:r>
                      <a:endParaRPr lang="ar-SA" sz="1200" b="0" i="0" u="none" strike="noStrike">
                        <a:solidFill>
                          <a:srgbClr val="000000"/>
                        </a:solidFill>
                        <a:effectLst/>
                        <a:latin typeface="B Nazanin" panose="00000400000000000000" pitchFamily="2" charset="-78"/>
                        <a:cs typeface="B Titr" panose="00000700000000000000" pitchFamily="2" charset="-78"/>
                      </a:endParaRPr>
                    </a:p>
                  </a:txBody>
                  <a:tcPr marL="6523" marR="6523" marT="6523" marB="0" anchor="ctr"/>
                </a:tc>
                <a:extLst>
                  <a:ext uri="{0D108BD9-81ED-4DB2-BD59-A6C34878D82A}">
                    <a16:rowId xmlns="" xmlns:a16="http://schemas.microsoft.com/office/drawing/2014/main" val="3143261070"/>
                  </a:ext>
                </a:extLst>
              </a:tr>
              <a:tr h="434542">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rtl="1" fontAlgn="ctr"/>
                      <a:r>
                        <a:rPr lang="ar-SA" sz="1200" u="none" strike="noStrike">
                          <a:effectLst/>
                          <a:cs typeface="B Titr" panose="00000700000000000000" pitchFamily="2" charset="-78"/>
                        </a:rPr>
                        <a:t>به حروف</a:t>
                      </a:r>
                      <a:endParaRPr lang="ar-SA" sz="1200" b="0" i="0" u="none" strike="noStrike">
                        <a:solidFill>
                          <a:srgbClr val="000000"/>
                        </a:solidFill>
                        <a:effectLst/>
                        <a:latin typeface="B Nazanin" panose="00000400000000000000" pitchFamily="2" charset="-78"/>
                        <a:cs typeface="B Titr" panose="00000700000000000000" pitchFamily="2" charset="-78"/>
                      </a:endParaRPr>
                    </a:p>
                  </a:txBody>
                  <a:tcPr marL="6523" marR="6523" marT="6523" marB="0" anchor="ctr"/>
                </a:tc>
                <a:tc>
                  <a:txBody>
                    <a:bodyPr/>
                    <a:lstStyle/>
                    <a:p>
                      <a:pPr algn="ctr" rtl="1" fontAlgn="ctr"/>
                      <a:r>
                        <a:rPr lang="ar-SA" sz="1200" u="none" strike="noStrike" dirty="0">
                          <a:effectLst/>
                          <a:cs typeface="B Titr" panose="00000700000000000000" pitchFamily="2" charset="-78"/>
                        </a:rPr>
                        <a:t>به عدد</a:t>
                      </a:r>
                      <a:endParaRPr lang="ar-SA" sz="1200" b="0" i="0" u="none" strike="noStrike" dirty="0">
                        <a:solidFill>
                          <a:srgbClr val="000000"/>
                        </a:solidFill>
                        <a:effectLst/>
                        <a:latin typeface="B Nazanin" panose="00000400000000000000" pitchFamily="2" charset="-78"/>
                        <a:cs typeface="B Titr" panose="00000700000000000000" pitchFamily="2" charset="-78"/>
                      </a:endParaRPr>
                    </a:p>
                  </a:txBody>
                  <a:tcPr marL="6523" marR="6523" marT="6523" marB="0" anchor="ctr"/>
                </a:tc>
                <a:tc vMerge="1">
                  <a:txBody>
                    <a:bodyPr/>
                    <a:lstStyle/>
                    <a:p>
                      <a:endParaRPr lang="en-US"/>
                    </a:p>
                  </a:txBody>
                  <a:tcPr/>
                </a:tc>
                <a:extLst>
                  <a:ext uri="{0D108BD9-81ED-4DB2-BD59-A6C34878D82A}">
                    <a16:rowId xmlns="" xmlns:a16="http://schemas.microsoft.com/office/drawing/2014/main" val="1755768852"/>
                  </a:ext>
                </a:extLst>
              </a:tr>
              <a:tr h="434542">
                <a:tc>
                  <a:txBody>
                    <a:bodyPr/>
                    <a:lstStyle/>
                    <a:p>
                      <a:pPr algn="ctr" rtl="0" fontAlgn="ctr"/>
                      <a:r>
                        <a:rPr lang="en-US" sz="1200" u="none" strike="noStrike" dirty="0">
                          <a:effectLst/>
                          <a:cs typeface="B Yagut" panose="00000400000000000000" pitchFamily="2" charset="-78"/>
                        </a:rPr>
                        <a:t> </a:t>
                      </a:r>
                      <a:endParaRPr lang="en-US" sz="1200" b="0" i="0" u="none" strike="noStrike" dirty="0">
                        <a:solidFill>
                          <a:srgbClr val="000000"/>
                        </a:solidFill>
                        <a:effectLst/>
                        <a:latin typeface="B Nazanin" panose="00000400000000000000" pitchFamily="2" charset="-78"/>
                        <a:cs typeface="B Yagut" panose="00000400000000000000" pitchFamily="2" charset="-78"/>
                      </a:endParaRPr>
                    </a:p>
                  </a:txBody>
                  <a:tcPr marL="6523" marR="6523" marT="6523" marB="0" anchor="ctr"/>
                </a:tc>
                <a:tc>
                  <a:txBody>
                    <a:bodyPr/>
                    <a:lstStyle/>
                    <a:p>
                      <a:pPr algn="ctr" rtl="0" fontAlgn="ctr"/>
                      <a:r>
                        <a:rPr lang="en-US" sz="1200" u="none" strike="noStrike" dirty="0">
                          <a:effectLst/>
                          <a:cs typeface="B Yagut" panose="00000400000000000000" pitchFamily="2" charset="-78"/>
                        </a:rPr>
                        <a:t> </a:t>
                      </a:r>
                      <a:endParaRPr lang="en-US" sz="1200" b="0" i="0" u="none" strike="noStrike" dirty="0">
                        <a:solidFill>
                          <a:srgbClr val="000000"/>
                        </a:solidFill>
                        <a:effectLst/>
                        <a:latin typeface="B Nazanin" panose="00000400000000000000" pitchFamily="2" charset="-78"/>
                        <a:cs typeface="B Yagut" panose="00000400000000000000" pitchFamily="2" charset="-78"/>
                      </a:endParaRPr>
                    </a:p>
                  </a:txBody>
                  <a:tcPr marL="6523" marR="6523" marT="6523" marB="0" anchor="ctr"/>
                </a:tc>
                <a:tc>
                  <a:txBody>
                    <a:bodyPr/>
                    <a:lstStyle/>
                    <a:p>
                      <a:pPr algn="ctr" rtl="0" fontAlgn="ctr"/>
                      <a:r>
                        <a:rPr lang="en-US" sz="1200" u="none" strike="noStrike">
                          <a:effectLst/>
                          <a:cs typeface="B Yagut" panose="00000400000000000000" pitchFamily="2" charset="-78"/>
                        </a:rPr>
                        <a:t> </a:t>
                      </a:r>
                      <a:endParaRPr lang="en-US" sz="1200" b="0" i="0" u="none" strike="noStrike">
                        <a:solidFill>
                          <a:srgbClr val="000000"/>
                        </a:solidFill>
                        <a:effectLst/>
                        <a:latin typeface="B Nazanin" panose="00000400000000000000" pitchFamily="2" charset="-78"/>
                        <a:cs typeface="B Yagut" panose="00000400000000000000" pitchFamily="2" charset="-78"/>
                      </a:endParaRPr>
                    </a:p>
                  </a:txBody>
                  <a:tcPr marL="6523" marR="6523" marT="6523" marB="0" anchor="ctr"/>
                </a:tc>
                <a:tc>
                  <a:txBody>
                    <a:bodyPr/>
                    <a:lstStyle/>
                    <a:p>
                      <a:pPr algn="ctr" rtl="0" fontAlgn="ctr"/>
                      <a:r>
                        <a:rPr lang="en-US" sz="1200" u="none" strike="noStrike" dirty="0">
                          <a:effectLst/>
                          <a:cs typeface="B Yagut" panose="00000400000000000000" pitchFamily="2" charset="-78"/>
                        </a:rPr>
                        <a:t> </a:t>
                      </a:r>
                      <a:endParaRPr lang="en-US" sz="1200" b="0" i="0" u="none" strike="noStrike" dirty="0">
                        <a:solidFill>
                          <a:srgbClr val="000000"/>
                        </a:solidFill>
                        <a:effectLst/>
                        <a:latin typeface="B Nazanin" panose="00000400000000000000" pitchFamily="2" charset="-78"/>
                        <a:cs typeface="B Yagut" panose="00000400000000000000" pitchFamily="2" charset="-78"/>
                      </a:endParaRPr>
                    </a:p>
                  </a:txBody>
                  <a:tcPr marL="6523" marR="6523" marT="6523" marB="0" anchor="ctr"/>
                </a:tc>
                <a:tc>
                  <a:txBody>
                    <a:bodyPr/>
                    <a:lstStyle/>
                    <a:p>
                      <a:pPr algn="ctr" rtl="0" fontAlgn="ctr"/>
                      <a:r>
                        <a:rPr lang="en-US" sz="1200" u="none" strike="noStrike" dirty="0">
                          <a:effectLst/>
                          <a:cs typeface="B Yagut" panose="00000400000000000000" pitchFamily="2" charset="-78"/>
                        </a:rPr>
                        <a:t> </a:t>
                      </a:r>
                      <a:endParaRPr lang="en-US" sz="1200" b="0" i="0" u="none" strike="noStrike" dirty="0">
                        <a:solidFill>
                          <a:srgbClr val="000000"/>
                        </a:solidFill>
                        <a:effectLst/>
                        <a:latin typeface="B Nazanin" panose="00000400000000000000" pitchFamily="2" charset="-78"/>
                        <a:cs typeface="B Yagut" panose="00000400000000000000" pitchFamily="2" charset="-78"/>
                      </a:endParaRPr>
                    </a:p>
                  </a:txBody>
                  <a:tcPr marL="6523" marR="6523" marT="6523" marB="0" anchor="ctr"/>
                </a:tc>
                <a:tc>
                  <a:txBody>
                    <a:bodyPr/>
                    <a:lstStyle/>
                    <a:p>
                      <a:pPr algn="ctr" rtl="0" fontAlgn="ctr"/>
                      <a:r>
                        <a:rPr lang="en-US" sz="1200" u="none" strike="noStrike">
                          <a:effectLst/>
                          <a:cs typeface="B Yagut" panose="00000400000000000000" pitchFamily="2" charset="-78"/>
                        </a:rPr>
                        <a:t> </a:t>
                      </a:r>
                      <a:endParaRPr lang="en-US" sz="1200" b="0" i="0" u="none" strike="noStrike">
                        <a:solidFill>
                          <a:srgbClr val="000000"/>
                        </a:solidFill>
                        <a:effectLst/>
                        <a:latin typeface="B Nazanin" panose="00000400000000000000" pitchFamily="2" charset="-78"/>
                        <a:cs typeface="B Yagut" panose="00000400000000000000" pitchFamily="2" charset="-78"/>
                      </a:endParaRPr>
                    </a:p>
                  </a:txBody>
                  <a:tcPr marL="6523" marR="6523" marT="6523" marB="0" anchor="ctr"/>
                </a:tc>
                <a:tc>
                  <a:txBody>
                    <a:bodyPr/>
                    <a:lstStyle/>
                    <a:p>
                      <a:pPr algn="ctr" rtl="0" fontAlgn="ctr"/>
                      <a:r>
                        <a:rPr lang="en-US" sz="1200" u="none" strike="noStrike" dirty="0">
                          <a:effectLst/>
                          <a:cs typeface="B Yagut" panose="00000400000000000000" pitchFamily="2" charset="-78"/>
                        </a:rPr>
                        <a:t> </a:t>
                      </a:r>
                      <a:endParaRPr lang="en-US" sz="1200" b="0" i="0" u="none" strike="noStrike" dirty="0">
                        <a:solidFill>
                          <a:srgbClr val="000000"/>
                        </a:solidFill>
                        <a:effectLst/>
                        <a:latin typeface="B Nazanin" panose="00000400000000000000" pitchFamily="2" charset="-78"/>
                        <a:cs typeface="B Yagut" panose="00000400000000000000" pitchFamily="2" charset="-78"/>
                      </a:endParaRPr>
                    </a:p>
                  </a:txBody>
                  <a:tcPr marL="6523" marR="6523" marT="6523" marB="0" anchor="ctr"/>
                </a:tc>
                <a:tc>
                  <a:txBody>
                    <a:bodyPr/>
                    <a:lstStyle/>
                    <a:p>
                      <a:pPr algn="ctr" rtl="0" fontAlgn="ctr"/>
                      <a:r>
                        <a:rPr lang="en-US" sz="1200" u="none" strike="noStrike">
                          <a:effectLst/>
                          <a:cs typeface="B Yagut" panose="00000400000000000000" pitchFamily="2" charset="-78"/>
                        </a:rPr>
                        <a:t> </a:t>
                      </a:r>
                      <a:endParaRPr lang="en-US" sz="1200" b="0" i="0" u="none" strike="noStrike">
                        <a:solidFill>
                          <a:srgbClr val="000000"/>
                        </a:solidFill>
                        <a:effectLst/>
                        <a:latin typeface="B Nazanin" panose="00000400000000000000" pitchFamily="2" charset="-78"/>
                        <a:cs typeface="B Yagut" panose="00000400000000000000" pitchFamily="2" charset="-78"/>
                      </a:endParaRPr>
                    </a:p>
                  </a:txBody>
                  <a:tcPr marL="6523" marR="6523" marT="6523" marB="0" anchor="ctr"/>
                </a:tc>
                <a:tc>
                  <a:txBody>
                    <a:bodyPr/>
                    <a:lstStyle/>
                    <a:p>
                      <a:pPr algn="ctr" rtl="0" fontAlgn="ctr"/>
                      <a:r>
                        <a:rPr lang="en-US" sz="1200" u="none" strike="noStrike">
                          <a:effectLst/>
                          <a:cs typeface="B Yagut" panose="00000400000000000000" pitchFamily="2" charset="-78"/>
                        </a:rPr>
                        <a:t> </a:t>
                      </a:r>
                      <a:endParaRPr lang="en-US" sz="1200" b="0" i="0" u="none" strike="noStrike">
                        <a:solidFill>
                          <a:srgbClr val="000000"/>
                        </a:solidFill>
                        <a:effectLst/>
                        <a:latin typeface="B Nazanin" panose="00000400000000000000" pitchFamily="2" charset="-78"/>
                        <a:cs typeface="B Yagut" panose="00000400000000000000" pitchFamily="2" charset="-78"/>
                      </a:endParaRPr>
                    </a:p>
                  </a:txBody>
                  <a:tcPr marL="6523" marR="6523" marT="6523" marB="0" anchor="ctr"/>
                </a:tc>
                <a:tc>
                  <a:txBody>
                    <a:bodyPr/>
                    <a:lstStyle/>
                    <a:p>
                      <a:pPr algn="ctr" rtl="0" fontAlgn="ctr"/>
                      <a:r>
                        <a:rPr lang="en-US" sz="1200" u="none" strike="noStrike" dirty="0">
                          <a:effectLst/>
                          <a:cs typeface="B Yagut" panose="00000400000000000000" pitchFamily="2" charset="-78"/>
                        </a:rPr>
                        <a:t> </a:t>
                      </a:r>
                      <a:endParaRPr lang="en-US" sz="1200" b="0" i="0" u="none" strike="noStrike" dirty="0">
                        <a:solidFill>
                          <a:srgbClr val="000000"/>
                        </a:solidFill>
                        <a:effectLst/>
                        <a:latin typeface="B Nazanin" panose="00000400000000000000" pitchFamily="2" charset="-78"/>
                        <a:cs typeface="B Yagut" panose="00000400000000000000" pitchFamily="2" charset="-78"/>
                      </a:endParaRPr>
                    </a:p>
                  </a:txBody>
                  <a:tcPr marL="6523" marR="6523" marT="6523" marB="0" anchor="ctr"/>
                </a:tc>
                <a:tc>
                  <a:txBody>
                    <a:bodyPr/>
                    <a:lstStyle/>
                    <a:p>
                      <a:pPr algn="ctr" rtl="0" fontAlgn="ctr"/>
                      <a:r>
                        <a:rPr lang="en-US" sz="1200" u="none" strike="noStrike" dirty="0">
                          <a:effectLst/>
                          <a:cs typeface="B Yagut" panose="00000400000000000000" pitchFamily="2" charset="-78"/>
                        </a:rPr>
                        <a:t> </a:t>
                      </a:r>
                      <a:endParaRPr lang="en-US" sz="1200" b="0" i="0" u="none" strike="noStrike" dirty="0">
                        <a:solidFill>
                          <a:srgbClr val="000000"/>
                        </a:solidFill>
                        <a:effectLst/>
                        <a:latin typeface="B Nazanin" panose="00000400000000000000" pitchFamily="2" charset="-78"/>
                        <a:cs typeface="B Yagut" panose="00000400000000000000" pitchFamily="2" charset="-78"/>
                      </a:endParaRPr>
                    </a:p>
                  </a:txBody>
                  <a:tcPr marL="6523" marR="6523" marT="6523" marB="0" anchor="ctr"/>
                </a:tc>
                <a:tc>
                  <a:txBody>
                    <a:bodyPr/>
                    <a:lstStyle/>
                    <a:p>
                      <a:pPr algn="ctr" rtl="0" fontAlgn="ctr"/>
                      <a:r>
                        <a:rPr lang="en-US" sz="1200" u="none" strike="noStrike" dirty="0">
                          <a:effectLst/>
                          <a:cs typeface="B Yagut" panose="00000400000000000000" pitchFamily="2" charset="-78"/>
                        </a:rPr>
                        <a:t> </a:t>
                      </a:r>
                      <a:endParaRPr lang="en-US" sz="1200" b="0" i="0" u="none" strike="noStrike" dirty="0">
                        <a:solidFill>
                          <a:srgbClr val="000000"/>
                        </a:solidFill>
                        <a:effectLst/>
                        <a:latin typeface="B Nazanin" panose="00000400000000000000" pitchFamily="2" charset="-78"/>
                        <a:cs typeface="B Yagut" panose="00000400000000000000" pitchFamily="2" charset="-78"/>
                      </a:endParaRPr>
                    </a:p>
                  </a:txBody>
                  <a:tcPr marL="6523" marR="6523" marT="6523" marB="0" anchor="ctr"/>
                </a:tc>
                <a:extLst>
                  <a:ext uri="{0D108BD9-81ED-4DB2-BD59-A6C34878D82A}">
                    <a16:rowId xmlns="" xmlns:a16="http://schemas.microsoft.com/office/drawing/2014/main" val="4278342907"/>
                  </a:ext>
                </a:extLst>
              </a:tr>
              <a:tr h="434542">
                <a:tc>
                  <a:txBody>
                    <a:bodyPr/>
                    <a:lstStyle/>
                    <a:p>
                      <a:pPr algn="ctr" rtl="0" fontAlgn="ctr"/>
                      <a:r>
                        <a:rPr lang="en-US" sz="1200" u="none" strike="noStrike">
                          <a:effectLst/>
                          <a:cs typeface="B Yagut" panose="00000400000000000000" pitchFamily="2" charset="-78"/>
                        </a:rPr>
                        <a:t> </a:t>
                      </a:r>
                      <a:endParaRPr lang="en-US" sz="1200" b="0" i="0" u="none" strike="noStrike">
                        <a:solidFill>
                          <a:srgbClr val="000000"/>
                        </a:solidFill>
                        <a:effectLst/>
                        <a:latin typeface="B Nazanin" panose="00000400000000000000" pitchFamily="2" charset="-78"/>
                        <a:cs typeface="B Yagut" panose="00000400000000000000" pitchFamily="2" charset="-78"/>
                      </a:endParaRPr>
                    </a:p>
                  </a:txBody>
                  <a:tcPr marL="6523" marR="6523" marT="6523" marB="0" anchor="ctr"/>
                </a:tc>
                <a:tc>
                  <a:txBody>
                    <a:bodyPr/>
                    <a:lstStyle/>
                    <a:p>
                      <a:pPr algn="ctr" rtl="0" fontAlgn="ctr"/>
                      <a:r>
                        <a:rPr lang="en-US" sz="1200" u="none" strike="noStrike" dirty="0">
                          <a:effectLst/>
                          <a:cs typeface="B Yagut" panose="00000400000000000000" pitchFamily="2" charset="-78"/>
                        </a:rPr>
                        <a:t> </a:t>
                      </a:r>
                      <a:endParaRPr lang="en-US" sz="1200" b="0" i="0" u="none" strike="noStrike" dirty="0">
                        <a:solidFill>
                          <a:srgbClr val="000000"/>
                        </a:solidFill>
                        <a:effectLst/>
                        <a:latin typeface="B Nazanin" panose="00000400000000000000" pitchFamily="2" charset="-78"/>
                        <a:cs typeface="B Yagut" panose="00000400000000000000" pitchFamily="2" charset="-78"/>
                      </a:endParaRPr>
                    </a:p>
                  </a:txBody>
                  <a:tcPr marL="6523" marR="6523" marT="6523" marB="0" anchor="ctr"/>
                </a:tc>
                <a:tc>
                  <a:txBody>
                    <a:bodyPr/>
                    <a:lstStyle/>
                    <a:p>
                      <a:pPr algn="ctr" rtl="0" fontAlgn="ctr"/>
                      <a:r>
                        <a:rPr lang="en-US" sz="1200" u="none" strike="noStrike" dirty="0">
                          <a:effectLst/>
                          <a:cs typeface="B Yagut" panose="00000400000000000000" pitchFamily="2" charset="-78"/>
                        </a:rPr>
                        <a:t> </a:t>
                      </a:r>
                      <a:endParaRPr lang="en-US" sz="1200" b="0" i="0" u="none" strike="noStrike" dirty="0">
                        <a:solidFill>
                          <a:srgbClr val="000000"/>
                        </a:solidFill>
                        <a:effectLst/>
                        <a:latin typeface="B Nazanin" panose="00000400000000000000" pitchFamily="2" charset="-78"/>
                        <a:cs typeface="B Yagut" panose="00000400000000000000" pitchFamily="2" charset="-78"/>
                      </a:endParaRPr>
                    </a:p>
                  </a:txBody>
                  <a:tcPr marL="6523" marR="6523" marT="6523" marB="0" anchor="ctr"/>
                </a:tc>
                <a:tc>
                  <a:txBody>
                    <a:bodyPr/>
                    <a:lstStyle/>
                    <a:p>
                      <a:pPr algn="ctr" rtl="0" fontAlgn="ctr"/>
                      <a:r>
                        <a:rPr lang="en-US" sz="1200" u="none" strike="noStrike">
                          <a:effectLst/>
                          <a:cs typeface="B Yagut" panose="00000400000000000000" pitchFamily="2" charset="-78"/>
                        </a:rPr>
                        <a:t> </a:t>
                      </a:r>
                      <a:endParaRPr lang="en-US" sz="1200" b="0" i="0" u="none" strike="noStrike">
                        <a:solidFill>
                          <a:srgbClr val="000000"/>
                        </a:solidFill>
                        <a:effectLst/>
                        <a:latin typeface="B Nazanin" panose="00000400000000000000" pitchFamily="2" charset="-78"/>
                        <a:cs typeface="B Yagut" panose="00000400000000000000" pitchFamily="2" charset="-78"/>
                      </a:endParaRPr>
                    </a:p>
                  </a:txBody>
                  <a:tcPr marL="6523" marR="6523" marT="6523" marB="0" anchor="ctr"/>
                </a:tc>
                <a:tc>
                  <a:txBody>
                    <a:bodyPr/>
                    <a:lstStyle/>
                    <a:p>
                      <a:pPr algn="ctr" rtl="0" fontAlgn="ctr"/>
                      <a:r>
                        <a:rPr lang="en-US" sz="1200" u="none" strike="noStrike">
                          <a:effectLst/>
                          <a:cs typeface="B Yagut" panose="00000400000000000000" pitchFamily="2" charset="-78"/>
                        </a:rPr>
                        <a:t> </a:t>
                      </a:r>
                      <a:endParaRPr lang="en-US" sz="1200" b="0" i="0" u="none" strike="noStrike">
                        <a:solidFill>
                          <a:srgbClr val="000000"/>
                        </a:solidFill>
                        <a:effectLst/>
                        <a:latin typeface="B Nazanin" panose="00000400000000000000" pitchFamily="2" charset="-78"/>
                        <a:cs typeface="B Yagut" panose="00000400000000000000" pitchFamily="2" charset="-78"/>
                      </a:endParaRPr>
                    </a:p>
                  </a:txBody>
                  <a:tcPr marL="6523" marR="6523" marT="6523" marB="0" anchor="ctr"/>
                </a:tc>
                <a:tc>
                  <a:txBody>
                    <a:bodyPr/>
                    <a:lstStyle/>
                    <a:p>
                      <a:pPr algn="ctr" rtl="0" fontAlgn="ctr"/>
                      <a:r>
                        <a:rPr lang="en-US" sz="1200" u="none" strike="noStrike">
                          <a:effectLst/>
                          <a:cs typeface="B Yagut" panose="00000400000000000000" pitchFamily="2" charset="-78"/>
                        </a:rPr>
                        <a:t> </a:t>
                      </a:r>
                      <a:endParaRPr lang="en-US" sz="1200" b="0" i="0" u="none" strike="noStrike">
                        <a:solidFill>
                          <a:srgbClr val="000000"/>
                        </a:solidFill>
                        <a:effectLst/>
                        <a:latin typeface="B Nazanin" panose="00000400000000000000" pitchFamily="2" charset="-78"/>
                        <a:cs typeface="B Yagut" panose="00000400000000000000" pitchFamily="2" charset="-78"/>
                      </a:endParaRPr>
                    </a:p>
                  </a:txBody>
                  <a:tcPr marL="6523" marR="6523" marT="6523" marB="0" anchor="ctr"/>
                </a:tc>
                <a:tc>
                  <a:txBody>
                    <a:bodyPr/>
                    <a:lstStyle/>
                    <a:p>
                      <a:pPr algn="ctr" rtl="0" fontAlgn="ctr"/>
                      <a:r>
                        <a:rPr lang="en-US" sz="1200" u="none" strike="noStrike" dirty="0">
                          <a:effectLst/>
                          <a:cs typeface="B Yagut" panose="00000400000000000000" pitchFamily="2" charset="-78"/>
                        </a:rPr>
                        <a:t> </a:t>
                      </a:r>
                      <a:endParaRPr lang="en-US" sz="1200" b="0" i="0" u="none" strike="noStrike" dirty="0">
                        <a:solidFill>
                          <a:srgbClr val="000000"/>
                        </a:solidFill>
                        <a:effectLst/>
                        <a:latin typeface="B Nazanin" panose="00000400000000000000" pitchFamily="2" charset="-78"/>
                        <a:cs typeface="B Yagut" panose="00000400000000000000" pitchFamily="2" charset="-78"/>
                      </a:endParaRPr>
                    </a:p>
                  </a:txBody>
                  <a:tcPr marL="6523" marR="6523" marT="6523" marB="0" anchor="ctr"/>
                </a:tc>
                <a:tc>
                  <a:txBody>
                    <a:bodyPr/>
                    <a:lstStyle/>
                    <a:p>
                      <a:pPr algn="ctr" rtl="0" fontAlgn="ctr"/>
                      <a:r>
                        <a:rPr lang="en-US" sz="1200" u="none" strike="noStrike" dirty="0">
                          <a:effectLst/>
                          <a:cs typeface="B Yagut" panose="00000400000000000000" pitchFamily="2" charset="-78"/>
                        </a:rPr>
                        <a:t> </a:t>
                      </a:r>
                      <a:endParaRPr lang="en-US" sz="1200" b="0" i="0" u="none" strike="noStrike" dirty="0">
                        <a:solidFill>
                          <a:srgbClr val="000000"/>
                        </a:solidFill>
                        <a:effectLst/>
                        <a:latin typeface="B Nazanin" panose="00000400000000000000" pitchFamily="2" charset="-78"/>
                        <a:cs typeface="B Yagut" panose="00000400000000000000" pitchFamily="2" charset="-78"/>
                      </a:endParaRPr>
                    </a:p>
                  </a:txBody>
                  <a:tcPr marL="6523" marR="6523" marT="6523" marB="0" anchor="ctr"/>
                </a:tc>
                <a:tc>
                  <a:txBody>
                    <a:bodyPr/>
                    <a:lstStyle/>
                    <a:p>
                      <a:pPr algn="ctr" rtl="0" fontAlgn="ctr"/>
                      <a:r>
                        <a:rPr lang="en-US" sz="1200" u="none" strike="noStrike" dirty="0">
                          <a:effectLst/>
                          <a:cs typeface="B Yagut" panose="00000400000000000000" pitchFamily="2" charset="-78"/>
                        </a:rPr>
                        <a:t> </a:t>
                      </a:r>
                      <a:endParaRPr lang="en-US" sz="1200" b="0" i="0" u="none" strike="noStrike" dirty="0">
                        <a:solidFill>
                          <a:srgbClr val="000000"/>
                        </a:solidFill>
                        <a:effectLst/>
                        <a:latin typeface="B Nazanin" panose="00000400000000000000" pitchFamily="2" charset="-78"/>
                        <a:cs typeface="B Yagut" panose="00000400000000000000" pitchFamily="2" charset="-78"/>
                      </a:endParaRPr>
                    </a:p>
                  </a:txBody>
                  <a:tcPr marL="6523" marR="6523" marT="6523" marB="0" anchor="ctr"/>
                </a:tc>
                <a:tc>
                  <a:txBody>
                    <a:bodyPr/>
                    <a:lstStyle/>
                    <a:p>
                      <a:pPr algn="ctr" rtl="0" fontAlgn="ctr"/>
                      <a:r>
                        <a:rPr lang="en-US" sz="1200" u="none" strike="noStrike" dirty="0">
                          <a:effectLst/>
                          <a:cs typeface="B Yagut" panose="00000400000000000000" pitchFamily="2" charset="-78"/>
                        </a:rPr>
                        <a:t> </a:t>
                      </a:r>
                      <a:endParaRPr lang="en-US" sz="1200" b="0" i="0" u="none" strike="noStrike" dirty="0">
                        <a:solidFill>
                          <a:srgbClr val="000000"/>
                        </a:solidFill>
                        <a:effectLst/>
                        <a:latin typeface="B Nazanin" panose="00000400000000000000" pitchFamily="2" charset="-78"/>
                        <a:cs typeface="B Yagut" panose="00000400000000000000" pitchFamily="2" charset="-78"/>
                      </a:endParaRPr>
                    </a:p>
                  </a:txBody>
                  <a:tcPr marL="6523" marR="6523" marT="6523" marB="0" anchor="ctr"/>
                </a:tc>
                <a:tc>
                  <a:txBody>
                    <a:bodyPr/>
                    <a:lstStyle/>
                    <a:p>
                      <a:pPr algn="ctr" rtl="0" fontAlgn="ctr"/>
                      <a:r>
                        <a:rPr lang="en-US" sz="1200" u="none" strike="noStrike">
                          <a:effectLst/>
                          <a:cs typeface="B Yagut" panose="00000400000000000000" pitchFamily="2" charset="-78"/>
                        </a:rPr>
                        <a:t> </a:t>
                      </a:r>
                      <a:endParaRPr lang="en-US" sz="1200" b="0" i="0" u="none" strike="noStrike">
                        <a:solidFill>
                          <a:srgbClr val="000000"/>
                        </a:solidFill>
                        <a:effectLst/>
                        <a:latin typeface="B Nazanin" panose="00000400000000000000" pitchFamily="2" charset="-78"/>
                        <a:cs typeface="B Yagut" panose="00000400000000000000" pitchFamily="2" charset="-78"/>
                      </a:endParaRPr>
                    </a:p>
                  </a:txBody>
                  <a:tcPr marL="6523" marR="6523" marT="6523" marB="0" anchor="ctr"/>
                </a:tc>
                <a:tc>
                  <a:txBody>
                    <a:bodyPr/>
                    <a:lstStyle/>
                    <a:p>
                      <a:pPr algn="ctr" rtl="0" fontAlgn="ctr"/>
                      <a:r>
                        <a:rPr lang="en-US" sz="1200" u="none" strike="noStrike" dirty="0">
                          <a:effectLst/>
                          <a:cs typeface="B Yagut" panose="00000400000000000000" pitchFamily="2" charset="-78"/>
                        </a:rPr>
                        <a:t> </a:t>
                      </a:r>
                      <a:endParaRPr lang="en-US" sz="1200" b="0" i="0" u="none" strike="noStrike" dirty="0">
                        <a:solidFill>
                          <a:srgbClr val="000000"/>
                        </a:solidFill>
                        <a:effectLst/>
                        <a:latin typeface="B Nazanin" panose="00000400000000000000" pitchFamily="2" charset="-78"/>
                        <a:cs typeface="B Yagut" panose="00000400000000000000" pitchFamily="2" charset="-78"/>
                      </a:endParaRPr>
                    </a:p>
                  </a:txBody>
                  <a:tcPr marL="6523" marR="6523" marT="6523" marB="0" anchor="ctr"/>
                </a:tc>
                <a:extLst>
                  <a:ext uri="{0D108BD9-81ED-4DB2-BD59-A6C34878D82A}">
                    <a16:rowId xmlns="" xmlns:a16="http://schemas.microsoft.com/office/drawing/2014/main" val="3604815537"/>
                  </a:ext>
                </a:extLst>
              </a:tr>
              <a:tr h="362119">
                <a:tc gridSpan="12">
                  <a:txBody>
                    <a:bodyPr/>
                    <a:lstStyle/>
                    <a:p>
                      <a:pPr algn="r" rtl="1" fontAlgn="b"/>
                      <a:r>
                        <a:rPr kumimoji="0" lang="ar-SA" sz="1600" b="1" i="0" u="none" strike="noStrike" kern="1200" cap="none" spc="0" normalizeH="0" baseline="0" noProof="0" dirty="0">
                          <a:ln>
                            <a:noFill/>
                          </a:ln>
                          <a:solidFill>
                            <a:prstClr val="white"/>
                          </a:solidFill>
                          <a:effectLst/>
                          <a:uLnTx/>
                          <a:uFillTx/>
                          <a:latin typeface="+mn-lt"/>
                          <a:ea typeface="+mn-ea"/>
                          <a:cs typeface="B Mitra" panose="00000400000000000000" pitchFamily="2" charset="-78"/>
                        </a:rPr>
                        <a:t>مدیرکل راه /مدیرکل بنیاد </a:t>
                      </a:r>
                      <a:r>
                        <a:rPr kumimoji="0" lang="ar-SA" sz="1600" b="1" i="0" u="none" strike="noStrike" kern="1200" cap="none" spc="0" normalizeH="0" baseline="0" noProof="0" dirty="0">
                          <a:ln>
                            <a:noFill/>
                          </a:ln>
                          <a:solidFill>
                            <a:prstClr val="white"/>
                          </a:solidFill>
                          <a:effectLst/>
                          <a:uLnTx/>
                          <a:uFillTx/>
                          <a:latin typeface="+mn-lt"/>
                          <a:ea typeface="+mn-ea"/>
                          <a:cs typeface="B Titr" panose="00000700000000000000" pitchFamily="2" charset="-78"/>
                        </a:rPr>
                        <a:t>م</a:t>
                      </a:r>
                      <a:r>
                        <a:rPr lang="ar-SA" sz="1600" b="1" i="0" dirty="0">
                          <a:effectLst/>
                          <a:cs typeface="B Titr" panose="00000700000000000000" pitchFamily="2" charset="-78"/>
                        </a:rPr>
                        <a:t>مدیرکل راه و شهرسازی استان ........ /مدیرکل بنیاد مسکن استان................./مدیرعامل شرکت عمران شهر جدید</a:t>
                      </a:r>
                      <a:r>
                        <a:rPr lang="en-US" sz="1600" b="1" i="0" dirty="0">
                          <a:effectLst/>
                          <a:cs typeface="B Titr" panose="00000700000000000000" pitchFamily="2" charset="-78"/>
                        </a:rPr>
                        <a:t> </a:t>
                      </a:r>
                      <a:r>
                        <a:rPr kumimoji="0" lang="ar-SA" sz="1600" b="1" i="0" u="none" strike="noStrike" kern="1200" cap="none" spc="0" normalizeH="0" baseline="0" noProof="0" dirty="0">
                          <a:ln>
                            <a:noFill/>
                          </a:ln>
                          <a:solidFill>
                            <a:prstClr val="white"/>
                          </a:solidFill>
                          <a:effectLst/>
                          <a:uLnTx/>
                          <a:uFillTx/>
                          <a:latin typeface="+mn-lt"/>
                          <a:ea typeface="+mn-ea"/>
                          <a:cs typeface="B Mitra" panose="00000400000000000000" pitchFamily="2" charset="-78"/>
                        </a:rPr>
                        <a:t>ن استان................./مدیرعامل شرکت عمران شهر جدید</a:t>
                      </a:r>
                      <a:r>
                        <a:rPr kumimoji="0" lang="en-US" sz="1600" b="1" i="0" u="none" strike="noStrike" kern="1200" cap="none" spc="0" normalizeH="0" baseline="0" noProof="0" dirty="0">
                          <a:ln>
                            <a:noFill/>
                          </a:ln>
                          <a:solidFill>
                            <a:prstClr val="white"/>
                          </a:solidFill>
                          <a:effectLst/>
                          <a:uLnTx/>
                          <a:uFillTx/>
                          <a:latin typeface="+mn-lt"/>
                          <a:ea typeface="+mn-ea"/>
                          <a:cs typeface="B Mitra" panose="00000400000000000000" pitchFamily="2" charset="-78"/>
                        </a:rPr>
                        <a:t> </a:t>
                      </a:r>
                      <a:endParaRPr lang="ar-SA" sz="1100" b="1" i="0" u="none" strike="noStrike" dirty="0">
                        <a:solidFill>
                          <a:srgbClr val="000000"/>
                        </a:solidFill>
                        <a:effectLst/>
                        <a:latin typeface="B Nazanin" panose="00000400000000000000" pitchFamily="2" charset="-78"/>
                        <a:cs typeface="B Yagut" panose="00000400000000000000" pitchFamily="2" charset="-78"/>
                      </a:endParaRPr>
                    </a:p>
                  </a:txBody>
                  <a:tcPr marL="6523" marR="6523" marT="6523"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3323043457"/>
                  </a:ext>
                </a:extLst>
              </a:tr>
            </a:tbl>
          </a:graphicData>
        </a:graphic>
      </p:graphicFrame>
    </p:spTree>
    <p:extLst>
      <p:ext uri="{BB962C8B-B14F-4D97-AF65-F5344CB8AC3E}">
        <p14:creationId xmlns:p14="http://schemas.microsoft.com/office/powerpoint/2010/main" val="293843017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D838CB4-E16B-3724-4EFD-EDA13A492CDF}"/>
              </a:ext>
            </a:extLst>
          </p:cNvPr>
          <p:cNvSpPr>
            <a:spLocks noGrp="1"/>
          </p:cNvSpPr>
          <p:nvPr>
            <p:ph type="title"/>
          </p:nvPr>
        </p:nvSpPr>
        <p:spPr>
          <a:xfrm>
            <a:off x="1524001" y="0"/>
            <a:ext cx="10349946" cy="549965"/>
          </a:xfrm>
        </p:spPr>
        <p:txBody>
          <a:bodyPr>
            <a:normAutofit fontScale="90000"/>
          </a:bodyPr>
          <a:lstStyle/>
          <a:p>
            <a:pPr algn="r" rtl="1"/>
            <a:r>
              <a:rPr lang="fa-IR" dirty="0">
                <a:solidFill>
                  <a:srgbClr val="00B050"/>
                </a:solidFill>
                <a:cs typeface="B Titr" panose="00000700000000000000" pitchFamily="2" charset="-78"/>
              </a:rPr>
              <a:t>معرفی نامه ها</a:t>
            </a:r>
            <a:endParaRPr lang="en-US" dirty="0">
              <a:solidFill>
                <a:srgbClr val="00B050"/>
              </a:solidFill>
              <a:cs typeface="B Titr" panose="00000700000000000000" pitchFamily="2" charset="-78"/>
            </a:endParaRPr>
          </a:p>
        </p:txBody>
      </p:sp>
      <p:sp>
        <p:nvSpPr>
          <p:cNvPr id="3" name="Content Placeholder 2">
            <a:extLst>
              <a:ext uri="{FF2B5EF4-FFF2-40B4-BE49-F238E27FC236}">
                <a16:creationId xmlns="" xmlns:a16="http://schemas.microsoft.com/office/drawing/2014/main" id="{72CF03BE-567E-B71B-68D5-24A7A5C45780}"/>
              </a:ext>
            </a:extLst>
          </p:cNvPr>
          <p:cNvSpPr>
            <a:spLocks noGrp="1"/>
          </p:cNvSpPr>
          <p:nvPr>
            <p:ph sz="quarter" idx="13"/>
          </p:nvPr>
        </p:nvSpPr>
        <p:spPr>
          <a:xfrm>
            <a:off x="6096000" y="682388"/>
            <a:ext cx="6096000" cy="6175611"/>
          </a:xfrm>
        </p:spPr>
        <p:style>
          <a:lnRef idx="2">
            <a:schemeClr val="accent3"/>
          </a:lnRef>
          <a:fillRef idx="1">
            <a:schemeClr val="lt1"/>
          </a:fillRef>
          <a:effectRef idx="0">
            <a:schemeClr val="accent3"/>
          </a:effectRef>
          <a:fontRef idx="minor">
            <a:schemeClr val="dk1"/>
          </a:fontRef>
        </p:style>
        <p:txBody>
          <a:bodyPr>
            <a:normAutofit fontScale="47500" lnSpcReduction="20000"/>
          </a:bodyPr>
          <a:lstStyle/>
          <a:p>
            <a:pPr marL="0" indent="0" algn="ctr" rtl="1">
              <a:spcBef>
                <a:spcPts val="0"/>
              </a:spcBef>
              <a:buNone/>
            </a:pPr>
            <a:r>
              <a:rPr lang="ar-SA" sz="2900" dirty="0">
                <a:latin typeface="Times New Roman" panose="02020603050405020304" pitchFamily="18" charset="0"/>
                <a:ea typeface="Times New Roman" panose="02020603050405020304" pitchFamily="18" charset="0"/>
                <a:cs typeface="B Titr" panose="00000700000000000000" pitchFamily="2" charset="-78"/>
              </a:rPr>
              <a:t>معرفی نامه شماره (1)</a:t>
            </a:r>
            <a:endParaRPr lang="en-US" sz="2900" dirty="0">
              <a:latin typeface="Times New Roman" panose="02020603050405020304" pitchFamily="18" charset="0"/>
              <a:ea typeface="Times New Roman" panose="02020603050405020304" pitchFamily="18" charset="0"/>
            </a:endParaRPr>
          </a:p>
          <a:p>
            <a:pPr marL="0" indent="0" algn="ctr" rtl="1">
              <a:spcBef>
                <a:spcPts val="0"/>
              </a:spcBef>
              <a:buNone/>
            </a:pPr>
            <a:r>
              <a:rPr lang="ar-SA" sz="2900" b="1" dirty="0">
                <a:latin typeface="Times New Roman" panose="02020603050405020304" pitchFamily="18" charset="0"/>
                <a:ea typeface="Times New Roman" panose="02020603050405020304" pitchFamily="18" charset="0"/>
                <a:cs typeface="B Mitra" panose="00000400000000000000" pitchFamily="2" charset="-78"/>
              </a:rPr>
              <a:t>بسمه تعالی</a:t>
            </a:r>
            <a:endParaRPr lang="en-US" sz="2900" b="1" dirty="0">
              <a:latin typeface="Times New Roman" panose="02020603050405020304" pitchFamily="18" charset="0"/>
              <a:ea typeface="Times New Roman" panose="02020603050405020304" pitchFamily="18" charset="0"/>
            </a:endParaRPr>
          </a:p>
          <a:p>
            <a:pPr marL="0" indent="0" rtl="1">
              <a:spcBef>
                <a:spcPts val="0"/>
              </a:spcBef>
              <a:buNone/>
            </a:pPr>
            <a:r>
              <a:rPr lang="ar-SA" sz="3800" dirty="0">
                <a:latin typeface="Times New Roman" panose="02020603050405020304" pitchFamily="18" charset="0"/>
                <a:ea typeface="Times New Roman" panose="02020603050405020304" pitchFamily="18" charset="0"/>
                <a:cs typeface="B Mitra" panose="00000400000000000000" pitchFamily="2" charset="-78"/>
              </a:rPr>
              <a:t>                                                                                                                  </a:t>
            </a:r>
            <a:r>
              <a:rPr lang="ar-SA" sz="2500" b="1" dirty="0">
                <a:latin typeface="Times New Roman" panose="02020603050405020304" pitchFamily="18" charset="0"/>
                <a:ea typeface="Times New Roman" panose="02020603050405020304" pitchFamily="18" charset="0"/>
                <a:cs typeface="B Mitra" panose="00000400000000000000" pitchFamily="2" charset="-78"/>
              </a:rPr>
              <a:t>شماره: </a:t>
            </a:r>
            <a:r>
              <a:rPr lang="fa-IR" sz="2500" b="1" dirty="0">
                <a:latin typeface="Times New Roman" panose="02020603050405020304" pitchFamily="18" charset="0"/>
                <a:ea typeface="Times New Roman" panose="02020603050405020304" pitchFamily="18" charset="0"/>
                <a:cs typeface="B Mitra" panose="00000400000000000000" pitchFamily="2" charset="-78"/>
              </a:rPr>
              <a:t>  </a:t>
            </a:r>
            <a:r>
              <a:rPr lang="ar-SA" sz="2500" b="1" dirty="0">
                <a:latin typeface="Times New Roman" panose="02020603050405020304" pitchFamily="18" charset="0"/>
                <a:ea typeface="Times New Roman" panose="02020603050405020304" pitchFamily="18" charset="0"/>
                <a:cs typeface="B Mitra" panose="00000400000000000000" pitchFamily="2" charset="-78"/>
              </a:rPr>
              <a:t>      </a:t>
            </a:r>
            <a:endParaRPr lang="en-US" sz="2500" b="1" dirty="0">
              <a:latin typeface="Times New Roman" panose="02020603050405020304" pitchFamily="18" charset="0"/>
              <a:ea typeface="Times New Roman" panose="02020603050405020304" pitchFamily="18" charset="0"/>
            </a:endParaRPr>
          </a:p>
          <a:p>
            <a:pPr marL="0" indent="0" rtl="1">
              <a:spcBef>
                <a:spcPts val="0"/>
              </a:spcBef>
              <a:buNone/>
            </a:pPr>
            <a:r>
              <a:rPr lang="ar-SA" sz="2500" b="1" dirty="0">
                <a:latin typeface="Times New Roman" panose="02020603050405020304" pitchFamily="18" charset="0"/>
                <a:ea typeface="Times New Roman" panose="02020603050405020304" pitchFamily="18" charset="0"/>
                <a:cs typeface="B Mitra" panose="00000400000000000000" pitchFamily="2" charset="-78"/>
              </a:rPr>
              <a:t>                                                                                                             تاریخ</a:t>
            </a:r>
            <a:r>
              <a:rPr lang="ar-SA" sz="2300" b="1" dirty="0">
                <a:latin typeface="Times New Roman" panose="02020603050405020304" pitchFamily="18" charset="0"/>
                <a:ea typeface="Times New Roman" panose="02020603050405020304" pitchFamily="18" charset="0"/>
                <a:cs typeface="B Mitra" panose="00000400000000000000" pitchFamily="2" charset="-78"/>
              </a:rPr>
              <a:t>:</a:t>
            </a:r>
            <a:endParaRPr lang="en-US" sz="2300" b="1" dirty="0">
              <a:latin typeface="Times New Roman" panose="02020603050405020304" pitchFamily="18" charset="0"/>
              <a:ea typeface="Times New Roman" panose="02020603050405020304" pitchFamily="18" charset="0"/>
            </a:endParaRPr>
          </a:p>
          <a:p>
            <a:pPr marL="0" indent="0" algn="justLow" rtl="1">
              <a:spcBef>
                <a:spcPts val="0"/>
              </a:spcBef>
              <a:buNone/>
            </a:pPr>
            <a:r>
              <a:rPr lang="ar-SA" sz="1800" dirty="0">
                <a:latin typeface="Times New Roman" panose="02020603050405020304" pitchFamily="18" charset="0"/>
                <a:ea typeface="Times New Roman" panose="02020603050405020304" pitchFamily="18" charset="0"/>
                <a:cs typeface="B Mitra" panose="00000400000000000000" pitchFamily="2" charset="-78"/>
              </a:rPr>
              <a:t> </a:t>
            </a:r>
            <a:endParaRPr lang="en-US" sz="1800" dirty="0">
              <a:latin typeface="Times New Roman" panose="02020603050405020304" pitchFamily="18" charset="0"/>
              <a:ea typeface="Times New Roman" panose="02020603050405020304" pitchFamily="18" charset="0"/>
            </a:endParaRPr>
          </a:p>
          <a:p>
            <a:pPr marL="0" indent="0" algn="just" rtl="1">
              <a:lnSpc>
                <a:spcPct val="120000"/>
              </a:lnSpc>
              <a:spcBef>
                <a:spcPts val="0"/>
              </a:spcBef>
              <a:buNone/>
            </a:pPr>
            <a:r>
              <a:rPr lang="ar-SA" sz="3800" b="1" dirty="0">
                <a:latin typeface="Times New Roman" panose="02020603050405020304" pitchFamily="18" charset="0"/>
                <a:ea typeface="Times New Roman" panose="02020603050405020304" pitchFamily="18" charset="0"/>
                <a:cs typeface="B Titr" panose="00000700000000000000" pitchFamily="2" charset="-78"/>
              </a:rPr>
              <a:t>جناب آقای/سرکار خانم .....................</a:t>
            </a:r>
            <a:endParaRPr lang="en-US" sz="3800" b="1" dirty="0">
              <a:latin typeface="Times New Roman" panose="02020603050405020304" pitchFamily="18" charset="0"/>
              <a:ea typeface="Times New Roman" panose="02020603050405020304" pitchFamily="18" charset="0"/>
              <a:cs typeface="B Titr" panose="00000700000000000000" pitchFamily="2" charset="-78"/>
            </a:endParaRPr>
          </a:p>
          <a:p>
            <a:pPr marL="0" indent="0" algn="just" rtl="1">
              <a:lnSpc>
                <a:spcPct val="120000"/>
              </a:lnSpc>
              <a:spcBef>
                <a:spcPts val="0"/>
              </a:spcBef>
              <a:buNone/>
            </a:pPr>
            <a:r>
              <a:rPr lang="ar-SA" sz="3800" b="1" dirty="0">
                <a:latin typeface="Times New Roman" panose="02020603050405020304" pitchFamily="18" charset="0"/>
                <a:ea typeface="Times New Roman" panose="02020603050405020304" pitchFamily="18" charset="0"/>
                <a:cs typeface="B Titr" panose="00000700000000000000" pitchFamily="2" charset="-78"/>
              </a:rPr>
              <a:t>معاون/رئیس اداره هماهنگی مؤسسات غیردولتی، مشارکت های مردمی و اشتغال بهزیستی استان .....................</a:t>
            </a:r>
            <a:endParaRPr lang="en-US" sz="3800" b="1" dirty="0">
              <a:latin typeface="Times New Roman" panose="02020603050405020304" pitchFamily="18" charset="0"/>
              <a:ea typeface="Times New Roman" panose="02020603050405020304" pitchFamily="18" charset="0"/>
              <a:cs typeface="B Titr" panose="00000700000000000000" pitchFamily="2" charset="-78"/>
            </a:endParaRPr>
          </a:p>
          <a:p>
            <a:pPr marL="0" indent="0" algn="just" rtl="1">
              <a:lnSpc>
                <a:spcPct val="120000"/>
              </a:lnSpc>
              <a:spcBef>
                <a:spcPts val="0"/>
              </a:spcBef>
              <a:buNone/>
            </a:pPr>
            <a:r>
              <a:rPr lang="ar-SA" sz="4000" dirty="0">
                <a:latin typeface="Times New Roman" panose="02020603050405020304" pitchFamily="18" charset="0"/>
                <a:ea typeface="Times New Roman" panose="02020603050405020304" pitchFamily="18" charset="0"/>
                <a:cs typeface="B Mitra" panose="00000400000000000000" pitchFamily="2" charset="-78"/>
              </a:rPr>
              <a:t>سلام علیکم</a:t>
            </a:r>
            <a:endParaRPr lang="en-US" sz="4000" dirty="0">
              <a:latin typeface="Times New Roman" panose="02020603050405020304" pitchFamily="18" charset="0"/>
              <a:ea typeface="Times New Roman" panose="02020603050405020304" pitchFamily="18" charset="0"/>
            </a:endParaRPr>
          </a:p>
          <a:p>
            <a:pPr marL="0" indent="0" algn="just" rtl="1">
              <a:lnSpc>
                <a:spcPct val="120000"/>
              </a:lnSpc>
              <a:spcBef>
                <a:spcPts val="0"/>
              </a:spcBef>
              <a:buNone/>
            </a:pPr>
            <a:r>
              <a:rPr lang="ar-SA" sz="4000" dirty="0">
                <a:latin typeface="Times New Roman" panose="02020603050405020304" pitchFamily="18" charset="0"/>
                <a:ea typeface="Times New Roman" panose="02020603050405020304" pitchFamily="18" charset="0"/>
                <a:cs typeface="B Mitra" panose="00000400000000000000" pitchFamily="2" charset="-78"/>
              </a:rPr>
              <a:t>بدینوسیله گواهی می شود خانم ..................... با کدملی ..................... و شماره پرونده</a:t>
            </a:r>
            <a:br>
              <a:rPr lang="ar-SA" sz="4000" dirty="0">
                <a:latin typeface="Times New Roman" panose="02020603050405020304" pitchFamily="18" charset="0"/>
                <a:ea typeface="Times New Roman" panose="02020603050405020304" pitchFamily="18" charset="0"/>
                <a:cs typeface="B Mitra" panose="00000400000000000000" pitchFamily="2" charset="-78"/>
              </a:rPr>
            </a:br>
            <a:r>
              <a:rPr lang="ar-SA" sz="4000" dirty="0">
                <a:latin typeface="Times New Roman" panose="02020603050405020304" pitchFamily="18" charset="0"/>
                <a:ea typeface="Times New Roman" panose="02020603050405020304" pitchFamily="18" charset="0"/>
                <a:cs typeface="B Mitra" panose="00000400000000000000" pitchFamily="2" charset="-78"/>
              </a:rPr>
              <a:t>مددجویی ..................... از زنان سرپرست خانوار تحت پوشش دارای همسر از کار افتاده</a:t>
            </a:r>
            <a:br>
              <a:rPr lang="ar-SA" sz="4000" dirty="0">
                <a:latin typeface="Times New Roman" panose="02020603050405020304" pitchFamily="18" charset="0"/>
                <a:ea typeface="Times New Roman" panose="02020603050405020304" pitchFamily="18" charset="0"/>
                <a:cs typeface="B Mitra" panose="00000400000000000000" pitchFamily="2" charset="-78"/>
              </a:rPr>
            </a:br>
            <a:r>
              <a:rPr lang="ar-SA" sz="4000" dirty="0">
                <a:latin typeface="Times New Roman" panose="02020603050405020304" pitchFamily="18" charset="0"/>
                <a:ea typeface="Times New Roman" panose="02020603050405020304" pitchFamily="18" charset="0"/>
                <a:cs typeface="B Mitra" panose="00000400000000000000" pitchFamily="2" charset="-78"/>
              </a:rPr>
              <a:t>به نام آقای  ..................... با کدملی .....................  بوده و پرداخت کمک بلاعوض مسکن بهزیستی</a:t>
            </a:r>
            <a:br>
              <a:rPr lang="ar-SA" sz="4000" dirty="0">
                <a:latin typeface="Times New Roman" panose="02020603050405020304" pitchFamily="18" charset="0"/>
                <a:ea typeface="Times New Roman" panose="02020603050405020304" pitchFamily="18" charset="0"/>
                <a:cs typeface="B Mitra" panose="00000400000000000000" pitchFamily="2" charset="-78"/>
              </a:rPr>
            </a:br>
            <a:r>
              <a:rPr lang="ar-SA" sz="4000" dirty="0">
                <a:latin typeface="Times New Roman" panose="02020603050405020304" pitchFamily="18" charset="0"/>
                <a:ea typeface="Times New Roman" panose="02020603050405020304" pitchFamily="18" charset="0"/>
                <a:cs typeface="B Mitra" panose="00000400000000000000" pitchFamily="2" charset="-78"/>
              </a:rPr>
              <a:t>جهت احداث/خرید/ تعمیر واحد مسکونی در مالکیت همسر از کارافتاده ایشان و یا اجاره مسکن به نام همسر از کارافتاده ایشان و یا واحد تخصیص یافته از بابت طرح نهضت ملی مسکن به نام همسر از کار افتاده ایشان که شناسه دار بهزیستی می باشد، از نظر این معاونت بلامانع می باشد.</a:t>
            </a:r>
            <a:endParaRPr lang="fa-IR" sz="4000" dirty="0">
              <a:latin typeface="Times New Roman" panose="02020603050405020304" pitchFamily="18" charset="0"/>
              <a:ea typeface="Times New Roman" panose="02020603050405020304" pitchFamily="18" charset="0"/>
              <a:cs typeface="B Mitra" panose="00000400000000000000" pitchFamily="2" charset="-78"/>
            </a:endParaRPr>
          </a:p>
          <a:p>
            <a:pPr marL="0" indent="0" algn="just" rtl="1">
              <a:lnSpc>
                <a:spcPct val="120000"/>
              </a:lnSpc>
              <a:spcBef>
                <a:spcPts val="0"/>
              </a:spcBef>
              <a:buNone/>
            </a:pPr>
            <a:endParaRPr lang="fa-IR" dirty="0">
              <a:latin typeface="Times New Roman" panose="02020603050405020304" pitchFamily="18" charset="0"/>
              <a:ea typeface="Times New Roman" panose="02020603050405020304" pitchFamily="18" charset="0"/>
              <a:cs typeface="B Mitra" panose="00000400000000000000" pitchFamily="2" charset="-78"/>
            </a:endParaRPr>
          </a:p>
          <a:p>
            <a:pPr marL="0" indent="0" rtl="1">
              <a:lnSpc>
                <a:spcPct val="120000"/>
              </a:lnSpc>
              <a:spcBef>
                <a:spcPts val="0"/>
              </a:spcBef>
              <a:buNone/>
            </a:pPr>
            <a:endParaRPr lang="en-US" sz="3400" dirty="0">
              <a:latin typeface="Times New Roman" panose="02020603050405020304" pitchFamily="18" charset="0"/>
              <a:ea typeface="Times New Roman" panose="02020603050405020304" pitchFamily="18" charset="0"/>
              <a:cs typeface="B Titr" panose="00000700000000000000" pitchFamily="2" charset="-78"/>
            </a:endParaRPr>
          </a:p>
          <a:p>
            <a:pPr marL="0" indent="0" rtl="1">
              <a:lnSpc>
                <a:spcPct val="120000"/>
              </a:lnSpc>
              <a:spcBef>
                <a:spcPts val="0"/>
              </a:spcBef>
              <a:buNone/>
            </a:pPr>
            <a:r>
              <a:rPr lang="ar-SA" sz="3400" dirty="0">
                <a:latin typeface="Times New Roman" panose="02020603050405020304" pitchFamily="18" charset="0"/>
                <a:ea typeface="Times New Roman" panose="02020603050405020304" pitchFamily="18" charset="0"/>
                <a:cs typeface="B Titr" panose="00000700000000000000" pitchFamily="2" charset="-78"/>
              </a:rPr>
              <a:t>                                                            </a:t>
            </a:r>
            <a:r>
              <a:rPr lang="ar-SA" sz="3400" b="1" dirty="0">
                <a:latin typeface="Times New Roman" panose="02020603050405020304" pitchFamily="18" charset="0"/>
                <a:ea typeface="Times New Roman" panose="02020603050405020304" pitchFamily="18" charset="0"/>
                <a:cs typeface="B Titr" panose="00000700000000000000" pitchFamily="2" charset="-78"/>
              </a:rPr>
              <a:t>نام و نام خانوادگی معاون اجتماعی بهزیستی استان</a:t>
            </a:r>
            <a:endParaRPr lang="en-US" sz="3400" b="1" dirty="0">
              <a:latin typeface="Times New Roman" panose="02020603050405020304" pitchFamily="18" charset="0"/>
              <a:ea typeface="Times New Roman" panose="02020603050405020304" pitchFamily="18" charset="0"/>
              <a:cs typeface="B Titr" panose="00000700000000000000" pitchFamily="2" charset="-78"/>
            </a:endParaRPr>
          </a:p>
          <a:p>
            <a:pPr marL="0" indent="0" rtl="1">
              <a:lnSpc>
                <a:spcPct val="120000"/>
              </a:lnSpc>
              <a:spcBef>
                <a:spcPts val="0"/>
              </a:spcBef>
              <a:buNone/>
            </a:pPr>
            <a:r>
              <a:rPr lang="ar-SA" sz="3400" b="1" dirty="0">
                <a:latin typeface="Times New Roman" panose="02020603050405020304" pitchFamily="18" charset="0"/>
                <a:ea typeface="Times New Roman" panose="02020603050405020304" pitchFamily="18" charset="0"/>
                <a:cs typeface="B Titr" panose="00000700000000000000" pitchFamily="2" charset="-78"/>
              </a:rPr>
              <a:t>                                                               امضاء</a:t>
            </a:r>
            <a:endParaRPr lang="fa-IR" sz="3400" b="1" dirty="0">
              <a:latin typeface="Times New Roman" panose="02020603050405020304" pitchFamily="18" charset="0"/>
              <a:ea typeface="Times New Roman" panose="02020603050405020304" pitchFamily="18" charset="0"/>
              <a:cs typeface="B Titr" panose="00000700000000000000" pitchFamily="2" charset="-78"/>
            </a:endParaRPr>
          </a:p>
          <a:p>
            <a:pPr marL="45720" indent="0" algn="r">
              <a:buNone/>
            </a:pPr>
            <a:endParaRPr lang="en-US" dirty="0"/>
          </a:p>
        </p:txBody>
      </p:sp>
      <p:sp>
        <p:nvSpPr>
          <p:cNvPr id="4" name="Content Placeholder 2">
            <a:extLst>
              <a:ext uri="{FF2B5EF4-FFF2-40B4-BE49-F238E27FC236}">
                <a16:creationId xmlns="" xmlns:a16="http://schemas.microsoft.com/office/drawing/2014/main" id="{8BADB042-2A8D-53FD-EA27-09520D78CBE5}"/>
              </a:ext>
            </a:extLst>
          </p:cNvPr>
          <p:cNvSpPr txBox="1">
            <a:spLocks/>
          </p:cNvSpPr>
          <p:nvPr/>
        </p:nvSpPr>
        <p:spPr>
          <a:xfrm>
            <a:off x="318053" y="682388"/>
            <a:ext cx="5777948" cy="6175610"/>
          </a:xfrm>
          <a:prstGeom prst="rect">
            <a:avLst/>
          </a:prstGeom>
        </p:spPr>
        <p:style>
          <a:lnRef idx="2">
            <a:schemeClr val="accent3"/>
          </a:lnRef>
          <a:fillRef idx="1">
            <a:schemeClr val="lt1"/>
          </a:fillRef>
          <a:effectRef idx="0">
            <a:schemeClr val="accent3"/>
          </a:effectRef>
          <a:fontRef idx="minor">
            <a:schemeClr val="dk1"/>
          </a:fontRef>
        </p:style>
        <p:txBody>
          <a:bodyPr vert="horz" lIns="91440" tIns="45720" rIns="91440" bIns="45720" rtlCol="0">
            <a:normAutofit fontScale="92500" lnSpcReduction="20000"/>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0" indent="0" algn="ctr" rtl="1">
              <a:spcBef>
                <a:spcPts val="0"/>
              </a:spcBef>
              <a:spcAft>
                <a:spcPts val="0"/>
              </a:spcAft>
              <a:buClr>
                <a:srgbClr val="6892A0">
                  <a:lumMod val="75000"/>
                </a:srgbClr>
              </a:buClr>
              <a:buNone/>
            </a:pPr>
            <a:r>
              <a:rPr lang="ar-SA" sz="1800" dirty="0">
                <a:solidFill>
                  <a:prstClr val="black">
                    <a:lumMod val="75000"/>
                    <a:lumOff val="25000"/>
                  </a:prstClr>
                </a:solidFill>
                <a:latin typeface="Times New Roman" panose="02020603050405020304" pitchFamily="18" charset="0"/>
                <a:ea typeface="Times New Roman" panose="02020603050405020304" pitchFamily="18" charset="0"/>
                <a:cs typeface="B Titr" panose="00000700000000000000" pitchFamily="2" charset="-78"/>
              </a:rPr>
              <a:t>معرفی نامه شماره (2)</a:t>
            </a:r>
            <a:endParaRPr lang="en-US" sz="1800" dirty="0">
              <a:solidFill>
                <a:prstClr val="black">
                  <a:lumMod val="75000"/>
                  <a:lumOff val="25000"/>
                </a:prstClr>
              </a:solidFill>
              <a:latin typeface="Times New Roman" panose="02020603050405020304" pitchFamily="18" charset="0"/>
              <a:ea typeface="Times New Roman" panose="02020603050405020304" pitchFamily="18" charset="0"/>
            </a:endParaRPr>
          </a:p>
          <a:p>
            <a:pPr marL="0" indent="0" algn="ctr" rtl="1">
              <a:spcBef>
                <a:spcPts val="0"/>
              </a:spcBef>
              <a:spcAft>
                <a:spcPts val="0"/>
              </a:spcAft>
              <a:buClr>
                <a:srgbClr val="6892A0">
                  <a:lumMod val="75000"/>
                </a:srgbClr>
              </a:buClr>
              <a:buNone/>
            </a:pPr>
            <a:r>
              <a:rPr lang="ar-SA" sz="1800" dirty="0">
                <a:solidFill>
                  <a:prstClr val="black">
                    <a:lumMod val="75000"/>
                    <a:lumOff val="25000"/>
                  </a:prstClr>
                </a:solidFill>
                <a:latin typeface="Times New Roman" panose="02020603050405020304" pitchFamily="18" charset="0"/>
                <a:ea typeface="Times New Roman" panose="02020603050405020304" pitchFamily="18" charset="0"/>
                <a:cs typeface="B Mitra" panose="00000400000000000000" pitchFamily="2" charset="-78"/>
              </a:rPr>
              <a:t>بسمه تعالی</a:t>
            </a:r>
            <a:endParaRPr lang="en-US" sz="1800" dirty="0">
              <a:solidFill>
                <a:prstClr val="black">
                  <a:lumMod val="75000"/>
                  <a:lumOff val="25000"/>
                </a:prstClr>
              </a:solidFill>
              <a:latin typeface="Times New Roman" panose="02020603050405020304" pitchFamily="18" charset="0"/>
              <a:ea typeface="Times New Roman" panose="02020603050405020304" pitchFamily="18" charset="0"/>
            </a:endParaRPr>
          </a:p>
          <a:p>
            <a:pPr marL="0" indent="0" rtl="1">
              <a:spcBef>
                <a:spcPts val="0"/>
              </a:spcBef>
              <a:spcAft>
                <a:spcPts val="0"/>
              </a:spcAft>
              <a:buClr>
                <a:srgbClr val="6892A0">
                  <a:lumMod val="75000"/>
                </a:srgbClr>
              </a:buClr>
              <a:buNone/>
            </a:pPr>
            <a:r>
              <a:rPr lang="ar-SA" sz="1800" dirty="0">
                <a:solidFill>
                  <a:prstClr val="black">
                    <a:lumMod val="75000"/>
                    <a:lumOff val="25000"/>
                  </a:prstClr>
                </a:solidFill>
                <a:latin typeface="Times New Roman" panose="02020603050405020304" pitchFamily="18" charset="0"/>
                <a:ea typeface="Times New Roman" panose="02020603050405020304" pitchFamily="18" charset="0"/>
                <a:cs typeface="B Mitra" panose="00000400000000000000" pitchFamily="2" charset="-78"/>
              </a:rPr>
              <a:t>                                                                                                                          شماره:       </a:t>
            </a:r>
            <a:endParaRPr lang="en-US" sz="1800" dirty="0">
              <a:solidFill>
                <a:prstClr val="black">
                  <a:lumMod val="75000"/>
                  <a:lumOff val="25000"/>
                </a:prstClr>
              </a:solidFill>
              <a:latin typeface="Times New Roman" panose="02020603050405020304" pitchFamily="18" charset="0"/>
              <a:ea typeface="Times New Roman" panose="02020603050405020304" pitchFamily="18" charset="0"/>
            </a:endParaRPr>
          </a:p>
          <a:p>
            <a:pPr marL="0" indent="0" rtl="1">
              <a:spcBef>
                <a:spcPts val="0"/>
              </a:spcBef>
              <a:spcAft>
                <a:spcPts val="0"/>
              </a:spcAft>
              <a:buClr>
                <a:srgbClr val="6892A0">
                  <a:lumMod val="75000"/>
                </a:srgbClr>
              </a:buClr>
              <a:buNone/>
            </a:pPr>
            <a:r>
              <a:rPr lang="ar-SA" sz="1800" dirty="0">
                <a:solidFill>
                  <a:prstClr val="black">
                    <a:lumMod val="75000"/>
                    <a:lumOff val="25000"/>
                  </a:prstClr>
                </a:solidFill>
                <a:latin typeface="Times New Roman" panose="02020603050405020304" pitchFamily="18" charset="0"/>
                <a:ea typeface="Times New Roman" panose="02020603050405020304" pitchFamily="18" charset="0"/>
                <a:cs typeface="B Mitra" panose="00000400000000000000" pitchFamily="2" charset="-78"/>
              </a:rPr>
              <a:t>                                                                                                                          تاریخ:</a:t>
            </a:r>
            <a:endParaRPr lang="en-US" sz="1800" dirty="0">
              <a:solidFill>
                <a:prstClr val="black">
                  <a:lumMod val="75000"/>
                  <a:lumOff val="25000"/>
                </a:prstClr>
              </a:solidFill>
              <a:latin typeface="Times New Roman" panose="02020603050405020304" pitchFamily="18" charset="0"/>
              <a:ea typeface="Times New Roman" panose="02020603050405020304" pitchFamily="18" charset="0"/>
            </a:endParaRPr>
          </a:p>
          <a:p>
            <a:pPr marL="0" indent="0" algn="just" rtl="1">
              <a:spcBef>
                <a:spcPts val="0"/>
              </a:spcBef>
              <a:spcAft>
                <a:spcPts val="0"/>
              </a:spcAft>
              <a:buClr>
                <a:srgbClr val="6892A0">
                  <a:lumMod val="75000"/>
                </a:srgbClr>
              </a:buClr>
              <a:buNone/>
            </a:pPr>
            <a:r>
              <a:rPr lang="ar-SA" sz="1800" dirty="0">
                <a:solidFill>
                  <a:prstClr val="black">
                    <a:lumMod val="75000"/>
                    <a:lumOff val="25000"/>
                  </a:prstClr>
                </a:solidFill>
                <a:latin typeface="Times New Roman" panose="02020603050405020304" pitchFamily="18" charset="0"/>
                <a:ea typeface="Times New Roman" panose="02020603050405020304" pitchFamily="18" charset="0"/>
                <a:cs typeface="B Mitra" panose="00000400000000000000" pitchFamily="2" charset="-78"/>
              </a:rPr>
              <a:t> </a:t>
            </a:r>
            <a:endParaRPr lang="en-US" sz="1800" dirty="0">
              <a:solidFill>
                <a:prstClr val="black">
                  <a:lumMod val="75000"/>
                  <a:lumOff val="25000"/>
                </a:prstClr>
              </a:solidFill>
              <a:latin typeface="Times New Roman" panose="02020603050405020304" pitchFamily="18" charset="0"/>
              <a:ea typeface="Times New Roman" panose="02020603050405020304" pitchFamily="18" charset="0"/>
            </a:endParaRPr>
          </a:p>
          <a:p>
            <a:pPr marL="0" indent="0" algn="just" rtl="1">
              <a:spcBef>
                <a:spcPts val="0"/>
              </a:spcBef>
              <a:spcAft>
                <a:spcPts val="0"/>
              </a:spcAft>
              <a:buClr>
                <a:srgbClr val="6892A0">
                  <a:lumMod val="75000"/>
                </a:srgbClr>
              </a:buClr>
              <a:buNone/>
            </a:pPr>
            <a:r>
              <a:rPr lang="ar-SA" sz="1700" dirty="0">
                <a:solidFill>
                  <a:prstClr val="black">
                    <a:lumMod val="75000"/>
                    <a:lumOff val="25000"/>
                  </a:prstClr>
                </a:solidFill>
                <a:latin typeface="Times New Roman" panose="02020603050405020304" pitchFamily="18" charset="0"/>
                <a:ea typeface="Times New Roman" panose="02020603050405020304" pitchFamily="18" charset="0"/>
                <a:cs typeface="B Titr" panose="00000700000000000000" pitchFamily="2" charset="-78"/>
              </a:rPr>
              <a:t>جناب آقای/سرکار خانم .....................</a:t>
            </a:r>
            <a:endParaRPr lang="en-US" sz="1700" dirty="0">
              <a:solidFill>
                <a:prstClr val="black">
                  <a:lumMod val="75000"/>
                  <a:lumOff val="25000"/>
                </a:prstClr>
              </a:solidFill>
              <a:latin typeface="Times New Roman" panose="02020603050405020304" pitchFamily="18" charset="0"/>
              <a:ea typeface="Times New Roman" panose="02020603050405020304" pitchFamily="18" charset="0"/>
              <a:cs typeface="B Titr" panose="00000700000000000000" pitchFamily="2" charset="-78"/>
            </a:endParaRPr>
          </a:p>
          <a:p>
            <a:pPr marL="0" indent="0" algn="just" rtl="1">
              <a:spcBef>
                <a:spcPts val="0"/>
              </a:spcBef>
              <a:spcAft>
                <a:spcPts val="0"/>
              </a:spcAft>
              <a:buClr>
                <a:srgbClr val="6892A0">
                  <a:lumMod val="75000"/>
                </a:srgbClr>
              </a:buClr>
              <a:buNone/>
            </a:pPr>
            <a:r>
              <a:rPr lang="ar-SA" sz="1700" dirty="0">
                <a:solidFill>
                  <a:prstClr val="black">
                    <a:lumMod val="75000"/>
                    <a:lumOff val="25000"/>
                  </a:prstClr>
                </a:solidFill>
                <a:latin typeface="Times New Roman" panose="02020603050405020304" pitchFamily="18" charset="0"/>
                <a:ea typeface="Times New Roman" panose="02020603050405020304" pitchFamily="18" charset="0"/>
                <a:cs typeface="B Titr" panose="00000700000000000000" pitchFamily="2" charset="-78"/>
              </a:rPr>
              <a:t>معاون/رئیس اداره هماهنگی مؤسسات غیردولتی، مشارکت های مردمی و اشتغال بهزیستی استان .....................</a:t>
            </a:r>
            <a:endParaRPr lang="en-US" sz="1700" dirty="0">
              <a:solidFill>
                <a:prstClr val="black">
                  <a:lumMod val="75000"/>
                  <a:lumOff val="25000"/>
                </a:prstClr>
              </a:solidFill>
              <a:latin typeface="Times New Roman" panose="02020603050405020304" pitchFamily="18" charset="0"/>
              <a:ea typeface="Times New Roman" panose="02020603050405020304" pitchFamily="18" charset="0"/>
              <a:cs typeface="B Titr" panose="00000700000000000000" pitchFamily="2" charset="-78"/>
            </a:endParaRPr>
          </a:p>
          <a:p>
            <a:pPr marL="0" indent="0" algn="just" rtl="1">
              <a:spcBef>
                <a:spcPts val="0"/>
              </a:spcBef>
              <a:spcAft>
                <a:spcPts val="0"/>
              </a:spcAft>
              <a:buClr>
                <a:srgbClr val="6892A0">
                  <a:lumMod val="75000"/>
                </a:srgbClr>
              </a:buClr>
              <a:buNone/>
            </a:pPr>
            <a:r>
              <a:rPr lang="ar-SA" dirty="0">
                <a:solidFill>
                  <a:prstClr val="black">
                    <a:lumMod val="75000"/>
                    <a:lumOff val="25000"/>
                  </a:prstClr>
                </a:solidFill>
                <a:latin typeface="Times New Roman" panose="02020603050405020304" pitchFamily="18" charset="0"/>
                <a:ea typeface="Times New Roman" panose="02020603050405020304" pitchFamily="18" charset="0"/>
                <a:cs typeface="B Mitra" panose="00000400000000000000" pitchFamily="2" charset="-78"/>
              </a:rPr>
              <a:t>سلام علیکم</a:t>
            </a:r>
            <a:endParaRPr lang="en-US" dirty="0">
              <a:solidFill>
                <a:prstClr val="black">
                  <a:lumMod val="75000"/>
                  <a:lumOff val="25000"/>
                </a:prstClr>
              </a:solidFill>
              <a:latin typeface="Times New Roman" panose="02020603050405020304" pitchFamily="18" charset="0"/>
              <a:ea typeface="Times New Roman" panose="02020603050405020304" pitchFamily="18" charset="0"/>
            </a:endParaRPr>
          </a:p>
          <a:p>
            <a:pPr marL="0" indent="0" algn="just" rtl="1">
              <a:spcBef>
                <a:spcPts val="0"/>
              </a:spcBef>
              <a:spcAft>
                <a:spcPts val="0"/>
              </a:spcAft>
              <a:buClr>
                <a:srgbClr val="6892A0">
                  <a:lumMod val="75000"/>
                </a:srgbClr>
              </a:buClr>
              <a:buNone/>
            </a:pPr>
            <a:r>
              <a:rPr lang="ar-SA" dirty="0">
                <a:solidFill>
                  <a:prstClr val="black">
                    <a:lumMod val="75000"/>
                    <a:lumOff val="25000"/>
                  </a:prstClr>
                </a:solidFill>
                <a:latin typeface="Times New Roman" panose="02020603050405020304" pitchFamily="18" charset="0"/>
                <a:ea typeface="Times New Roman" panose="02020603050405020304" pitchFamily="18" charset="0"/>
                <a:cs typeface="B Mitra" panose="00000400000000000000" pitchFamily="2" charset="-78"/>
              </a:rPr>
              <a:t>بدینوسیله گواهی می شود خانم/آقای ..................... با کدملی ..................... و شماره پرونده</a:t>
            </a:r>
            <a:br>
              <a:rPr lang="ar-SA" dirty="0">
                <a:solidFill>
                  <a:prstClr val="black">
                    <a:lumMod val="75000"/>
                    <a:lumOff val="25000"/>
                  </a:prstClr>
                </a:solidFill>
                <a:latin typeface="Times New Roman" panose="02020603050405020304" pitchFamily="18" charset="0"/>
                <a:ea typeface="Times New Roman" panose="02020603050405020304" pitchFamily="18" charset="0"/>
                <a:cs typeface="B Mitra" panose="00000400000000000000" pitchFamily="2" charset="-78"/>
              </a:rPr>
            </a:br>
            <a:r>
              <a:rPr lang="ar-SA" dirty="0">
                <a:solidFill>
                  <a:prstClr val="black">
                    <a:lumMod val="75000"/>
                    <a:lumOff val="25000"/>
                  </a:prstClr>
                </a:solidFill>
                <a:latin typeface="Times New Roman" panose="02020603050405020304" pitchFamily="18" charset="0"/>
                <a:ea typeface="Times New Roman" panose="02020603050405020304" pitchFamily="18" charset="0"/>
                <a:cs typeface="B Mitra" panose="00000400000000000000" pitchFamily="2" charset="-78"/>
              </a:rPr>
              <a:t>مددجویی ..................... از افراد دارای معلولیت ذهنی/ افراد دارای معلولیت جسمی حرکتی خیلی شدید بسترگرا بوده و پرداخت کمک بلاعوض مسکن بهزیستی جهت احداث/خرید/ تعمیر واحد مسکونی در مالکیت (پدر/ مادر / همسر/ قیم قانونی ) و یا اجاره مسکن به نام (پدر/ مادر / همسر/ قیم قانونی ) و یا واحد تخصیص یافته از بابت طرح نهضت ملی مسکن به نام (پدر/ مادر/ همسر/ قیم قانونی) که شناسه دار بهزیستی می باشند ، به نام خانم/ آقای ..................... با کدملی ..................... با نسبت (پدر/ مادر/ همسر/ قیم قانونی) ، از نظر این معاونت بلامانع می</a:t>
            </a:r>
            <a:r>
              <a:rPr lang="en-US" dirty="0">
                <a:solidFill>
                  <a:prstClr val="black">
                    <a:lumMod val="75000"/>
                    <a:lumOff val="25000"/>
                  </a:prstClr>
                </a:solidFill>
                <a:latin typeface="Times New Roman" panose="02020603050405020304" pitchFamily="18" charset="0"/>
                <a:ea typeface="Times New Roman" panose="02020603050405020304" pitchFamily="18" charset="0"/>
                <a:cs typeface="B Mitra" panose="00000400000000000000" pitchFamily="2" charset="-78"/>
              </a:rPr>
              <a:t>‎</a:t>
            </a:r>
            <a:r>
              <a:rPr lang="ar-SA" dirty="0">
                <a:solidFill>
                  <a:prstClr val="black">
                    <a:lumMod val="75000"/>
                    <a:lumOff val="25000"/>
                  </a:prstClr>
                </a:solidFill>
                <a:latin typeface="Times New Roman" panose="02020603050405020304" pitchFamily="18" charset="0"/>
                <a:ea typeface="Times New Roman" panose="02020603050405020304" pitchFamily="18" charset="0"/>
                <a:cs typeface="B Mitra" panose="00000400000000000000" pitchFamily="2" charset="-78"/>
              </a:rPr>
              <a:t>باشد.</a:t>
            </a:r>
            <a:endParaRPr lang="en-US" dirty="0">
              <a:solidFill>
                <a:prstClr val="black">
                  <a:lumMod val="75000"/>
                  <a:lumOff val="25000"/>
                </a:prstClr>
              </a:solidFill>
              <a:latin typeface="Times New Roman" panose="02020603050405020304" pitchFamily="18" charset="0"/>
              <a:ea typeface="Times New Roman" panose="02020603050405020304" pitchFamily="18" charset="0"/>
            </a:endParaRPr>
          </a:p>
          <a:p>
            <a:pPr marL="0" indent="0" algn="just" rtl="1">
              <a:spcBef>
                <a:spcPts val="0"/>
              </a:spcBef>
              <a:spcAft>
                <a:spcPts val="0"/>
              </a:spcAft>
              <a:buClr>
                <a:srgbClr val="6892A0">
                  <a:lumMod val="75000"/>
                </a:srgbClr>
              </a:buClr>
              <a:buNone/>
            </a:pPr>
            <a:r>
              <a:rPr lang="ar-SA" sz="1800" dirty="0">
                <a:solidFill>
                  <a:prstClr val="black">
                    <a:lumMod val="75000"/>
                    <a:lumOff val="25000"/>
                  </a:prstClr>
                </a:solidFill>
                <a:latin typeface="Times New Roman" panose="02020603050405020304" pitchFamily="18" charset="0"/>
                <a:ea typeface="Times New Roman" panose="02020603050405020304" pitchFamily="18" charset="0"/>
                <a:cs typeface="B Mitra" panose="00000400000000000000" pitchFamily="2" charset="-78"/>
              </a:rPr>
              <a:t> </a:t>
            </a:r>
            <a:endParaRPr lang="en-US" sz="1800" dirty="0">
              <a:solidFill>
                <a:prstClr val="black">
                  <a:lumMod val="75000"/>
                  <a:lumOff val="25000"/>
                </a:prstClr>
              </a:solidFill>
              <a:latin typeface="Times New Roman" panose="02020603050405020304" pitchFamily="18" charset="0"/>
              <a:ea typeface="Times New Roman" panose="02020603050405020304" pitchFamily="18" charset="0"/>
            </a:endParaRPr>
          </a:p>
          <a:p>
            <a:pPr marL="0" indent="0" rtl="1">
              <a:spcBef>
                <a:spcPts val="0"/>
              </a:spcBef>
              <a:spcAft>
                <a:spcPts val="0"/>
              </a:spcAft>
              <a:buClr>
                <a:srgbClr val="6892A0">
                  <a:lumMod val="75000"/>
                </a:srgbClr>
              </a:buClr>
              <a:buNone/>
            </a:pPr>
            <a:r>
              <a:rPr lang="ar-SA" sz="1800" dirty="0">
                <a:solidFill>
                  <a:prstClr val="black">
                    <a:lumMod val="75000"/>
                    <a:lumOff val="25000"/>
                  </a:prstClr>
                </a:solidFill>
                <a:latin typeface="Times New Roman" panose="02020603050405020304" pitchFamily="18" charset="0"/>
                <a:ea typeface="Times New Roman" panose="02020603050405020304" pitchFamily="18" charset="0"/>
                <a:cs typeface="B Mitra" panose="00000400000000000000" pitchFamily="2" charset="-78"/>
              </a:rPr>
              <a:t>                                                            </a:t>
            </a:r>
            <a:r>
              <a:rPr lang="ar-SA" sz="1700" b="1" dirty="0">
                <a:solidFill>
                  <a:prstClr val="black">
                    <a:lumMod val="75000"/>
                    <a:lumOff val="25000"/>
                  </a:prstClr>
                </a:solidFill>
                <a:latin typeface="Times New Roman" panose="02020603050405020304" pitchFamily="18" charset="0"/>
                <a:ea typeface="Times New Roman" panose="02020603050405020304" pitchFamily="18" charset="0"/>
                <a:cs typeface="B Titr" panose="00000700000000000000" pitchFamily="2" charset="-78"/>
              </a:rPr>
              <a:t>نام و نام خانوادگی معاون توانبخشی بهزیستی استان</a:t>
            </a:r>
            <a:endParaRPr lang="en-US" sz="1700" b="1" dirty="0">
              <a:solidFill>
                <a:prstClr val="black">
                  <a:lumMod val="75000"/>
                  <a:lumOff val="25000"/>
                </a:prstClr>
              </a:solidFill>
              <a:latin typeface="Times New Roman" panose="02020603050405020304" pitchFamily="18" charset="0"/>
              <a:ea typeface="Times New Roman" panose="02020603050405020304" pitchFamily="18" charset="0"/>
              <a:cs typeface="B Titr" panose="00000700000000000000" pitchFamily="2" charset="-78"/>
            </a:endParaRPr>
          </a:p>
          <a:p>
            <a:pPr marL="0" indent="0" algn="ctr" rtl="1">
              <a:spcBef>
                <a:spcPts val="0"/>
              </a:spcBef>
              <a:spcAft>
                <a:spcPts val="0"/>
              </a:spcAft>
              <a:buClr>
                <a:srgbClr val="6892A0">
                  <a:lumMod val="75000"/>
                </a:srgbClr>
              </a:buClr>
              <a:buNone/>
            </a:pPr>
            <a:r>
              <a:rPr lang="ar-SA" sz="1700" b="1" dirty="0">
                <a:solidFill>
                  <a:prstClr val="black">
                    <a:lumMod val="75000"/>
                    <a:lumOff val="25000"/>
                  </a:prstClr>
                </a:solidFill>
                <a:latin typeface="Times New Roman" panose="02020603050405020304" pitchFamily="18" charset="0"/>
                <a:ea typeface="Times New Roman" panose="02020603050405020304" pitchFamily="18" charset="0"/>
                <a:cs typeface="B Titr" panose="00000700000000000000" pitchFamily="2" charset="-78"/>
              </a:rPr>
              <a:t>                                                                                                         امضاء</a:t>
            </a:r>
            <a:endParaRPr lang="en-US" sz="1700" b="1" dirty="0">
              <a:solidFill>
                <a:prstClr val="black">
                  <a:lumMod val="75000"/>
                  <a:lumOff val="25000"/>
                </a:prstClr>
              </a:solidFill>
              <a:latin typeface="Times New Roman" panose="02020603050405020304" pitchFamily="18" charset="0"/>
              <a:ea typeface="Times New Roman" panose="02020603050405020304" pitchFamily="18" charset="0"/>
              <a:cs typeface="B Titr" panose="00000700000000000000" pitchFamily="2" charset="-78"/>
            </a:endParaRPr>
          </a:p>
          <a:p>
            <a:pPr marL="0" indent="0" algn="ctr" rtl="1">
              <a:spcBef>
                <a:spcPts val="0"/>
              </a:spcBef>
              <a:spcAft>
                <a:spcPts val="0"/>
              </a:spcAft>
              <a:buClr>
                <a:srgbClr val="6892A0">
                  <a:lumMod val="75000"/>
                </a:srgbClr>
              </a:buClr>
              <a:buNone/>
            </a:pPr>
            <a:r>
              <a:rPr lang="ar-SA" sz="1800" dirty="0">
                <a:solidFill>
                  <a:prstClr val="black">
                    <a:lumMod val="75000"/>
                    <a:lumOff val="25000"/>
                  </a:prstClr>
                </a:solidFill>
                <a:latin typeface="Times New Roman" panose="02020603050405020304" pitchFamily="18" charset="0"/>
                <a:ea typeface="Times New Roman" panose="02020603050405020304" pitchFamily="18" charset="0"/>
                <a:cs typeface="B Titr" panose="00000700000000000000" pitchFamily="2" charset="-78"/>
              </a:rPr>
              <a:t> </a:t>
            </a:r>
            <a:endParaRPr lang="en-US" sz="1800" dirty="0">
              <a:solidFill>
                <a:prstClr val="black">
                  <a:lumMod val="75000"/>
                  <a:lumOff val="25000"/>
                </a:prstClr>
              </a:solidFill>
              <a:latin typeface="Times New Roman" panose="02020603050405020304" pitchFamily="18" charset="0"/>
              <a:ea typeface="Times New Roman" panose="02020603050405020304" pitchFamily="18" charset="0"/>
            </a:endParaRPr>
          </a:p>
          <a:p>
            <a:pPr marL="45720" indent="0" algn="r">
              <a:buClr>
                <a:srgbClr val="6892A0">
                  <a:lumMod val="75000"/>
                </a:srgbClr>
              </a:buClr>
              <a:buNone/>
            </a:pPr>
            <a:endParaRPr lang="en-US" dirty="0">
              <a:solidFill>
                <a:prstClr val="black">
                  <a:lumMod val="75000"/>
                  <a:lumOff val="25000"/>
                </a:prstClr>
              </a:solidFill>
              <a:latin typeface="Gill Sans MT" panose="020B0502020104020203"/>
            </a:endParaRPr>
          </a:p>
        </p:txBody>
      </p:sp>
    </p:spTree>
    <p:extLst>
      <p:ext uri="{BB962C8B-B14F-4D97-AF65-F5344CB8AC3E}">
        <p14:creationId xmlns:p14="http://schemas.microsoft.com/office/powerpoint/2010/main" val="152395871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D838CB4-E16B-3724-4EFD-EDA13A492CDF}"/>
              </a:ext>
            </a:extLst>
          </p:cNvPr>
          <p:cNvSpPr>
            <a:spLocks noGrp="1"/>
          </p:cNvSpPr>
          <p:nvPr>
            <p:ph type="title"/>
          </p:nvPr>
        </p:nvSpPr>
        <p:spPr>
          <a:xfrm>
            <a:off x="145773" y="0"/>
            <a:ext cx="11900453" cy="410817"/>
          </a:xfrm>
        </p:spPr>
        <p:txBody>
          <a:bodyPr>
            <a:normAutofit fontScale="90000"/>
          </a:bodyPr>
          <a:lstStyle/>
          <a:p>
            <a:pPr algn="r" rtl="1"/>
            <a:r>
              <a:rPr lang="fa-IR" dirty="0">
                <a:solidFill>
                  <a:srgbClr val="00B050"/>
                </a:solidFill>
                <a:cs typeface="B Titr" panose="00000700000000000000" pitchFamily="2" charset="-78"/>
              </a:rPr>
              <a:t>معرفی نامه ها</a:t>
            </a:r>
            <a:endParaRPr lang="en-US" dirty="0">
              <a:solidFill>
                <a:srgbClr val="00B050"/>
              </a:solidFill>
              <a:cs typeface="B Titr" panose="00000700000000000000" pitchFamily="2" charset="-78"/>
            </a:endParaRPr>
          </a:p>
        </p:txBody>
      </p:sp>
      <p:sp>
        <p:nvSpPr>
          <p:cNvPr id="5" name="Content Placeholder 2">
            <a:extLst>
              <a:ext uri="{FF2B5EF4-FFF2-40B4-BE49-F238E27FC236}">
                <a16:creationId xmlns="" xmlns:a16="http://schemas.microsoft.com/office/drawing/2014/main" id="{FA0958EB-728C-76E6-7B44-94B6D8A849F6}"/>
              </a:ext>
            </a:extLst>
          </p:cNvPr>
          <p:cNvSpPr txBox="1">
            <a:spLocks/>
          </p:cNvSpPr>
          <p:nvPr/>
        </p:nvSpPr>
        <p:spPr>
          <a:xfrm>
            <a:off x="6096000" y="503583"/>
            <a:ext cx="6096000" cy="6354417"/>
          </a:xfrm>
          <a:prstGeom prst="rect">
            <a:avLst/>
          </a:prstGeom>
        </p:spPr>
        <p:style>
          <a:lnRef idx="2">
            <a:schemeClr val="accent3"/>
          </a:lnRef>
          <a:fillRef idx="1">
            <a:schemeClr val="lt1"/>
          </a:fillRef>
          <a:effectRef idx="0">
            <a:schemeClr val="accent3"/>
          </a:effectRef>
          <a:fontRef idx="minor">
            <a:schemeClr val="dk1"/>
          </a:fontRef>
        </p:style>
        <p:txBody>
          <a:bodyPr vert="horz" lIns="91440" tIns="45720" rIns="91440" bIns="45720" rtlCol="0">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0" indent="0" algn="ctr" rtl="1">
              <a:spcBef>
                <a:spcPts val="0"/>
              </a:spcBef>
              <a:spcAft>
                <a:spcPts val="0"/>
              </a:spcAft>
              <a:buNone/>
            </a:pPr>
            <a:r>
              <a:rPr lang="ar-SA" sz="1800" dirty="0">
                <a:latin typeface="Times New Roman" panose="02020603050405020304" pitchFamily="18" charset="0"/>
                <a:ea typeface="Times New Roman" panose="02020603050405020304" pitchFamily="18" charset="0"/>
                <a:cs typeface="B Titr" panose="00000700000000000000" pitchFamily="2" charset="-78"/>
              </a:rPr>
              <a:t>معرفی نامه شماره (3)</a:t>
            </a:r>
            <a:endParaRPr lang="en-US" sz="1800" dirty="0">
              <a:latin typeface="Times New Roman" panose="02020603050405020304" pitchFamily="18" charset="0"/>
              <a:ea typeface="Times New Roman" panose="02020603050405020304" pitchFamily="18" charset="0"/>
            </a:endParaRPr>
          </a:p>
          <a:p>
            <a:pPr marL="0" indent="0" algn="ctr" rtl="1">
              <a:spcBef>
                <a:spcPts val="0"/>
              </a:spcBef>
              <a:spcAft>
                <a:spcPts val="0"/>
              </a:spcAft>
              <a:buNone/>
            </a:pPr>
            <a:r>
              <a:rPr lang="ar-SA" sz="1800" dirty="0">
                <a:latin typeface="Times New Roman" panose="02020603050405020304" pitchFamily="18" charset="0"/>
                <a:ea typeface="Times New Roman" panose="02020603050405020304" pitchFamily="18" charset="0"/>
                <a:cs typeface="B Mitra" panose="00000400000000000000" pitchFamily="2" charset="-78"/>
              </a:rPr>
              <a:t>بسمه تعالی</a:t>
            </a:r>
            <a:endParaRPr lang="en-US" sz="1800" dirty="0">
              <a:latin typeface="Times New Roman" panose="02020603050405020304" pitchFamily="18" charset="0"/>
              <a:ea typeface="Times New Roman" panose="02020603050405020304" pitchFamily="18" charset="0"/>
            </a:endParaRPr>
          </a:p>
          <a:p>
            <a:pPr marL="0" indent="0" algn="justLow" rtl="1">
              <a:spcBef>
                <a:spcPts val="0"/>
              </a:spcBef>
              <a:spcAft>
                <a:spcPts val="0"/>
              </a:spcAft>
              <a:buNone/>
            </a:pPr>
            <a:r>
              <a:rPr lang="ar-SA" sz="1800" dirty="0">
                <a:latin typeface="Times New Roman" panose="02020603050405020304" pitchFamily="18" charset="0"/>
                <a:ea typeface="Times New Roman" panose="02020603050405020304" pitchFamily="18" charset="0"/>
                <a:cs typeface="B Mitra" panose="00000400000000000000" pitchFamily="2" charset="-78"/>
              </a:rPr>
              <a:t>                                                                                                                               شماره:       </a:t>
            </a:r>
            <a:endParaRPr lang="en-US" sz="1800" dirty="0">
              <a:latin typeface="Times New Roman" panose="02020603050405020304" pitchFamily="18" charset="0"/>
              <a:ea typeface="Times New Roman" panose="02020603050405020304" pitchFamily="18" charset="0"/>
            </a:endParaRPr>
          </a:p>
          <a:p>
            <a:pPr marL="0" indent="0" algn="justLow" rtl="1">
              <a:spcBef>
                <a:spcPts val="0"/>
              </a:spcBef>
              <a:spcAft>
                <a:spcPts val="0"/>
              </a:spcAft>
              <a:buNone/>
            </a:pPr>
            <a:r>
              <a:rPr lang="ar-SA" sz="1800" dirty="0">
                <a:latin typeface="Times New Roman" panose="02020603050405020304" pitchFamily="18" charset="0"/>
                <a:ea typeface="Times New Roman" panose="02020603050405020304" pitchFamily="18" charset="0"/>
                <a:cs typeface="B Mitra" panose="00000400000000000000" pitchFamily="2" charset="-78"/>
              </a:rPr>
              <a:t>                                                                                                                                تاریخ:</a:t>
            </a:r>
            <a:endParaRPr lang="en-US" sz="1800" dirty="0">
              <a:latin typeface="Times New Roman" panose="02020603050405020304" pitchFamily="18" charset="0"/>
              <a:ea typeface="Times New Roman" panose="02020603050405020304" pitchFamily="18" charset="0"/>
            </a:endParaRPr>
          </a:p>
          <a:p>
            <a:pPr marL="0" indent="0" algn="justLow" rtl="1">
              <a:spcBef>
                <a:spcPts val="0"/>
              </a:spcBef>
              <a:spcAft>
                <a:spcPts val="0"/>
              </a:spcAft>
              <a:buNone/>
            </a:pPr>
            <a:r>
              <a:rPr lang="ar-SA" sz="1800" dirty="0">
                <a:latin typeface="Times New Roman" panose="02020603050405020304" pitchFamily="18" charset="0"/>
                <a:ea typeface="Times New Roman" panose="02020603050405020304" pitchFamily="18" charset="0"/>
                <a:cs typeface="B Mitra" panose="00000400000000000000" pitchFamily="2" charset="-78"/>
              </a:rPr>
              <a:t> </a:t>
            </a:r>
            <a:endParaRPr lang="en-US" sz="1800" dirty="0">
              <a:latin typeface="Times New Roman" panose="02020603050405020304" pitchFamily="18" charset="0"/>
              <a:ea typeface="Times New Roman" panose="02020603050405020304" pitchFamily="18" charset="0"/>
            </a:endParaRPr>
          </a:p>
          <a:p>
            <a:pPr marL="0" indent="0" algn="justLow" rtl="1">
              <a:spcBef>
                <a:spcPts val="0"/>
              </a:spcBef>
              <a:spcAft>
                <a:spcPts val="0"/>
              </a:spcAft>
              <a:buNone/>
            </a:pPr>
            <a:r>
              <a:rPr lang="ar-SA" sz="1800" dirty="0">
                <a:latin typeface="Times New Roman" panose="02020603050405020304" pitchFamily="18" charset="0"/>
                <a:ea typeface="Times New Roman" panose="02020603050405020304" pitchFamily="18" charset="0"/>
                <a:cs typeface="B Titr" panose="00000700000000000000" pitchFamily="2" charset="-78"/>
              </a:rPr>
              <a:t>جناب آقای/سرکار خانم .....................</a:t>
            </a:r>
            <a:endParaRPr lang="en-US" sz="1800" dirty="0">
              <a:latin typeface="Times New Roman" panose="02020603050405020304" pitchFamily="18" charset="0"/>
              <a:ea typeface="Times New Roman" panose="02020603050405020304" pitchFamily="18" charset="0"/>
              <a:cs typeface="B Titr" panose="00000700000000000000" pitchFamily="2" charset="-78"/>
            </a:endParaRPr>
          </a:p>
          <a:p>
            <a:pPr marL="0" indent="0" algn="justLow" rtl="1">
              <a:spcBef>
                <a:spcPts val="0"/>
              </a:spcBef>
              <a:spcAft>
                <a:spcPts val="0"/>
              </a:spcAft>
              <a:buNone/>
            </a:pPr>
            <a:r>
              <a:rPr lang="ar-SA" sz="1800" dirty="0">
                <a:latin typeface="Times New Roman" panose="02020603050405020304" pitchFamily="18" charset="0"/>
                <a:ea typeface="Times New Roman" panose="02020603050405020304" pitchFamily="18" charset="0"/>
                <a:cs typeface="B Titr" panose="00000700000000000000" pitchFamily="2" charset="-78"/>
              </a:rPr>
              <a:t>معاون/رئیس اداره هماهنگی مؤسسات غیردولتی، مشارکت های مردمی و اشتغال بهزیستی استان .....................</a:t>
            </a:r>
            <a:endParaRPr lang="en-US" sz="1800" dirty="0">
              <a:latin typeface="Times New Roman" panose="02020603050405020304" pitchFamily="18" charset="0"/>
              <a:ea typeface="Times New Roman" panose="02020603050405020304" pitchFamily="18" charset="0"/>
              <a:cs typeface="B Titr" panose="00000700000000000000" pitchFamily="2" charset="-78"/>
            </a:endParaRPr>
          </a:p>
          <a:p>
            <a:pPr marL="0" indent="0" algn="justLow" rtl="1">
              <a:spcBef>
                <a:spcPts val="0"/>
              </a:spcBef>
              <a:spcAft>
                <a:spcPts val="0"/>
              </a:spcAft>
              <a:buNone/>
            </a:pPr>
            <a:r>
              <a:rPr lang="ar-SA" sz="2000" dirty="0">
                <a:latin typeface="Times New Roman" panose="02020603050405020304" pitchFamily="18" charset="0"/>
                <a:ea typeface="Times New Roman" panose="02020603050405020304" pitchFamily="18" charset="0"/>
                <a:cs typeface="B Mitra" panose="00000400000000000000" pitchFamily="2" charset="-78"/>
              </a:rPr>
              <a:t>سلام علیکم</a:t>
            </a:r>
            <a:endParaRPr lang="en-US" sz="2000" dirty="0">
              <a:latin typeface="Times New Roman" panose="02020603050405020304" pitchFamily="18" charset="0"/>
              <a:ea typeface="Times New Roman" panose="02020603050405020304" pitchFamily="18" charset="0"/>
            </a:endParaRPr>
          </a:p>
          <a:p>
            <a:pPr marL="0" indent="0" algn="justLow" rtl="1">
              <a:spcBef>
                <a:spcPts val="0"/>
              </a:spcBef>
              <a:spcAft>
                <a:spcPts val="0"/>
              </a:spcAft>
              <a:buNone/>
            </a:pPr>
            <a:r>
              <a:rPr lang="ar-SA" sz="2000" dirty="0">
                <a:latin typeface="Times New Roman" panose="02020603050405020304" pitchFamily="18" charset="0"/>
                <a:ea typeface="Times New Roman" panose="02020603050405020304" pitchFamily="18" charset="0"/>
                <a:cs typeface="B Mitra" panose="00000400000000000000" pitchFamily="2" charset="-78"/>
              </a:rPr>
              <a:t>بدینوسیله گواهی می شود فرزند مستقل شده از مراکز شبانه روزی / امداد بگیر به نام ..................... با کد ملی ..................... و شماره پرونده مددجویی ..................... در حال حاضر تحت حمایت های مستمر/ غیر مستمر سازمان بوده و پرداخت کمک بلاعوض مسکن بهزیستی جهت احداث/خرید/ اجاره مسکن / واحد تخصیص یافته از بابت طرح نهضت ملی مسکن که شناسه دار بهزیستی می باشد</a:t>
            </a:r>
            <a:r>
              <a:rPr lang="ar-SA" sz="2000" dirty="0">
                <a:latin typeface="Times New Roman" panose="02020603050405020304" pitchFamily="18" charset="0"/>
                <a:ea typeface="Times New Roman" panose="02020603050405020304" pitchFamily="18" charset="0"/>
                <a:cs typeface="Calibri" panose="020F0502020204030204" pitchFamily="34" charset="0"/>
              </a:rPr>
              <a:t>،</a:t>
            </a:r>
            <a:r>
              <a:rPr lang="ar-SA" sz="2000" dirty="0">
                <a:latin typeface="Times New Roman" panose="02020603050405020304" pitchFamily="18" charset="0"/>
                <a:ea typeface="Times New Roman" panose="02020603050405020304" pitchFamily="18" charset="0"/>
                <a:cs typeface="B Mitra" panose="00000400000000000000" pitchFamily="2" charset="-78"/>
              </a:rPr>
              <a:t> از نظر این معاونت بلامانع است.</a:t>
            </a:r>
            <a:endParaRPr lang="en-US" sz="2000" dirty="0">
              <a:latin typeface="Times New Roman" panose="02020603050405020304" pitchFamily="18" charset="0"/>
              <a:ea typeface="Times New Roman" panose="02020603050405020304" pitchFamily="18" charset="0"/>
            </a:endParaRPr>
          </a:p>
          <a:p>
            <a:pPr marL="0" indent="0" rtl="1">
              <a:spcBef>
                <a:spcPts val="0"/>
              </a:spcBef>
              <a:spcAft>
                <a:spcPts val="0"/>
              </a:spcAft>
              <a:buNone/>
            </a:pPr>
            <a:r>
              <a:rPr lang="ar-SA" sz="1800" dirty="0">
                <a:latin typeface="Times New Roman" panose="02020603050405020304" pitchFamily="18" charset="0"/>
                <a:ea typeface="Times New Roman" panose="02020603050405020304" pitchFamily="18" charset="0"/>
                <a:cs typeface="B Mitra" panose="00000400000000000000" pitchFamily="2" charset="-78"/>
              </a:rPr>
              <a:t>                                                              </a:t>
            </a:r>
            <a:r>
              <a:rPr lang="ar-SA" sz="1800" b="1" dirty="0">
                <a:latin typeface="Times New Roman" panose="02020603050405020304" pitchFamily="18" charset="0"/>
                <a:ea typeface="Times New Roman" panose="02020603050405020304" pitchFamily="18" charset="0"/>
                <a:cs typeface="B Titr" panose="00000700000000000000" pitchFamily="2" charset="-78"/>
              </a:rPr>
              <a:t>نام و نام خانوادگی معاون اجتماعی بهزیستی استان</a:t>
            </a:r>
            <a:endParaRPr lang="en-US" sz="1800" b="1" dirty="0">
              <a:latin typeface="Times New Roman" panose="02020603050405020304" pitchFamily="18" charset="0"/>
              <a:ea typeface="Times New Roman" panose="02020603050405020304" pitchFamily="18" charset="0"/>
              <a:cs typeface="B Titr" panose="00000700000000000000" pitchFamily="2" charset="-78"/>
            </a:endParaRPr>
          </a:p>
          <a:p>
            <a:pPr marL="0" indent="0" rtl="1">
              <a:spcBef>
                <a:spcPts val="0"/>
              </a:spcBef>
              <a:spcAft>
                <a:spcPts val="0"/>
              </a:spcAft>
              <a:buNone/>
            </a:pPr>
            <a:r>
              <a:rPr lang="ar-SA" sz="1800" b="1" dirty="0">
                <a:latin typeface="Times New Roman" panose="02020603050405020304" pitchFamily="18" charset="0"/>
                <a:ea typeface="Times New Roman" panose="02020603050405020304" pitchFamily="18" charset="0"/>
                <a:cs typeface="B Titr" panose="00000700000000000000" pitchFamily="2" charset="-78"/>
              </a:rPr>
              <a:t>                                                               امضاء</a:t>
            </a:r>
            <a:endParaRPr lang="en-US" sz="1800" b="1" dirty="0">
              <a:latin typeface="Times New Roman" panose="02020603050405020304" pitchFamily="18" charset="0"/>
              <a:ea typeface="Times New Roman" panose="02020603050405020304" pitchFamily="18" charset="0"/>
              <a:cs typeface="B Titr" panose="00000700000000000000" pitchFamily="2" charset="-78"/>
            </a:endParaRPr>
          </a:p>
          <a:p>
            <a:pPr marL="0" indent="0" algn="ctr" rtl="1">
              <a:spcBef>
                <a:spcPts val="0"/>
              </a:spcBef>
              <a:spcAft>
                <a:spcPts val="0"/>
              </a:spcAft>
              <a:buNone/>
            </a:pPr>
            <a:r>
              <a:rPr lang="ar-SA" sz="1800" dirty="0">
                <a:latin typeface="Times New Roman" panose="02020603050405020304" pitchFamily="18" charset="0"/>
                <a:ea typeface="Times New Roman" panose="02020603050405020304" pitchFamily="18" charset="0"/>
                <a:cs typeface="B Titr" panose="00000700000000000000" pitchFamily="2" charset="-78"/>
              </a:rPr>
              <a:t> </a:t>
            </a:r>
            <a:endParaRPr lang="en-US" sz="1800" dirty="0">
              <a:latin typeface="Times New Roman" panose="02020603050405020304" pitchFamily="18" charset="0"/>
              <a:ea typeface="Times New Roman" panose="02020603050405020304" pitchFamily="18" charset="0"/>
            </a:endParaRPr>
          </a:p>
          <a:p>
            <a:pPr marL="45720" indent="0" algn="r">
              <a:buNone/>
            </a:pPr>
            <a:endParaRPr lang="en-US" dirty="0"/>
          </a:p>
        </p:txBody>
      </p:sp>
      <p:sp>
        <p:nvSpPr>
          <p:cNvPr id="6" name="Content Placeholder 2">
            <a:extLst>
              <a:ext uri="{FF2B5EF4-FFF2-40B4-BE49-F238E27FC236}">
                <a16:creationId xmlns="" xmlns:a16="http://schemas.microsoft.com/office/drawing/2014/main" id="{4416EEE5-A752-98FF-3F51-9FA1834B90FC}"/>
              </a:ext>
            </a:extLst>
          </p:cNvPr>
          <p:cNvSpPr txBox="1">
            <a:spLocks/>
          </p:cNvSpPr>
          <p:nvPr/>
        </p:nvSpPr>
        <p:spPr>
          <a:xfrm>
            <a:off x="145774" y="410817"/>
            <a:ext cx="5950227" cy="6447183"/>
          </a:xfrm>
          <a:prstGeom prst="rect">
            <a:avLst/>
          </a:prstGeom>
        </p:spPr>
        <p:style>
          <a:lnRef idx="2">
            <a:schemeClr val="accent3"/>
          </a:lnRef>
          <a:fillRef idx="1">
            <a:schemeClr val="lt1"/>
          </a:fillRef>
          <a:effectRef idx="0">
            <a:schemeClr val="accent3"/>
          </a:effectRef>
          <a:fontRef idx="minor">
            <a:schemeClr val="dk1"/>
          </a:fontRef>
        </p:style>
        <p:txBody>
          <a:bodyPr vert="horz" lIns="91440" tIns="45720" rIns="91440" bIns="45720" rtlCol="0">
            <a:normAutofit fontScale="92500"/>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0" indent="0" algn="ctr" rtl="1">
              <a:spcBef>
                <a:spcPts val="0"/>
              </a:spcBef>
              <a:spcAft>
                <a:spcPts val="0"/>
              </a:spcAft>
              <a:buNone/>
            </a:pPr>
            <a:r>
              <a:rPr lang="ar-SA" sz="1800" dirty="0">
                <a:latin typeface="Times New Roman" panose="02020603050405020304" pitchFamily="18" charset="0"/>
                <a:ea typeface="Times New Roman" panose="02020603050405020304" pitchFamily="18" charset="0"/>
                <a:cs typeface="B Titr" panose="00000700000000000000" pitchFamily="2" charset="-78"/>
              </a:rPr>
              <a:t>معرفی نامه شماره (4)</a:t>
            </a:r>
            <a:endParaRPr lang="en-US" sz="1800" dirty="0">
              <a:latin typeface="Times New Roman" panose="02020603050405020304" pitchFamily="18" charset="0"/>
              <a:ea typeface="Times New Roman" panose="02020603050405020304" pitchFamily="18" charset="0"/>
            </a:endParaRPr>
          </a:p>
          <a:p>
            <a:pPr marL="0" indent="0" algn="ctr" rtl="1">
              <a:spcBef>
                <a:spcPts val="0"/>
              </a:spcBef>
              <a:spcAft>
                <a:spcPts val="0"/>
              </a:spcAft>
              <a:buNone/>
            </a:pPr>
            <a:r>
              <a:rPr lang="ar-SA" sz="1800" dirty="0">
                <a:latin typeface="Times New Roman" panose="02020603050405020304" pitchFamily="18" charset="0"/>
                <a:ea typeface="Times New Roman" panose="02020603050405020304" pitchFamily="18" charset="0"/>
                <a:cs typeface="B Mitra" panose="00000400000000000000" pitchFamily="2" charset="-78"/>
              </a:rPr>
              <a:t>بسمه تعالی</a:t>
            </a:r>
            <a:endParaRPr lang="en-US" sz="1800" dirty="0">
              <a:latin typeface="Times New Roman" panose="02020603050405020304" pitchFamily="18" charset="0"/>
              <a:ea typeface="Times New Roman" panose="02020603050405020304" pitchFamily="18" charset="0"/>
            </a:endParaRPr>
          </a:p>
          <a:p>
            <a:pPr marL="0" indent="0" algn="justLow" rtl="1">
              <a:spcBef>
                <a:spcPts val="0"/>
              </a:spcBef>
              <a:spcAft>
                <a:spcPts val="0"/>
              </a:spcAft>
              <a:buNone/>
            </a:pPr>
            <a:r>
              <a:rPr lang="ar-SA" sz="1800" dirty="0">
                <a:latin typeface="Times New Roman" panose="02020603050405020304" pitchFamily="18" charset="0"/>
                <a:ea typeface="Times New Roman" panose="02020603050405020304" pitchFamily="18" charset="0"/>
                <a:cs typeface="B Mitra" panose="00000400000000000000" pitchFamily="2" charset="-78"/>
              </a:rPr>
              <a:t>                                                                                                                           شماره:   </a:t>
            </a:r>
            <a:endParaRPr lang="en-US" sz="1800" dirty="0">
              <a:latin typeface="Times New Roman" panose="02020603050405020304" pitchFamily="18" charset="0"/>
              <a:ea typeface="Times New Roman" panose="02020603050405020304" pitchFamily="18" charset="0"/>
            </a:endParaRPr>
          </a:p>
          <a:p>
            <a:pPr marL="0" indent="0" algn="justLow" rtl="1">
              <a:spcBef>
                <a:spcPts val="0"/>
              </a:spcBef>
              <a:spcAft>
                <a:spcPts val="0"/>
              </a:spcAft>
              <a:buNone/>
            </a:pPr>
            <a:r>
              <a:rPr lang="ar-SA" sz="1800" dirty="0">
                <a:latin typeface="Times New Roman" panose="02020603050405020304" pitchFamily="18" charset="0"/>
                <a:ea typeface="Times New Roman" panose="02020603050405020304" pitchFamily="18" charset="0"/>
                <a:cs typeface="B Mitra" panose="00000400000000000000" pitchFamily="2" charset="-78"/>
              </a:rPr>
              <a:t>                                                                                                                            تاریخ:</a:t>
            </a:r>
            <a:endParaRPr lang="en-US" sz="1800" dirty="0">
              <a:latin typeface="Times New Roman" panose="02020603050405020304" pitchFamily="18" charset="0"/>
              <a:ea typeface="Times New Roman" panose="02020603050405020304" pitchFamily="18" charset="0"/>
            </a:endParaRPr>
          </a:p>
          <a:p>
            <a:pPr marL="0" indent="0" algn="just" rtl="1">
              <a:spcBef>
                <a:spcPts val="0"/>
              </a:spcBef>
              <a:spcAft>
                <a:spcPts val="0"/>
              </a:spcAft>
              <a:buNone/>
            </a:pPr>
            <a:r>
              <a:rPr lang="ar-SA" sz="1800" dirty="0">
                <a:latin typeface="Times New Roman" panose="02020603050405020304" pitchFamily="18" charset="0"/>
                <a:ea typeface="Times New Roman" panose="02020603050405020304" pitchFamily="18" charset="0"/>
                <a:cs typeface="B Mitra" panose="00000400000000000000" pitchFamily="2" charset="-78"/>
              </a:rPr>
              <a:t> </a:t>
            </a:r>
            <a:endParaRPr lang="en-US" sz="1800" dirty="0">
              <a:latin typeface="Times New Roman" panose="02020603050405020304" pitchFamily="18" charset="0"/>
              <a:ea typeface="Times New Roman" panose="02020603050405020304" pitchFamily="18" charset="0"/>
            </a:endParaRPr>
          </a:p>
          <a:p>
            <a:pPr marL="0" indent="0" algn="just" rtl="1">
              <a:spcBef>
                <a:spcPts val="0"/>
              </a:spcBef>
              <a:spcAft>
                <a:spcPts val="0"/>
              </a:spcAft>
              <a:buNone/>
            </a:pPr>
            <a:r>
              <a:rPr lang="ar-SA" sz="1900" b="1" dirty="0">
                <a:latin typeface="Times New Roman" panose="02020603050405020304" pitchFamily="18" charset="0"/>
                <a:ea typeface="Times New Roman" panose="02020603050405020304" pitchFamily="18" charset="0"/>
                <a:cs typeface="B Titr" panose="00000700000000000000" pitchFamily="2" charset="-78"/>
              </a:rPr>
              <a:t>جناب آقای/سرکار خانم .....................</a:t>
            </a:r>
            <a:endParaRPr lang="en-US" sz="1900" b="1" dirty="0">
              <a:latin typeface="Times New Roman" panose="02020603050405020304" pitchFamily="18" charset="0"/>
              <a:ea typeface="Times New Roman" panose="02020603050405020304" pitchFamily="18" charset="0"/>
              <a:cs typeface="B Titr" panose="00000700000000000000" pitchFamily="2" charset="-78"/>
            </a:endParaRPr>
          </a:p>
          <a:p>
            <a:pPr marL="0" indent="0" algn="just" rtl="1">
              <a:spcBef>
                <a:spcPts val="0"/>
              </a:spcBef>
              <a:spcAft>
                <a:spcPts val="0"/>
              </a:spcAft>
              <a:buNone/>
            </a:pPr>
            <a:r>
              <a:rPr lang="ar-SA" sz="1900" b="1" dirty="0">
                <a:latin typeface="Times New Roman" panose="02020603050405020304" pitchFamily="18" charset="0"/>
                <a:ea typeface="Times New Roman" panose="02020603050405020304" pitchFamily="18" charset="0"/>
                <a:cs typeface="B Titr" panose="00000700000000000000" pitchFamily="2" charset="-78"/>
              </a:rPr>
              <a:t>معاون/رئیس اداره هماهنگی مؤسسات غیردولتی، مشارکت های مردمی و اشتغال بهزیستی استان .....................</a:t>
            </a:r>
            <a:endParaRPr lang="en-US" sz="1900" b="1" dirty="0">
              <a:latin typeface="Times New Roman" panose="02020603050405020304" pitchFamily="18" charset="0"/>
              <a:ea typeface="Times New Roman" panose="02020603050405020304" pitchFamily="18" charset="0"/>
              <a:cs typeface="B Titr" panose="00000700000000000000" pitchFamily="2" charset="-78"/>
            </a:endParaRPr>
          </a:p>
          <a:p>
            <a:pPr marL="0" indent="0" algn="just" rtl="1">
              <a:spcBef>
                <a:spcPts val="0"/>
              </a:spcBef>
              <a:spcAft>
                <a:spcPts val="0"/>
              </a:spcAft>
              <a:buNone/>
            </a:pPr>
            <a:r>
              <a:rPr lang="ar-SA" sz="2400" dirty="0">
                <a:latin typeface="Times New Roman" panose="02020603050405020304" pitchFamily="18" charset="0"/>
                <a:ea typeface="Times New Roman" panose="02020603050405020304" pitchFamily="18" charset="0"/>
                <a:cs typeface="B Mitra" panose="00000400000000000000" pitchFamily="2" charset="-78"/>
              </a:rPr>
              <a:t>سلام علیکم</a:t>
            </a:r>
            <a:endParaRPr lang="en-US" sz="2400" dirty="0">
              <a:latin typeface="Times New Roman" panose="02020603050405020304" pitchFamily="18" charset="0"/>
              <a:ea typeface="Times New Roman" panose="02020603050405020304" pitchFamily="18" charset="0"/>
            </a:endParaRPr>
          </a:p>
          <a:p>
            <a:pPr marL="0" indent="0" algn="just" rtl="1">
              <a:spcBef>
                <a:spcPts val="0"/>
              </a:spcBef>
              <a:spcAft>
                <a:spcPts val="0"/>
              </a:spcAft>
              <a:buNone/>
            </a:pPr>
            <a:r>
              <a:rPr lang="ar-SA" sz="2400" dirty="0">
                <a:latin typeface="Times New Roman" panose="02020603050405020304" pitchFamily="18" charset="0"/>
                <a:ea typeface="Times New Roman" panose="02020603050405020304" pitchFamily="18" charset="0"/>
                <a:cs typeface="B Mitra" panose="00000400000000000000" pitchFamily="2" charset="-78"/>
              </a:rPr>
              <a:t>بدینوسیله گواهی می شود خانم/ آقای ..................... با کدملی ..................... و شماره پرونده</a:t>
            </a:r>
            <a:br>
              <a:rPr lang="ar-SA" sz="2400" dirty="0">
                <a:latin typeface="Times New Roman" panose="02020603050405020304" pitchFamily="18" charset="0"/>
                <a:ea typeface="Times New Roman" panose="02020603050405020304" pitchFamily="18" charset="0"/>
                <a:cs typeface="B Mitra" panose="00000400000000000000" pitchFamily="2" charset="-78"/>
              </a:rPr>
            </a:br>
            <a:r>
              <a:rPr lang="ar-SA" sz="2400" dirty="0">
                <a:latin typeface="Times New Roman" panose="02020603050405020304" pitchFamily="18" charset="0"/>
                <a:ea typeface="Times New Roman" panose="02020603050405020304" pitchFamily="18" charset="0"/>
                <a:cs typeface="B Mitra" panose="00000400000000000000" pitchFamily="2" charset="-78"/>
              </a:rPr>
              <a:t>مددجویی ..................... از سرپرستان تحت پوشش دارای چند قلو  </a:t>
            </a:r>
            <a:br>
              <a:rPr lang="ar-SA" sz="2400" dirty="0">
                <a:latin typeface="Times New Roman" panose="02020603050405020304" pitchFamily="18" charset="0"/>
                <a:ea typeface="Times New Roman" panose="02020603050405020304" pitchFamily="18" charset="0"/>
                <a:cs typeface="B Mitra" panose="00000400000000000000" pitchFamily="2" charset="-78"/>
              </a:rPr>
            </a:br>
            <a:r>
              <a:rPr lang="ar-SA" sz="2400" dirty="0">
                <a:latin typeface="Times New Roman" panose="02020603050405020304" pitchFamily="18" charset="0"/>
                <a:ea typeface="Times New Roman" panose="02020603050405020304" pitchFamily="18" charset="0"/>
                <a:cs typeface="B Mitra" panose="00000400000000000000" pitchFamily="2" charset="-78"/>
              </a:rPr>
              <a:t>است که در حال حاضر تحت حمایت های مستمر سازمان بوده و پرداخت کمک بلاعوض مسکن بهزیستی جهت احداث/خرید واحد مسکونی / واحد تخصیص یافته از بابت طرح نهضت ملی مسکن که شناسه دار بهزیستی می باشد و یا اجاره مسکن به نام ایشان، از نظر این معاونت، بلامانع می باشد.</a:t>
            </a:r>
            <a:endParaRPr lang="en-US" sz="2400" dirty="0">
              <a:latin typeface="Times New Roman" panose="02020603050405020304" pitchFamily="18" charset="0"/>
              <a:ea typeface="Times New Roman" panose="02020603050405020304" pitchFamily="18" charset="0"/>
            </a:endParaRPr>
          </a:p>
          <a:p>
            <a:pPr marL="0" indent="0" rtl="1">
              <a:spcBef>
                <a:spcPts val="0"/>
              </a:spcBef>
              <a:spcAft>
                <a:spcPts val="0"/>
              </a:spcAft>
              <a:buNone/>
            </a:pPr>
            <a:r>
              <a:rPr lang="ar-SA" sz="1800" dirty="0">
                <a:latin typeface="Times New Roman" panose="02020603050405020304" pitchFamily="18" charset="0"/>
                <a:ea typeface="Times New Roman" panose="02020603050405020304" pitchFamily="18" charset="0"/>
                <a:cs typeface="B Titr" panose="00000700000000000000" pitchFamily="2" charset="-78"/>
              </a:rPr>
              <a:t>                                             </a:t>
            </a:r>
            <a:r>
              <a:rPr lang="ar-SA" sz="1800" b="1" dirty="0">
                <a:latin typeface="Times New Roman" panose="02020603050405020304" pitchFamily="18" charset="0"/>
                <a:cs typeface="B Titr" panose="00000700000000000000" pitchFamily="2" charset="-78"/>
              </a:rPr>
              <a:t>             نام و نام خانوادگی معاون اجتماعی بهزیستی استان</a:t>
            </a:r>
            <a:endParaRPr lang="en-US" sz="1800" b="1" dirty="0">
              <a:latin typeface="Times New Roman" panose="02020603050405020304" pitchFamily="18" charset="0"/>
              <a:cs typeface="B Titr" panose="00000700000000000000" pitchFamily="2" charset="-78"/>
            </a:endParaRPr>
          </a:p>
          <a:p>
            <a:pPr marL="0" indent="0" rtl="1">
              <a:spcBef>
                <a:spcPts val="0"/>
              </a:spcBef>
              <a:spcAft>
                <a:spcPts val="0"/>
              </a:spcAft>
              <a:buNone/>
            </a:pPr>
            <a:r>
              <a:rPr lang="ar-SA" sz="1800" b="1" dirty="0">
                <a:latin typeface="Times New Roman" panose="02020603050405020304" pitchFamily="18" charset="0"/>
                <a:cs typeface="B Titr" panose="00000700000000000000" pitchFamily="2" charset="-78"/>
              </a:rPr>
              <a:t>                                                               امضاء</a:t>
            </a:r>
            <a:endParaRPr lang="en-US" sz="1800" b="1" dirty="0">
              <a:latin typeface="Times New Roman" panose="02020603050405020304" pitchFamily="18" charset="0"/>
              <a:cs typeface="B Titr" panose="00000700000000000000" pitchFamily="2" charset="-78"/>
            </a:endParaRPr>
          </a:p>
          <a:p>
            <a:pPr marL="0" indent="0" rtl="1">
              <a:spcBef>
                <a:spcPts val="0"/>
              </a:spcBef>
              <a:spcAft>
                <a:spcPts val="0"/>
              </a:spcAft>
              <a:buNone/>
            </a:pPr>
            <a:r>
              <a:rPr lang="ar-SA" sz="1800" b="1" dirty="0">
                <a:latin typeface="Times New Roman" panose="02020603050405020304" pitchFamily="18" charset="0"/>
                <a:cs typeface="B Mitra" panose="00000400000000000000" pitchFamily="2" charset="-78"/>
              </a:rPr>
              <a:t> </a:t>
            </a:r>
            <a:endParaRPr lang="en-US" sz="1800" b="1" dirty="0">
              <a:latin typeface="Times New Roman" panose="02020603050405020304" pitchFamily="18" charset="0"/>
              <a:cs typeface="B Mitra" panose="00000400000000000000" pitchFamily="2" charset="-78"/>
            </a:endParaRPr>
          </a:p>
          <a:p>
            <a:pPr marL="45720" indent="0" algn="r">
              <a:buNone/>
            </a:pPr>
            <a:endParaRPr lang="en-US" dirty="0"/>
          </a:p>
        </p:txBody>
      </p:sp>
    </p:spTree>
    <p:extLst>
      <p:ext uri="{BB962C8B-B14F-4D97-AF65-F5344CB8AC3E}">
        <p14:creationId xmlns:p14="http://schemas.microsoft.com/office/powerpoint/2010/main" val="170812354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0E62CE06-07B8-3177-188D-5F2871F9878F}"/>
              </a:ext>
            </a:extLst>
          </p:cNvPr>
          <p:cNvSpPr>
            <a:spLocks noGrp="1"/>
          </p:cNvSpPr>
          <p:nvPr>
            <p:ph sz="quarter" idx="13"/>
          </p:nvPr>
        </p:nvSpPr>
        <p:spPr>
          <a:xfrm>
            <a:off x="3230525" y="1118190"/>
            <a:ext cx="6400800" cy="3474720"/>
          </a:xfrm>
        </p:spPr>
        <p:txBody>
          <a:bodyPr/>
          <a:lstStyle/>
          <a:p>
            <a:pPr marL="45720" indent="0" algn="ctr">
              <a:buNone/>
            </a:pPr>
            <a:r>
              <a:rPr lang="fa-IR" sz="48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Times New Roman" panose="02020603050405020304" pitchFamily="18" charset="0"/>
                <a:ea typeface="Times New Roman" panose="02020603050405020304" pitchFamily="18" charset="0"/>
                <a:cs typeface="B Titr" panose="00000700000000000000" pitchFamily="2" charset="-78"/>
              </a:rPr>
              <a:t>شرایط اختصاصی مستندات مورد نیاز جهت تأمین اعتبار</a:t>
            </a:r>
            <a:endParaRPr lang="en-US" sz="48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Times New Roman" panose="02020603050405020304" pitchFamily="18" charset="0"/>
              <a:ea typeface="Times New Roman" panose="02020603050405020304" pitchFamily="18" charset="0"/>
            </a:endParaRPr>
          </a:p>
          <a:p>
            <a:pPr algn="ctr"/>
            <a:endParaRPr lang="en-US" dirty="0"/>
          </a:p>
        </p:txBody>
      </p:sp>
    </p:spTree>
    <p:extLst>
      <p:ext uri="{BB962C8B-B14F-4D97-AF65-F5344CB8AC3E}">
        <p14:creationId xmlns:p14="http://schemas.microsoft.com/office/powerpoint/2010/main" val="306446997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06CDD23-76D5-4306-A3BB-D2AC7D29C2D9}"/>
              </a:ext>
            </a:extLst>
          </p:cNvPr>
          <p:cNvSpPr>
            <a:spLocks noGrp="1"/>
          </p:cNvSpPr>
          <p:nvPr>
            <p:ph type="title"/>
          </p:nvPr>
        </p:nvSpPr>
        <p:spPr>
          <a:xfrm>
            <a:off x="1709531" y="624110"/>
            <a:ext cx="9795082" cy="743946"/>
          </a:xfrm>
        </p:spPr>
        <p:txBody>
          <a:bodyPr/>
          <a:lstStyle/>
          <a:p>
            <a:pPr algn="r" rtl="1"/>
            <a:r>
              <a:rPr lang="fa-IR" dirty="0">
                <a:solidFill>
                  <a:srgbClr val="FF0000"/>
                </a:solidFill>
                <a:cs typeface="B Titr" panose="00000700000000000000" pitchFamily="2" charset="-78"/>
              </a:rPr>
              <a:t>فهرست کد روش های تامین اعتبار</a:t>
            </a:r>
            <a:endParaRPr lang="en-US" dirty="0">
              <a:solidFill>
                <a:srgbClr val="FF0000"/>
              </a:solidFill>
              <a:cs typeface="B Titr" panose="00000700000000000000" pitchFamily="2" charset="-78"/>
            </a:endParaRPr>
          </a:p>
        </p:txBody>
      </p:sp>
      <p:sp>
        <p:nvSpPr>
          <p:cNvPr id="9" name="Content Placeholder 8">
            <a:extLst>
              <a:ext uri="{FF2B5EF4-FFF2-40B4-BE49-F238E27FC236}">
                <a16:creationId xmlns="" xmlns:a16="http://schemas.microsoft.com/office/drawing/2014/main" id="{0F950461-6271-4BCB-A9AB-F8DA0096E1CD}"/>
              </a:ext>
            </a:extLst>
          </p:cNvPr>
          <p:cNvSpPr>
            <a:spLocks noGrp="1"/>
          </p:cNvSpPr>
          <p:nvPr>
            <p:ph idx="1"/>
          </p:nvPr>
        </p:nvSpPr>
        <p:spPr>
          <a:xfrm>
            <a:off x="980661" y="1523999"/>
            <a:ext cx="10523952" cy="5221357"/>
          </a:xfrm>
        </p:spPr>
        <p:txBody>
          <a:bodyPr>
            <a:normAutofit/>
          </a:bodyPr>
          <a:lstStyle/>
          <a:p>
            <a:pPr marL="257175" algn="justLow" rtl="1"/>
            <a:r>
              <a:rPr lang="fa-IR" dirty="0">
                <a:latin typeface="Times New Roman" panose="02020603050405020304" pitchFamily="18" charset="0"/>
                <a:ea typeface="Times New Roman" panose="02020603050405020304" pitchFamily="18" charset="0"/>
                <a:cs typeface="B Titr"/>
              </a:rPr>
              <a:t>1</a:t>
            </a:r>
            <a:r>
              <a:rPr lang="fa-IR" sz="1700" dirty="0">
                <a:latin typeface="Times New Roman" panose="02020603050405020304" pitchFamily="18" charset="0"/>
                <a:ea typeface="Times New Roman" panose="02020603050405020304" pitchFamily="18" charset="0"/>
                <a:cs typeface="B Titr" panose="00000700000000000000" pitchFamily="2" charset="-78"/>
              </a:rPr>
              <a:t>-1-احداث واحدهای مسکونی ویژه افراد دارای معلولیت و مددجویان در قالب طرح های حمایتی(پروژه محور) تفاهمنامه احداث 160 هزار واحد مسکونی با مشارکت وزارت راه و شهرسازی</a:t>
            </a:r>
            <a:endParaRPr lang="en-US" sz="2600" dirty="0">
              <a:latin typeface="Times New Roman" panose="02020603050405020304" pitchFamily="18" charset="0"/>
              <a:ea typeface="Times New Roman" panose="02020603050405020304" pitchFamily="18" charset="0"/>
              <a:cs typeface="B Titr" panose="00000700000000000000" pitchFamily="2" charset="-78"/>
            </a:endParaRPr>
          </a:p>
          <a:p>
            <a:pPr marL="257175" algn="justLow" rtl="1"/>
            <a:r>
              <a:rPr lang="fa-IR" sz="1700" dirty="0">
                <a:latin typeface="Times New Roman" panose="02020603050405020304" pitchFamily="18" charset="0"/>
                <a:ea typeface="Times New Roman" panose="02020603050405020304" pitchFamily="18" charset="0"/>
                <a:cs typeface="B Titr" panose="00000700000000000000" pitchFamily="2" charset="-78"/>
              </a:rPr>
              <a:t>2-1- </a:t>
            </a:r>
            <a:r>
              <a:rPr lang="fa-IR" sz="1700" dirty="0">
                <a:solidFill>
                  <a:prstClr val="black">
                    <a:lumMod val="75000"/>
                    <a:lumOff val="25000"/>
                  </a:prstClr>
                </a:solidFill>
                <a:latin typeface="Times New Roman" panose="02020603050405020304" pitchFamily="18" charset="0"/>
                <a:ea typeface="Times New Roman" panose="02020603050405020304" pitchFamily="18" charset="0"/>
                <a:cs typeface="B Titr" panose="00000700000000000000" pitchFamily="2" charset="-78"/>
              </a:rPr>
              <a:t>احداث واحدهای مسکونی ویژه افراد دارای معلولیت و مددجویان در قالب طرح های حمایتی(پروژه محور) </a:t>
            </a:r>
            <a:r>
              <a:rPr lang="fa-IR" sz="1700" dirty="0">
                <a:latin typeface="Times New Roman" panose="02020603050405020304" pitchFamily="18" charset="0"/>
                <a:ea typeface="Times New Roman" panose="02020603050405020304" pitchFamily="18" charset="0"/>
                <a:cs typeface="B Titr" panose="00000700000000000000" pitchFamily="2" charset="-78"/>
              </a:rPr>
              <a:t>تفاهمنامه همکاری مشترک شماره 2 با مشارکت وزارت راه و شهرسازی </a:t>
            </a:r>
          </a:p>
          <a:p>
            <a:pPr marL="257175" algn="justLow" rtl="1"/>
            <a:r>
              <a:rPr lang="fa-IR" sz="1600" dirty="0">
                <a:latin typeface="B Titr"/>
                <a:cs typeface="B Titr" panose="00000700000000000000" pitchFamily="2" charset="-78"/>
              </a:rPr>
              <a:t>3-1- تفاهمنامه مشترک با بنیاد مسکن انقلاب اسلامی با موضوع کمک به تامین مسکن 10 هزار واحد مسکونی در شهرهای زیر 100 هزار نفر جمعیت (بنیاد ساخت و انبوه ساخت)</a:t>
            </a:r>
            <a:endParaRPr lang="en-US" sz="1600" dirty="0">
              <a:latin typeface="B Titr"/>
              <a:cs typeface="B Titr" panose="00000700000000000000" pitchFamily="2" charset="-78"/>
            </a:endParaRPr>
          </a:p>
          <a:p>
            <a:pPr algn="justLow" rtl="1"/>
            <a:r>
              <a:rPr lang="fa-IR" sz="1600" dirty="0">
                <a:latin typeface="Times New Roman" panose="02020603050405020304" pitchFamily="18" charset="0"/>
                <a:ea typeface="Times New Roman" panose="02020603050405020304" pitchFamily="18" charset="0"/>
                <a:cs typeface="B Titr" panose="00000700000000000000" pitchFamily="2" charset="-78"/>
              </a:rPr>
              <a:t>2-</a:t>
            </a:r>
            <a:r>
              <a:rPr lang="fa-IR" dirty="0">
                <a:latin typeface="Times New Roman" panose="02020603050405020304" pitchFamily="18" charset="0"/>
                <a:ea typeface="Times New Roman" panose="02020603050405020304" pitchFamily="18" charset="0"/>
                <a:cs typeface="B Titr" panose="00000700000000000000" pitchFamily="2" charset="-78"/>
              </a:rPr>
              <a:t> احداث واحدهای مسکونی ویژه افراد دارای معلولیت و مددجویان در قالب پروژه های مسکن مهر </a:t>
            </a:r>
            <a:endParaRPr lang="en-US" dirty="0">
              <a:latin typeface="Times New Roman" panose="02020603050405020304" pitchFamily="18" charset="0"/>
              <a:ea typeface="Times New Roman" panose="02020603050405020304" pitchFamily="18" charset="0"/>
              <a:cs typeface="B Titr" panose="00000700000000000000" pitchFamily="2" charset="-78"/>
            </a:endParaRPr>
          </a:p>
          <a:p>
            <a:pPr marL="257175" algn="justLow" rtl="1"/>
            <a:r>
              <a:rPr lang="fa-IR" dirty="0">
                <a:latin typeface="Times New Roman" panose="02020603050405020304" pitchFamily="18" charset="0"/>
                <a:ea typeface="Times New Roman" panose="02020603050405020304" pitchFamily="18" charset="0"/>
                <a:cs typeface="B Titr" panose="00000700000000000000" pitchFamily="2" charset="-78"/>
              </a:rPr>
              <a:t>3- احداث واحد مسکونی ویژه افراد دارای معلولیت و مددجویان در قالب تعاونی های مسکن</a:t>
            </a:r>
          </a:p>
          <a:p>
            <a:pPr marL="257175" algn="justLow" rtl="1"/>
            <a:r>
              <a:rPr lang="fa-IR" sz="1600" dirty="0">
                <a:latin typeface="B Titr"/>
                <a:cs typeface="B Titr" panose="00000700000000000000" pitchFamily="2" charset="-78"/>
              </a:rPr>
              <a:t>4- احداث واحد مسکونی ویژه معلولین و مددجویان در قالب مشارکت با خیرین و موسسات خیریه</a:t>
            </a:r>
          </a:p>
          <a:p>
            <a:pPr marL="257175" algn="justLow" rtl="1"/>
            <a:r>
              <a:rPr lang="fa-IR" sz="1600" dirty="0">
                <a:latin typeface="B Titr"/>
                <a:cs typeface="B Titr" panose="00000700000000000000" pitchFamily="2" charset="-78"/>
              </a:rPr>
              <a:t>5- مشارکت با فرد دارای معلولیت و یا مددجو جهت خرید واحد مسکونی مورد نیاز (در مناطق شهری و روستایی)</a:t>
            </a:r>
          </a:p>
          <a:p>
            <a:pPr algn="just" rtl="1"/>
            <a:r>
              <a:rPr lang="fa-IR" sz="2000" dirty="0">
                <a:latin typeface="Times New Roman" panose="02020603050405020304" pitchFamily="18" charset="0"/>
                <a:ea typeface="Times New Roman" panose="02020603050405020304" pitchFamily="18" charset="0"/>
                <a:cs typeface="B Titr" panose="00000700000000000000" pitchFamily="2" charset="-78"/>
              </a:rPr>
              <a:t>1-6- </a:t>
            </a:r>
            <a:r>
              <a:rPr lang="en-US" sz="2000" dirty="0">
                <a:latin typeface="B Titr"/>
                <a:ea typeface="Times New Roman" panose="02020603050405020304" pitchFamily="18" charset="0"/>
                <a:cs typeface="B Titr" panose="00000700000000000000" pitchFamily="2" charset="-78"/>
              </a:rPr>
              <a:t> </a:t>
            </a:r>
            <a:r>
              <a:rPr lang="fa-IR" sz="1600" dirty="0">
                <a:latin typeface="B Titr"/>
                <a:ea typeface="Times New Roman" panose="02020603050405020304" pitchFamily="18" charset="0"/>
                <a:cs typeface="B Titr" panose="00000700000000000000" pitchFamily="2" charset="-78"/>
              </a:rPr>
              <a:t>احداث واحد مسکونی شهری ویژه افراد دارای معلولیت و مددجویان در قالب </a:t>
            </a:r>
            <a:r>
              <a:rPr lang="fa-IR" sz="1600" dirty="0">
                <a:latin typeface="Times New Roman" panose="02020603050405020304" pitchFamily="18" charset="0"/>
                <a:ea typeface="Times New Roman" panose="02020603050405020304" pitchFamily="18" charset="0"/>
                <a:cs typeface="B Titr" panose="00000700000000000000" pitchFamily="2" charset="-78"/>
              </a:rPr>
              <a:t>مشارکت با فرد تحت پوشش (خودمالکی)</a:t>
            </a:r>
            <a:endParaRPr lang="en-US" dirty="0">
              <a:latin typeface="Times New Roman" panose="02020603050405020304" pitchFamily="18" charset="0"/>
              <a:ea typeface="Times New Roman" panose="02020603050405020304" pitchFamily="18" charset="0"/>
              <a:cs typeface="B Titr" panose="00000700000000000000" pitchFamily="2" charset="-78"/>
            </a:endParaRPr>
          </a:p>
          <a:p>
            <a:pPr marL="257175" algn="justLow" rtl="1"/>
            <a:r>
              <a:rPr lang="fa-IR" sz="2000" dirty="0">
                <a:cs typeface="B Titr" panose="00000700000000000000" pitchFamily="2" charset="-78"/>
              </a:rPr>
              <a:t>2-6- </a:t>
            </a:r>
            <a:r>
              <a:rPr lang="fa-IR" sz="1600" dirty="0">
                <a:latin typeface="B Titr"/>
                <a:ea typeface="Times New Roman" panose="02020603050405020304" pitchFamily="18" charset="0"/>
                <a:cs typeface="B Titr" panose="00000700000000000000" pitchFamily="2" charset="-78"/>
              </a:rPr>
              <a:t>احداث واحد مسکونی شهری ویژه افراد دارای معلولیت و مددجویان در قالب </a:t>
            </a:r>
            <a:r>
              <a:rPr lang="fa-IR" sz="1600" dirty="0">
                <a:cs typeface="B Titr" panose="00000700000000000000" pitchFamily="2" charset="-78"/>
              </a:rPr>
              <a:t>تفاهمنامه مشترک با بنیاد مسکن انقلاب اسلامی با موضوع کمک به تامین مسکن 10 هزار واحد مسکونی در شهرهای زیر 100 هزار نفر جمعیت (روش گروه ساخت)</a:t>
            </a:r>
            <a:endParaRPr lang="en-US" sz="1600" dirty="0">
              <a:latin typeface="B Titr"/>
              <a:ea typeface="Times New Roman" panose="02020603050405020304" pitchFamily="18" charset="0"/>
              <a:cs typeface="B Titr" panose="00000700000000000000" pitchFamily="2" charset="-78"/>
            </a:endParaRPr>
          </a:p>
          <a:p>
            <a:endParaRPr lang="en-US" dirty="0"/>
          </a:p>
        </p:txBody>
      </p:sp>
    </p:spTree>
    <p:extLst>
      <p:ext uri="{BB962C8B-B14F-4D97-AF65-F5344CB8AC3E}">
        <p14:creationId xmlns:p14="http://schemas.microsoft.com/office/powerpoint/2010/main" val="27145930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3274329-1262-43C6-A6A9-6B1582A51D49}"/>
              </a:ext>
            </a:extLst>
          </p:cNvPr>
          <p:cNvSpPr>
            <a:spLocks noGrp="1"/>
          </p:cNvSpPr>
          <p:nvPr>
            <p:ph type="title"/>
          </p:nvPr>
        </p:nvSpPr>
        <p:spPr>
          <a:xfrm>
            <a:off x="1815549" y="624110"/>
            <a:ext cx="9689064" cy="701107"/>
          </a:xfrm>
        </p:spPr>
        <p:txBody>
          <a:bodyPr/>
          <a:lstStyle/>
          <a:p>
            <a:pPr algn="r"/>
            <a:r>
              <a:rPr lang="fa-IR" dirty="0">
                <a:solidFill>
                  <a:srgbClr val="FF0000"/>
                </a:solidFill>
                <a:cs typeface="B Titr" panose="00000700000000000000" pitchFamily="2" charset="-78"/>
              </a:rPr>
              <a:t>فهرست کد روش های تامین اعتبار</a:t>
            </a:r>
            <a:endParaRPr lang="en-US" dirty="0"/>
          </a:p>
        </p:txBody>
      </p:sp>
      <p:sp>
        <p:nvSpPr>
          <p:cNvPr id="3" name="Content Placeholder 2">
            <a:extLst>
              <a:ext uri="{FF2B5EF4-FFF2-40B4-BE49-F238E27FC236}">
                <a16:creationId xmlns="" xmlns:a16="http://schemas.microsoft.com/office/drawing/2014/main" id="{B0A1DB90-4952-4828-BD29-60497DE9A5A2}"/>
              </a:ext>
            </a:extLst>
          </p:cNvPr>
          <p:cNvSpPr>
            <a:spLocks noGrp="1"/>
          </p:cNvSpPr>
          <p:nvPr>
            <p:ph idx="1"/>
          </p:nvPr>
        </p:nvSpPr>
        <p:spPr>
          <a:xfrm>
            <a:off x="1364975" y="1325217"/>
            <a:ext cx="10139638" cy="4908673"/>
          </a:xfrm>
        </p:spPr>
        <p:txBody>
          <a:bodyPr>
            <a:normAutofit/>
          </a:bodyPr>
          <a:lstStyle/>
          <a:p>
            <a:pPr algn="just" rtl="1"/>
            <a:r>
              <a:rPr lang="fa-IR" sz="2000" dirty="0">
                <a:latin typeface="Times New Roman" panose="02020603050405020304" pitchFamily="18" charset="0"/>
                <a:ea typeface="Times New Roman" panose="02020603050405020304" pitchFamily="18" charset="0"/>
                <a:cs typeface="B Titr"/>
              </a:rPr>
              <a:t>3</a:t>
            </a:r>
            <a:r>
              <a:rPr lang="fa-IR" sz="2000" dirty="0">
                <a:latin typeface="B Titr"/>
                <a:ea typeface="Times New Roman" panose="02020603050405020304" pitchFamily="18" charset="0"/>
                <a:cs typeface="B Titr" panose="00000700000000000000" pitchFamily="2" charset="-78"/>
              </a:rPr>
              <a:t>-6- </a:t>
            </a:r>
            <a:r>
              <a:rPr lang="fa-IR" sz="1600" dirty="0">
                <a:solidFill>
                  <a:prstClr val="black">
                    <a:lumMod val="75000"/>
                    <a:lumOff val="25000"/>
                  </a:prstClr>
                </a:solidFill>
                <a:latin typeface="B Titr"/>
                <a:ea typeface="Times New Roman" panose="02020603050405020304" pitchFamily="18" charset="0"/>
                <a:cs typeface="B Titr" panose="00000700000000000000" pitchFamily="2" charset="-78"/>
              </a:rPr>
              <a:t>احداث واحد مسکونی شهری ویژه افراد دارای معلولیت و مددجویان در قالب </a:t>
            </a:r>
            <a:r>
              <a:rPr lang="fa-IR" sz="2000" dirty="0">
                <a:latin typeface="B Titr"/>
                <a:ea typeface="Times New Roman" panose="02020603050405020304" pitchFamily="18" charset="0"/>
                <a:cs typeface="B Titr" panose="00000700000000000000" pitchFamily="2" charset="-78"/>
              </a:rPr>
              <a:t>اجرای تفاهمنامه همکاری شماره 2 با مشارکت وزارت راه و شهرسازی (در قالب احداث واحدهای یک طبقه حیاط دار)</a:t>
            </a:r>
            <a:endParaRPr lang="en-US" sz="2400" dirty="0">
              <a:latin typeface="Times New Roman" panose="02020603050405020304" pitchFamily="18" charset="0"/>
              <a:ea typeface="Times New Roman" panose="02020603050405020304" pitchFamily="18" charset="0"/>
              <a:cs typeface="B Titr" panose="00000700000000000000" pitchFamily="2" charset="-78"/>
            </a:endParaRPr>
          </a:p>
          <a:p>
            <a:pPr algn="just" rtl="1"/>
            <a:r>
              <a:rPr lang="fa-IR" dirty="0">
                <a:latin typeface="Times New Roman" panose="02020603050405020304" pitchFamily="18" charset="0"/>
                <a:ea typeface="Times New Roman" panose="02020603050405020304" pitchFamily="18" charset="0"/>
                <a:cs typeface="B Titr" panose="00000700000000000000" pitchFamily="2" charset="-78"/>
              </a:rPr>
              <a:t>1-7- </a:t>
            </a:r>
            <a:r>
              <a:rPr lang="fa-IR" dirty="0">
                <a:solidFill>
                  <a:prstClr val="black">
                    <a:lumMod val="75000"/>
                    <a:lumOff val="25000"/>
                  </a:prstClr>
                </a:solidFill>
                <a:latin typeface="Times New Roman" panose="02020603050405020304" pitchFamily="18" charset="0"/>
                <a:ea typeface="Times New Roman" panose="02020603050405020304" pitchFamily="18" charset="0"/>
                <a:cs typeface="B Titr" panose="00000700000000000000" pitchFamily="2" charset="-78"/>
              </a:rPr>
              <a:t>احداث واحد مسکونی روستایی ویژه افراد دارای معلولیت و مددجویان در قالب </a:t>
            </a:r>
            <a:r>
              <a:rPr lang="fa-IR" dirty="0">
                <a:latin typeface="Times New Roman" panose="02020603050405020304" pitchFamily="18" charset="0"/>
                <a:ea typeface="Times New Roman" panose="02020603050405020304" pitchFamily="18" charset="0"/>
                <a:cs typeface="B Titr" panose="00000700000000000000" pitchFamily="2" charset="-78"/>
              </a:rPr>
              <a:t>مشارکت با فرد تحت پوشش (خودمالکی)</a:t>
            </a:r>
          </a:p>
          <a:p>
            <a:pPr algn="just" rtl="1"/>
            <a:r>
              <a:rPr lang="en-US" dirty="0">
                <a:latin typeface="B Titr"/>
                <a:cs typeface="B Titr" panose="00000700000000000000" pitchFamily="2" charset="-78"/>
              </a:rPr>
              <a:t>2-7</a:t>
            </a:r>
            <a:r>
              <a:rPr lang="fa-IR" dirty="0">
                <a:latin typeface="B Titr"/>
                <a:cs typeface="B Titr" panose="00000700000000000000" pitchFamily="2" charset="-78"/>
              </a:rPr>
              <a:t>- </a:t>
            </a:r>
            <a:r>
              <a:rPr lang="fa-IR" dirty="0">
                <a:solidFill>
                  <a:prstClr val="black">
                    <a:lumMod val="75000"/>
                    <a:lumOff val="25000"/>
                  </a:prstClr>
                </a:solidFill>
                <a:latin typeface="B Titr"/>
                <a:ea typeface="Times New Roman" panose="02020603050405020304" pitchFamily="18" charset="0"/>
                <a:cs typeface="B Titr" panose="00000700000000000000" pitchFamily="2" charset="-78"/>
              </a:rPr>
              <a:t>احداث واحد مسکونی روستایی ویژه افراد دارای معلولیت و مددجویان در قالب </a:t>
            </a:r>
            <a:r>
              <a:rPr lang="fa-IR" dirty="0">
                <a:solidFill>
                  <a:prstClr val="black">
                    <a:lumMod val="75000"/>
                    <a:lumOff val="25000"/>
                  </a:prstClr>
                </a:solidFill>
                <a:latin typeface="B Titr"/>
                <a:cs typeface="B Titr" panose="00000700000000000000" pitchFamily="2" charset="-78"/>
              </a:rPr>
              <a:t>تفاهمنامه</a:t>
            </a:r>
            <a:r>
              <a:rPr lang="fa-IR" dirty="0">
                <a:latin typeface="B Titr"/>
                <a:cs typeface="B Titr" panose="00000700000000000000" pitchFamily="2" charset="-78"/>
              </a:rPr>
              <a:t> مشترک با بنیاد مسکن انقلاب اسلامی با موضوع کمک به احداث یا تکمیل احداث 10 هزار واحد مسکونی در روستاها و شهرهای کمتر از 25 هزار نفر جمعیت</a:t>
            </a:r>
            <a:endParaRPr lang="en-US" dirty="0">
              <a:latin typeface="B Titr"/>
              <a:cs typeface="B Titr" panose="00000700000000000000" pitchFamily="2" charset="-78"/>
            </a:endParaRPr>
          </a:p>
          <a:p>
            <a:pPr algn="just" rtl="1"/>
            <a:r>
              <a:rPr lang="fa-IR" dirty="0">
                <a:latin typeface="Times New Roman" panose="02020603050405020304" pitchFamily="18" charset="0"/>
                <a:ea typeface="Times New Roman" panose="02020603050405020304" pitchFamily="18" charset="0"/>
                <a:cs typeface="B Titr"/>
              </a:rPr>
              <a:t>8- احداث واحد مسکونی ویژه ایتام در قالب تفاهمنامه مشترک با سازمان برنامه و بودجه، صندوق توسعه ملی و بنیاد مسکن انقلاب اسلامی</a:t>
            </a:r>
            <a:endParaRPr lang="en-US" dirty="0">
              <a:latin typeface="Times New Roman" panose="02020603050405020304" pitchFamily="18" charset="0"/>
              <a:ea typeface="Times New Roman" panose="02020603050405020304" pitchFamily="18" charset="0"/>
            </a:endParaRPr>
          </a:p>
          <a:p>
            <a:pPr algn="r" rtl="1"/>
            <a:r>
              <a:rPr lang="fa-IR" dirty="0">
                <a:latin typeface="Times New Roman" panose="02020603050405020304" pitchFamily="18" charset="0"/>
                <a:ea typeface="Times New Roman" panose="02020603050405020304" pitchFamily="18" charset="0"/>
                <a:cs typeface="B Titr"/>
              </a:rPr>
              <a:t>9-پرداخت </a:t>
            </a:r>
            <a:r>
              <a:rPr lang="fa-IR" sz="2000" dirty="0">
                <a:latin typeface="Times New Roman" panose="02020603050405020304" pitchFamily="18" charset="0"/>
                <a:ea typeface="Times New Roman" panose="02020603050405020304" pitchFamily="18" charset="0"/>
                <a:cs typeface="B Titr"/>
              </a:rPr>
              <a:t>کمک هزینه تعمیر مسکن </a:t>
            </a:r>
            <a:r>
              <a:rPr lang="fa-IR" dirty="0">
                <a:latin typeface="Times New Roman" panose="02020603050405020304" pitchFamily="18" charset="0"/>
                <a:ea typeface="Times New Roman" panose="02020603050405020304" pitchFamily="18" charset="0"/>
                <a:cs typeface="B Titr"/>
              </a:rPr>
              <a:t>(ویژه افراد تحت پوشش سرپرست خانوار) تا سقف کمک 400 میلیون ریال</a:t>
            </a:r>
          </a:p>
          <a:p>
            <a:pPr algn="r" rtl="1"/>
            <a:r>
              <a:rPr lang="fa-IR" dirty="0">
                <a:latin typeface="Times New Roman" panose="02020603050405020304" pitchFamily="18" charset="0"/>
                <a:ea typeface="Times New Roman" panose="02020603050405020304" pitchFamily="18" charset="0"/>
                <a:cs typeface="B Titr"/>
              </a:rPr>
              <a:t>10-</a:t>
            </a:r>
            <a:r>
              <a:rPr lang="fa-IR" dirty="0">
                <a:latin typeface="Times New Roman" panose="02020603050405020304" pitchFamily="18" charset="0"/>
                <a:ea typeface="Times New Roman" panose="02020603050405020304" pitchFamily="18" charset="0"/>
                <a:cs typeface="B Titr" panose="00000700000000000000" pitchFamily="2" charset="-78"/>
              </a:rPr>
              <a:t> پرداخت کمک هزینه اجاره مسکن (ویژه افراد تحت پوشش سرپرست خانوار) تا سقف کمک 700 میلیون ریال</a:t>
            </a:r>
            <a:endParaRPr lang="fa-IR" dirty="0">
              <a:latin typeface="Times New Roman" panose="02020603050405020304" pitchFamily="18" charset="0"/>
              <a:ea typeface="Times New Roman" panose="02020603050405020304" pitchFamily="18" charset="0"/>
              <a:cs typeface="B Titr"/>
            </a:endParaRPr>
          </a:p>
          <a:p>
            <a:pPr algn="r" rtl="1"/>
            <a:endParaRPr lang="en-US" dirty="0">
              <a:latin typeface="Times New Roman" panose="02020603050405020304" pitchFamily="18" charset="0"/>
              <a:ea typeface="Times New Roman" panose="02020603050405020304" pitchFamily="18" charset="0"/>
              <a:cs typeface="B Titr"/>
            </a:endParaRPr>
          </a:p>
        </p:txBody>
      </p:sp>
    </p:spTree>
    <p:extLst>
      <p:ext uri="{BB962C8B-B14F-4D97-AF65-F5344CB8AC3E}">
        <p14:creationId xmlns:p14="http://schemas.microsoft.com/office/powerpoint/2010/main" val="6802056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300B3EF-4D5F-3DE2-C455-85452254D3D5}"/>
              </a:ext>
            </a:extLst>
          </p:cNvPr>
          <p:cNvSpPr>
            <a:spLocks noGrp="1"/>
          </p:cNvSpPr>
          <p:nvPr>
            <p:ph type="title"/>
          </p:nvPr>
        </p:nvSpPr>
        <p:spPr>
          <a:xfrm>
            <a:off x="1166192" y="533400"/>
            <a:ext cx="10164418" cy="762000"/>
          </a:xfrm>
        </p:spPr>
        <p:txBody>
          <a:bodyPr/>
          <a:lstStyle/>
          <a:p>
            <a:pPr algn="just" rtl="1"/>
            <a:r>
              <a:rPr lang="fa-IR" sz="1800" dirty="0">
                <a:effectLst/>
                <a:latin typeface="Times New Roman" panose="02020603050405020304" pitchFamily="18" charset="0"/>
                <a:ea typeface="Times New Roman" panose="02020603050405020304" pitchFamily="18" charset="0"/>
                <a:cs typeface="B Titr" panose="00000700000000000000" pitchFamily="2" charset="-78"/>
              </a:rPr>
              <a:t>احداث واحدهای مسکونی ویژه افراد دارای معلولیت و مددجویان در قالب طرح های حمایتی (پروژه محور) وزارت راه و شهرسازی و بنیاد مسکن انقلاب اسلامی شامل</a:t>
            </a:r>
            <a:endParaRPr lang="en-US" dirty="0"/>
          </a:p>
        </p:txBody>
      </p:sp>
      <p:sp>
        <p:nvSpPr>
          <p:cNvPr id="3" name="Content Placeholder 2">
            <a:extLst>
              <a:ext uri="{FF2B5EF4-FFF2-40B4-BE49-F238E27FC236}">
                <a16:creationId xmlns="" xmlns:a16="http://schemas.microsoft.com/office/drawing/2014/main" id="{1E295DF7-E9EF-C7CB-9CD2-3B85440CAE0D}"/>
              </a:ext>
            </a:extLst>
          </p:cNvPr>
          <p:cNvSpPr>
            <a:spLocks noGrp="1"/>
          </p:cNvSpPr>
          <p:nvPr>
            <p:ph sz="quarter" idx="13"/>
          </p:nvPr>
        </p:nvSpPr>
        <p:spPr>
          <a:xfrm>
            <a:off x="1351722" y="1295400"/>
            <a:ext cx="9978888" cy="762000"/>
          </a:xfrm>
        </p:spPr>
        <p:txBody>
          <a:bodyPr/>
          <a:lstStyle/>
          <a:p>
            <a:pPr marL="257175" algn="justLow" rtl="1">
              <a:spcBef>
                <a:spcPts val="0"/>
              </a:spcBef>
              <a:spcAft>
                <a:spcPts val="0"/>
              </a:spcAft>
            </a:pPr>
            <a:r>
              <a:rPr lang="fa-IR" sz="2000" dirty="0">
                <a:solidFill>
                  <a:srgbClr val="FF0000"/>
                </a:solidFill>
                <a:latin typeface="Times New Roman" panose="02020603050405020304" pitchFamily="18" charset="0"/>
                <a:ea typeface="Times New Roman" panose="02020603050405020304" pitchFamily="18" charset="0"/>
                <a:cs typeface="B Titr" panose="00000700000000000000" pitchFamily="2" charset="-78"/>
              </a:rPr>
              <a:t>1-1- تفاهمنامه احداث 160 هزار واحد مسکونی با مشارکت وزارت راه و شهرسازی</a:t>
            </a:r>
            <a:endParaRPr lang="en-US" sz="2000" dirty="0">
              <a:solidFill>
                <a:srgbClr val="FF0000"/>
              </a:solidFill>
              <a:latin typeface="Times New Roman" panose="02020603050405020304" pitchFamily="18" charset="0"/>
              <a:ea typeface="Times New Roman" panose="02020603050405020304" pitchFamily="18" charset="0"/>
            </a:endParaRPr>
          </a:p>
          <a:p>
            <a:pPr marL="257175" algn="justLow" rtl="1">
              <a:spcBef>
                <a:spcPts val="0"/>
              </a:spcBef>
              <a:spcAft>
                <a:spcPts val="0"/>
              </a:spcAft>
            </a:pPr>
            <a:r>
              <a:rPr lang="fa-IR" sz="2000" dirty="0">
                <a:solidFill>
                  <a:srgbClr val="FF0000"/>
                </a:solidFill>
                <a:latin typeface="Times New Roman" panose="02020603050405020304" pitchFamily="18" charset="0"/>
                <a:ea typeface="Times New Roman" panose="02020603050405020304" pitchFamily="18" charset="0"/>
                <a:cs typeface="B Titr" panose="00000700000000000000" pitchFamily="2" charset="-78"/>
              </a:rPr>
              <a:t>2-1- تفاهمنامه همکاری مشترک شماره 2 با مشارکت وزارت راه و شهرسازی </a:t>
            </a:r>
            <a:endParaRPr lang="en-US" sz="2000" dirty="0">
              <a:solidFill>
                <a:srgbClr val="FF0000"/>
              </a:solidFill>
              <a:latin typeface="Times New Roman" panose="02020603050405020304" pitchFamily="18" charset="0"/>
              <a:ea typeface="Times New Roman" panose="02020603050405020304" pitchFamily="18" charset="0"/>
            </a:endParaRPr>
          </a:p>
          <a:p>
            <a:endParaRPr lang="en-US" dirty="0"/>
          </a:p>
        </p:txBody>
      </p:sp>
      <p:sp>
        <p:nvSpPr>
          <p:cNvPr id="4" name="Content Placeholder 2">
            <a:extLst>
              <a:ext uri="{FF2B5EF4-FFF2-40B4-BE49-F238E27FC236}">
                <a16:creationId xmlns="" xmlns:a16="http://schemas.microsoft.com/office/drawing/2014/main" id="{595A4CE6-4B1E-BDBF-DF98-F842ACD43758}"/>
              </a:ext>
            </a:extLst>
          </p:cNvPr>
          <p:cNvSpPr txBox="1">
            <a:spLocks/>
          </p:cNvSpPr>
          <p:nvPr/>
        </p:nvSpPr>
        <p:spPr>
          <a:xfrm>
            <a:off x="795128" y="2084439"/>
            <a:ext cx="10827029" cy="857544"/>
          </a:xfrm>
          <a:prstGeom prst="rect">
            <a:avLst/>
          </a:prstGeom>
        </p:spPr>
        <p:txBody>
          <a:bodyPr vert="horz" lIns="91440" tIns="45720" rIns="91440" bIns="45720" rtlCol="0">
            <a:no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74295" indent="0" algn="justLow" rtl="1">
              <a:lnSpc>
                <a:spcPct val="150000"/>
              </a:lnSpc>
              <a:spcBef>
                <a:spcPts val="0"/>
              </a:spcBef>
              <a:spcAft>
                <a:spcPts val="0"/>
              </a:spcAft>
              <a:buClr>
                <a:srgbClr val="F14124">
                  <a:lumMod val="75000"/>
                </a:srgbClr>
              </a:buClr>
              <a:buNone/>
            </a:pPr>
            <a:r>
              <a:rPr lang="fa-IR" sz="2000" b="1" dirty="0">
                <a:solidFill>
                  <a:prstClr val="black">
                    <a:lumMod val="75000"/>
                    <a:lumOff val="25000"/>
                  </a:prstClr>
                </a:solidFill>
                <a:latin typeface="Times New Roman" panose="02020603050405020304" pitchFamily="18" charset="0"/>
                <a:ea typeface="Times New Roman" panose="02020603050405020304" pitchFamily="18" charset="0"/>
                <a:cs typeface="B Mitra" panose="00000400000000000000" pitchFamily="2" charset="-78"/>
              </a:rPr>
              <a:t>الف) ارسال لیست اسامی افراد دارای معلولیت و مددجویان تحت پوشش ثبت نام شده و دارای شناسه در سامانه طرح های حمایتی وزارت راه و شهرسازی در قالب جدول ذیل با </a:t>
            </a:r>
            <a:r>
              <a:rPr lang="fa-IR" sz="2000" b="1" dirty="0">
                <a:solidFill>
                  <a:prstClr val="black">
                    <a:lumMod val="75000"/>
                    <a:lumOff val="25000"/>
                  </a:prstClr>
                </a:solidFill>
                <a:highlight>
                  <a:srgbClr val="00FF00"/>
                </a:highlight>
                <a:latin typeface="Times New Roman" panose="02020603050405020304" pitchFamily="18" charset="0"/>
                <a:ea typeface="Times New Roman" panose="02020603050405020304" pitchFamily="18" charset="0"/>
                <a:cs typeface="B Mitra" panose="00000400000000000000" pitchFamily="2" charset="-78"/>
              </a:rPr>
              <a:t>فرمت </a:t>
            </a:r>
            <a:r>
              <a:rPr lang="en-US" sz="2000" b="1" dirty="0">
                <a:solidFill>
                  <a:prstClr val="black">
                    <a:lumMod val="75000"/>
                    <a:lumOff val="25000"/>
                  </a:prstClr>
                </a:solidFill>
                <a:highlight>
                  <a:srgbClr val="00FF00"/>
                </a:highlight>
                <a:latin typeface="Times New Roman" panose="02020603050405020304" pitchFamily="18" charset="0"/>
                <a:ea typeface="Times New Roman" panose="02020603050405020304" pitchFamily="18" charset="0"/>
                <a:cs typeface="B Mitra" panose="00000400000000000000" pitchFamily="2" charset="-78"/>
              </a:rPr>
              <a:t>Excel </a:t>
            </a:r>
            <a:r>
              <a:rPr lang="fa-IR" sz="2000" b="1" dirty="0">
                <a:solidFill>
                  <a:prstClr val="black">
                    <a:lumMod val="75000"/>
                    <a:lumOff val="25000"/>
                  </a:prstClr>
                </a:solidFill>
                <a:highlight>
                  <a:srgbClr val="00FF00"/>
                </a:highlight>
                <a:latin typeface="Times New Roman" panose="02020603050405020304" pitchFamily="18" charset="0"/>
                <a:ea typeface="Times New Roman" panose="02020603050405020304" pitchFamily="18" charset="0"/>
                <a:cs typeface="B Mitra" panose="00000400000000000000" pitchFamily="2" charset="-78"/>
              </a:rPr>
              <a:t>به انضمام اسکن جدول با امضای اعضاء تائید کننده </a:t>
            </a:r>
            <a:r>
              <a:rPr lang="fa-IR" sz="2000" b="1" dirty="0">
                <a:solidFill>
                  <a:prstClr val="black">
                    <a:lumMod val="75000"/>
                    <a:lumOff val="25000"/>
                  </a:prstClr>
                </a:solidFill>
                <a:latin typeface="Times New Roman" panose="02020603050405020304" pitchFamily="18" charset="0"/>
                <a:ea typeface="Times New Roman" panose="02020603050405020304" pitchFamily="18" charset="0"/>
                <a:cs typeface="B Mitra" panose="00000400000000000000" pitchFamily="2" charset="-78"/>
              </a:rPr>
              <a:t>:</a:t>
            </a:r>
            <a:endParaRPr lang="en-US" sz="2000" b="1" dirty="0">
              <a:solidFill>
                <a:prstClr val="black">
                  <a:lumMod val="75000"/>
                  <a:lumOff val="25000"/>
                </a:prstClr>
              </a:solidFill>
              <a:latin typeface="Times New Roman" panose="02020603050405020304" pitchFamily="18" charset="0"/>
              <a:ea typeface="Times New Roman" panose="02020603050405020304" pitchFamily="18" charset="0"/>
              <a:cs typeface="B Mitra" panose="00000400000000000000" pitchFamily="2" charset="-78"/>
            </a:endParaRPr>
          </a:p>
        </p:txBody>
      </p:sp>
      <p:graphicFrame>
        <p:nvGraphicFramePr>
          <p:cNvPr id="5" name="Table 4">
            <a:extLst>
              <a:ext uri="{FF2B5EF4-FFF2-40B4-BE49-F238E27FC236}">
                <a16:creationId xmlns="" xmlns:a16="http://schemas.microsoft.com/office/drawing/2014/main" id="{B0E067FD-46F2-653C-C052-C8689B17D108}"/>
              </a:ext>
            </a:extLst>
          </p:cNvPr>
          <p:cNvGraphicFramePr>
            <a:graphicFrameLocks noGrp="1"/>
          </p:cNvGraphicFramePr>
          <p:nvPr>
            <p:extLst>
              <p:ext uri="{D42A27DB-BD31-4B8C-83A1-F6EECF244321}">
                <p14:modId xmlns:p14="http://schemas.microsoft.com/office/powerpoint/2010/main" val="1011509503"/>
              </p:ext>
            </p:extLst>
          </p:nvPr>
        </p:nvGraphicFramePr>
        <p:xfrm>
          <a:off x="410816" y="3101541"/>
          <a:ext cx="11370367" cy="3352266"/>
        </p:xfrm>
        <a:graphic>
          <a:graphicData uri="http://schemas.openxmlformats.org/drawingml/2006/table">
            <a:tbl>
              <a:tblPr rtl="1" firstRow="1" firstCol="1" bandRow="1">
                <a:tableStyleId>{616DA210-FB5B-4158-B5E0-FEB733F419BA}</a:tableStyleId>
              </a:tblPr>
              <a:tblGrid>
                <a:gridCol w="358248">
                  <a:extLst>
                    <a:ext uri="{9D8B030D-6E8A-4147-A177-3AD203B41FA5}">
                      <a16:colId xmlns="" xmlns:a16="http://schemas.microsoft.com/office/drawing/2014/main" val="3367111781"/>
                    </a:ext>
                  </a:extLst>
                </a:gridCol>
                <a:gridCol w="716495">
                  <a:extLst>
                    <a:ext uri="{9D8B030D-6E8A-4147-A177-3AD203B41FA5}">
                      <a16:colId xmlns="" xmlns:a16="http://schemas.microsoft.com/office/drawing/2014/main" val="4267401643"/>
                    </a:ext>
                  </a:extLst>
                </a:gridCol>
                <a:gridCol w="626932">
                  <a:extLst>
                    <a:ext uri="{9D8B030D-6E8A-4147-A177-3AD203B41FA5}">
                      <a16:colId xmlns="" xmlns:a16="http://schemas.microsoft.com/office/drawing/2014/main" val="4212758163"/>
                    </a:ext>
                  </a:extLst>
                </a:gridCol>
                <a:gridCol w="641860">
                  <a:extLst>
                    <a:ext uri="{9D8B030D-6E8A-4147-A177-3AD203B41FA5}">
                      <a16:colId xmlns="" xmlns:a16="http://schemas.microsoft.com/office/drawing/2014/main" val="2646523293"/>
                    </a:ext>
                  </a:extLst>
                </a:gridCol>
                <a:gridCol w="716495">
                  <a:extLst>
                    <a:ext uri="{9D8B030D-6E8A-4147-A177-3AD203B41FA5}">
                      <a16:colId xmlns="" xmlns:a16="http://schemas.microsoft.com/office/drawing/2014/main" val="3416314803"/>
                    </a:ext>
                  </a:extLst>
                </a:gridCol>
                <a:gridCol w="537370">
                  <a:extLst>
                    <a:ext uri="{9D8B030D-6E8A-4147-A177-3AD203B41FA5}">
                      <a16:colId xmlns="" xmlns:a16="http://schemas.microsoft.com/office/drawing/2014/main" val="3804227382"/>
                    </a:ext>
                  </a:extLst>
                </a:gridCol>
                <a:gridCol w="553294">
                  <a:extLst>
                    <a:ext uri="{9D8B030D-6E8A-4147-A177-3AD203B41FA5}">
                      <a16:colId xmlns="" xmlns:a16="http://schemas.microsoft.com/office/drawing/2014/main" val="1551434123"/>
                    </a:ext>
                  </a:extLst>
                </a:gridCol>
                <a:gridCol w="1048868">
                  <a:extLst>
                    <a:ext uri="{9D8B030D-6E8A-4147-A177-3AD203B41FA5}">
                      <a16:colId xmlns="" xmlns:a16="http://schemas.microsoft.com/office/drawing/2014/main" val="2119235413"/>
                    </a:ext>
                  </a:extLst>
                </a:gridCol>
                <a:gridCol w="806054">
                  <a:extLst>
                    <a:ext uri="{9D8B030D-6E8A-4147-A177-3AD203B41FA5}">
                      <a16:colId xmlns="" xmlns:a16="http://schemas.microsoft.com/office/drawing/2014/main" val="245205321"/>
                    </a:ext>
                  </a:extLst>
                </a:gridCol>
                <a:gridCol w="895616">
                  <a:extLst>
                    <a:ext uri="{9D8B030D-6E8A-4147-A177-3AD203B41FA5}">
                      <a16:colId xmlns="" xmlns:a16="http://schemas.microsoft.com/office/drawing/2014/main" val="687798663"/>
                    </a:ext>
                  </a:extLst>
                </a:gridCol>
                <a:gridCol w="895616">
                  <a:extLst>
                    <a:ext uri="{9D8B030D-6E8A-4147-A177-3AD203B41FA5}">
                      <a16:colId xmlns="" xmlns:a16="http://schemas.microsoft.com/office/drawing/2014/main" val="533729555"/>
                    </a:ext>
                  </a:extLst>
                </a:gridCol>
                <a:gridCol w="447810">
                  <a:extLst>
                    <a:ext uri="{9D8B030D-6E8A-4147-A177-3AD203B41FA5}">
                      <a16:colId xmlns="" xmlns:a16="http://schemas.microsoft.com/office/drawing/2014/main" val="4039383079"/>
                    </a:ext>
                  </a:extLst>
                </a:gridCol>
                <a:gridCol w="447810">
                  <a:extLst>
                    <a:ext uri="{9D8B030D-6E8A-4147-A177-3AD203B41FA5}">
                      <a16:colId xmlns="" xmlns:a16="http://schemas.microsoft.com/office/drawing/2014/main" val="1989246684"/>
                    </a:ext>
                  </a:extLst>
                </a:gridCol>
                <a:gridCol w="447810">
                  <a:extLst>
                    <a:ext uri="{9D8B030D-6E8A-4147-A177-3AD203B41FA5}">
                      <a16:colId xmlns="" xmlns:a16="http://schemas.microsoft.com/office/drawing/2014/main" val="386313581"/>
                    </a:ext>
                  </a:extLst>
                </a:gridCol>
                <a:gridCol w="447810">
                  <a:extLst>
                    <a:ext uri="{9D8B030D-6E8A-4147-A177-3AD203B41FA5}">
                      <a16:colId xmlns="" xmlns:a16="http://schemas.microsoft.com/office/drawing/2014/main" val="3857461810"/>
                    </a:ext>
                  </a:extLst>
                </a:gridCol>
                <a:gridCol w="537370">
                  <a:extLst>
                    <a:ext uri="{9D8B030D-6E8A-4147-A177-3AD203B41FA5}">
                      <a16:colId xmlns="" xmlns:a16="http://schemas.microsoft.com/office/drawing/2014/main" val="1283489239"/>
                    </a:ext>
                  </a:extLst>
                </a:gridCol>
                <a:gridCol w="537370">
                  <a:extLst>
                    <a:ext uri="{9D8B030D-6E8A-4147-A177-3AD203B41FA5}">
                      <a16:colId xmlns="" xmlns:a16="http://schemas.microsoft.com/office/drawing/2014/main" val="1965903347"/>
                    </a:ext>
                  </a:extLst>
                </a:gridCol>
                <a:gridCol w="707539">
                  <a:extLst>
                    <a:ext uri="{9D8B030D-6E8A-4147-A177-3AD203B41FA5}">
                      <a16:colId xmlns="" xmlns:a16="http://schemas.microsoft.com/office/drawing/2014/main" val="81104094"/>
                    </a:ext>
                  </a:extLst>
                </a:gridCol>
              </a:tblGrid>
              <a:tr h="182094">
                <a:tc rowSpan="2">
                  <a:txBody>
                    <a:bodyPr/>
                    <a:lstStyle/>
                    <a:p>
                      <a:pPr marL="71755" marR="71755" algn="ctr" rtl="1">
                        <a:spcBef>
                          <a:spcPts val="0"/>
                        </a:spcBef>
                        <a:spcAft>
                          <a:spcPts val="0"/>
                        </a:spcAft>
                      </a:pPr>
                      <a:r>
                        <a:rPr lang="ar-SA" sz="1050" dirty="0">
                          <a:effectLst/>
                          <a:cs typeface="B Titr" panose="00000700000000000000" pitchFamily="2" charset="-78"/>
                        </a:rPr>
                        <a:t>ردیف</a:t>
                      </a:r>
                      <a:endParaRPr lang="en-US" sz="2000" dirty="0">
                        <a:solidFill>
                          <a:schemeClr val="tx1"/>
                        </a:solidFill>
                        <a:effectLst/>
                        <a:latin typeface="Times New Roman" panose="02020603050405020304" pitchFamily="18" charset="0"/>
                        <a:ea typeface="Times New Roman" panose="02020603050405020304" pitchFamily="18" charset="0"/>
                        <a:cs typeface="B Titr" panose="00000700000000000000" pitchFamily="2" charset="-78"/>
                      </a:endParaRPr>
                    </a:p>
                  </a:txBody>
                  <a:tcPr marL="62959" marR="62959" marT="0" marB="0" vert="vert270" anchor="ctr"/>
                </a:tc>
                <a:tc rowSpan="2">
                  <a:txBody>
                    <a:bodyPr/>
                    <a:lstStyle/>
                    <a:p>
                      <a:pPr marL="0" marR="0" algn="ctr" rtl="1">
                        <a:spcBef>
                          <a:spcPts val="0"/>
                        </a:spcBef>
                        <a:spcAft>
                          <a:spcPts val="0"/>
                        </a:spcAft>
                      </a:pPr>
                      <a:r>
                        <a:rPr lang="ar-SA" sz="1050" dirty="0">
                          <a:effectLst/>
                          <a:cs typeface="B Titr" panose="00000700000000000000" pitchFamily="2" charset="-78"/>
                        </a:rPr>
                        <a:t>نام و نام خانوادگی</a:t>
                      </a:r>
                      <a:endParaRPr lang="en-US" sz="2000" dirty="0">
                        <a:solidFill>
                          <a:schemeClr val="tx1"/>
                        </a:solidFill>
                        <a:effectLst/>
                        <a:latin typeface="Times New Roman" panose="02020603050405020304" pitchFamily="18" charset="0"/>
                        <a:ea typeface="Times New Roman" panose="02020603050405020304" pitchFamily="18" charset="0"/>
                        <a:cs typeface="B Titr" panose="00000700000000000000" pitchFamily="2" charset="-78"/>
                      </a:endParaRPr>
                    </a:p>
                  </a:txBody>
                  <a:tcPr marL="62959" marR="62959" marT="0" marB="0" anchor="ctr"/>
                </a:tc>
                <a:tc rowSpan="2">
                  <a:txBody>
                    <a:bodyPr/>
                    <a:lstStyle/>
                    <a:p>
                      <a:pPr marL="0" marR="0" algn="ctr" rtl="1">
                        <a:spcBef>
                          <a:spcPts val="0"/>
                        </a:spcBef>
                        <a:spcAft>
                          <a:spcPts val="0"/>
                        </a:spcAft>
                      </a:pPr>
                      <a:r>
                        <a:rPr lang="ar-SA" sz="1050">
                          <a:effectLst/>
                          <a:cs typeface="B Titr" panose="00000700000000000000" pitchFamily="2" charset="-78"/>
                        </a:rPr>
                        <a:t>کدملی</a:t>
                      </a:r>
                      <a:endParaRPr lang="en-US" sz="2000">
                        <a:solidFill>
                          <a:schemeClr val="tx1"/>
                        </a:solidFill>
                        <a:effectLst/>
                        <a:latin typeface="Times New Roman" panose="02020603050405020304" pitchFamily="18" charset="0"/>
                        <a:ea typeface="Times New Roman" panose="02020603050405020304" pitchFamily="18" charset="0"/>
                        <a:cs typeface="B Titr" panose="00000700000000000000" pitchFamily="2" charset="-78"/>
                      </a:endParaRPr>
                    </a:p>
                  </a:txBody>
                  <a:tcPr marL="62959" marR="62959" marT="0" marB="0" anchor="ctr"/>
                </a:tc>
                <a:tc rowSpan="2">
                  <a:txBody>
                    <a:bodyPr/>
                    <a:lstStyle/>
                    <a:p>
                      <a:pPr marL="0" marR="0" algn="ctr" rtl="1">
                        <a:spcBef>
                          <a:spcPts val="0"/>
                        </a:spcBef>
                        <a:spcAft>
                          <a:spcPts val="0"/>
                        </a:spcAft>
                      </a:pPr>
                      <a:r>
                        <a:rPr lang="ar-SA" sz="1050">
                          <a:effectLst/>
                          <a:cs typeface="B Titr" panose="00000700000000000000" pitchFamily="2" charset="-78"/>
                        </a:rPr>
                        <a:t>شماره شناسنامه</a:t>
                      </a:r>
                      <a:endParaRPr lang="en-US" sz="2000">
                        <a:solidFill>
                          <a:schemeClr val="tx1"/>
                        </a:solidFill>
                        <a:effectLst/>
                        <a:latin typeface="Times New Roman" panose="02020603050405020304" pitchFamily="18" charset="0"/>
                        <a:ea typeface="Times New Roman" panose="02020603050405020304" pitchFamily="18" charset="0"/>
                        <a:cs typeface="B Titr" panose="00000700000000000000" pitchFamily="2" charset="-78"/>
                      </a:endParaRPr>
                    </a:p>
                  </a:txBody>
                  <a:tcPr marL="62959" marR="62959" marT="0" marB="0" anchor="ctr"/>
                </a:tc>
                <a:tc rowSpan="2">
                  <a:txBody>
                    <a:bodyPr/>
                    <a:lstStyle/>
                    <a:p>
                      <a:pPr marL="0" marR="0" algn="ctr" rtl="1">
                        <a:spcBef>
                          <a:spcPts val="0"/>
                        </a:spcBef>
                        <a:spcAft>
                          <a:spcPts val="0"/>
                        </a:spcAft>
                      </a:pPr>
                      <a:r>
                        <a:rPr lang="ar-SA" sz="1050">
                          <a:effectLst/>
                          <a:cs typeface="B Titr" panose="00000700000000000000" pitchFamily="2" charset="-78"/>
                        </a:rPr>
                        <a:t>کد سیستمی متقاضی</a:t>
                      </a:r>
                      <a:endParaRPr lang="en-US" sz="2000">
                        <a:solidFill>
                          <a:schemeClr val="tx1"/>
                        </a:solidFill>
                        <a:effectLst/>
                        <a:latin typeface="Times New Roman" panose="02020603050405020304" pitchFamily="18" charset="0"/>
                        <a:ea typeface="Times New Roman" panose="02020603050405020304" pitchFamily="18" charset="0"/>
                        <a:cs typeface="B Titr" panose="00000700000000000000" pitchFamily="2" charset="-78"/>
                      </a:endParaRPr>
                    </a:p>
                  </a:txBody>
                  <a:tcPr marL="62959" marR="62959" marT="0" marB="0" anchor="ctr"/>
                </a:tc>
                <a:tc rowSpan="2">
                  <a:txBody>
                    <a:bodyPr/>
                    <a:lstStyle/>
                    <a:p>
                      <a:pPr marL="0" marR="0" algn="ctr" rtl="1">
                        <a:spcBef>
                          <a:spcPts val="0"/>
                        </a:spcBef>
                        <a:spcAft>
                          <a:spcPts val="0"/>
                        </a:spcAft>
                      </a:pPr>
                      <a:r>
                        <a:rPr lang="ar-SA" sz="1050">
                          <a:effectLst/>
                          <a:cs typeface="B Titr" panose="00000700000000000000" pitchFamily="2" charset="-78"/>
                        </a:rPr>
                        <a:t>نام شهرستان</a:t>
                      </a:r>
                      <a:endParaRPr lang="en-US" sz="2000">
                        <a:solidFill>
                          <a:schemeClr val="tx1"/>
                        </a:solidFill>
                        <a:effectLst/>
                        <a:latin typeface="Times New Roman" panose="02020603050405020304" pitchFamily="18" charset="0"/>
                        <a:ea typeface="Times New Roman" panose="02020603050405020304" pitchFamily="18" charset="0"/>
                        <a:cs typeface="B Titr" panose="00000700000000000000" pitchFamily="2" charset="-78"/>
                      </a:endParaRPr>
                    </a:p>
                  </a:txBody>
                  <a:tcPr marL="62959" marR="62959" marT="0" marB="0" anchor="ctr"/>
                </a:tc>
                <a:tc rowSpan="2">
                  <a:txBody>
                    <a:bodyPr/>
                    <a:lstStyle/>
                    <a:p>
                      <a:pPr marL="0" marR="0" algn="ctr" rtl="1">
                        <a:spcBef>
                          <a:spcPts val="0"/>
                        </a:spcBef>
                        <a:spcAft>
                          <a:spcPts val="0"/>
                        </a:spcAft>
                      </a:pPr>
                      <a:r>
                        <a:rPr lang="ar-SA" sz="1050" dirty="0">
                          <a:effectLst/>
                          <a:cs typeface="B Titr" panose="00000700000000000000" pitchFamily="2" charset="-78"/>
                        </a:rPr>
                        <a:t>نام پروژه</a:t>
                      </a:r>
                      <a:endParaRPr lang="en-US" sz="2000" dirty="0">
                        <a:solidFill>
                          <a:schemeClr val="tx1"/>
                        </a:solidFill>
                        <a:effectLst/>
                        <a:latin typeface="Times New Roman" panose="02020603050405020304" pitchFamily="18" charset="0"/>
                        <a:ea typeface="Times New Roman" panose="02020603050405020304" pitchFamily="18" charset="0"/>
                        <a:cs typeface="B Titr" panose="00000700000000000000" pitchFamily="2" charset="-78"/>
                      </a:endParaRPr>
                    </a:p>
                  </a:txBody>
                  <a:tcPr marL="62959" marR="62959" marT="0" marB="0" anchor="ctr"/>
                </a:tc>
                <a:tc rowSpan="2">
                  <a:txBody>
                    <a:bodyPr/>
                    <a:lstStyle/>
                    <a:p>
                      <a:pPr marL="0" marR="0" algn="ctr" rtl="1">
                        <a:spcBef>
                          <a:spcPts val="0"/>
                        </a:spcBef>
                        <a:spcAft>
                          <a:spcPts val="0"/>
                        </a:spcAft>
                      </a:pPr>
                      <a:r>
                        <a:rPr lang="ar-SA" sz="1050" dirty="0">
                          <a:effectLst/>
                          <a:cs typeface="B Titr" panose="00000700000000000000" pitchFamily="2" charset="-78"/>
                        </a:rPr>
                        <a:t>مرجه تخصیص واحد (اداره راه و شهرسازی/ بنیاد مسکن/ قرارگاه امام حسن (ع) / سایر</a:t>
                      </a:r>
                      <a:endParaRPr lang="en-US" sz="2000" dirty="0">
                        <a:solidFill>
                          <a:schemeClr val="tx1"/>
                        </a:solidFill>
                        <a:effectLst/>
                        <a:latin typeface="Times New Roman" panose="02020603050405020304" pitchFamily="18" charset="0"/>
                        <a:ea typeface="Times New Roman" panose="02020603050405020304" pitchFamily="18" charset="0"/>
                        <a:cs typeface="B Titr" panose="00000700000000000000" pitchFamily="2" charset="-78"/>
                      </a:endParaRPr>
                    </a:p>
                  </a:txBody>
                  <a:tcPr marL="62959" marR="62959" marT="0" marB="0" anchor="ctr"/>
                </a:tc>
                <a:tc rowSpan="2">
                  <a:txBody>
                    <a:bodyPr/>
                    <a:lstStyle/>
                    <a:p>
                      <a:pPr marL="0" marR="0" algn="ctr" rtl="1">
                        <a:spcBef>
                          <a:spcPts val="0"/>
                        </a:spcBef>
                        <a:spcAft>
                          <a:spcPts val="0"/>
                        </a:spcAft>
                      </a:pPr>
                      <a:r>
                        <a:rPr lang="ar-SA" sz="1050">
                          <a:effectLst/>
                          <a:cs typeface="B Titr" panose="00000700000000000000" pitchFamily="2" charset="-78"/>
                        </a:rPr>
                        <a:t>میزان</a:t>
                      </a:r>
                      <a:endParaRPr lang="en-US" sz="2000">
                        <a:effectLst/>
                        <a:cs typeface="B Titr" panose="00000700000000000000" pitchFamily="2" charset="-78"/>
                      </a:endParaRPr>
                    </a:p>
                    <a:p>
                      <a:pPr marL="0" marR="0" algn="ctr" rtl="1">
                        <a:spcBef>
                          <a:spcPts val="0"/>
                        </a:spcBef>
                        <a:spcAft>
                          <a:spcPts val="0"/>
                        </a:spcAft>
                      </a:pPr>
                      <a:r>
                        <a:rPr lang="ar-SA" sz="1050">
                          <a:effectLst/>
                          <a:cs typeface="B Titr" panose="00000700000000000000" pitchFamily="2" charset="-78"/>
                        </a:rPr>
                        <a:t>کمک بلاعوض پیشنهادی استان براساس گزارش مددکاری</a:t>
                      </a:r>
                      <a:endParaRPr lang="en-US" sz="2000">
                        <a:effectLst/>
                        <a:cs typeface="B Titr" panose="00000700000000000000" pitchFamily="2" charset="-78"/>
                      </a:endParaRPr>
                    </a:p>
                    <a:p>
                      <a:pPr marL="0" marR="0" algn="ctr" rtl="1">
                        <a:spcBef>
                          <a:spcPts val="0"/>
                        </a:spcBef>
                        <a:spcAft>
                          <a:spcPts val="0"/>
                        </a:spcAft>
                      </a:pPr>
                      <a:r>
                        <a:rPr lang="ar-SA" sz="1050">
                          <a:effectLst/>
                          <a:cs typeface="B Titr" panose="00000700000000000000" pitchFamily="2" charset="-78"/>
                        </a:rPr>
                        <a:t>(ریال)</a:t>
                      </a:r>
                      <a:endParaRPr lang="en-US" sz="2000">
                        <a:solidFill>
                          <a:schemeClr val="tx1"/>
                        </a:solidFill>
                        <a:effectLst/>
                        <a:latin typeface="Times New Roman" panose="02020603050405020304" pitchFamily="18" charset="0"/>
                        <a:ea typeface="Times New Roman" panose="02020603050405020304" pitchFamily="18" charset="0"/>
                        <a:cs typeface="B Titr" panose="00000700000000000000" pitchFamily="2" charset="-78"/>
                      </a:endParaRPr>
                    </a:p>
                  </a:txBody>
                  <a:tcPr marL="62959" marR="62959" marT="0" marB="0" anchor="ctr"/>
                </a:tc>
                <a:tc rowSpan="2">
                  <a:txBody>
                    <a:bodyPr/>
                    <a:lstStyle/>
                    <a:p>
                      <a:pPr marL="0" marR="0" algn="ctr" rtl="1">
                        <a:spcBef>
                          <a:spcPts val="0"/>
                        </a:spcBef>
                        <a:spcAft>
                          <a:spcPts val="0"/>
                        </a:spcAft>
                      </a:pPr>
                      <a:r>
                        <a:rPr lang="ar-SA" sz="1050">
                          <a:effectLst/>
                          <a:cs typeface="B Titr" panose="00000700000000000000" pitchFamily="2" charset="-78"/>
                        </a:rPr>
                        <a:t>میزان</a:t>
                      </a:r>
                      <a:endParaRPr lang="en-US" sz="2000">
                        <a:effectLst/>
                        <a:cs typeface="B Titr" panose="00000700000000000000" pitchFamily="2" charset="-78"/>
                      </a:endParaRPr>
                    </a:p>
                    <a:p>
                      <a:pPr marL="0" marR="0" algn="ctr" rtl="1">
                        <a:spcBef>
                          <a:spcPts val="0"/>
                        </a:spcBef>
                        <a:spcAft>
                          <a:spcPts val="0"/>
                        </a:spcAft>
                      </a:pPr>
                      <a:r>
                        <a:rPr lang="ar-SA" sz="1050">
                          <a:effectLst/>
                          <a:cs typeface="B Titr" panose="00000700000000000000" pitchFamily="2" charset="-78"/>
                        </a:rPr>
                        <a:t>کمک بلاعوض</a:t>
                      </a:r>
                      <a:endParaRPr lang="en-US" sz="2000">
                        <a:effectLst/>
                        <a:cs typeface="B Titr" panose="00000700000000000000" pitchFamily="2" charset="-78"/>
                      </a:endParaRPr>
                    </a:p>
                    <a:p>
                      <a:pPr marL="0" marR="0" algn="ctr" rtl="1">
                        <a:spcBef>
                          <a:spcPts val="0"/>
                        </a:spcBef>
                        <a:spcAft>
                          <a:spcPts val="0"/>
                        </a:spcAft>
                      </a:pPr>
                      <a:r>
                        <a:rPr lang="ar-SA" sz="1050">
                          <a:effectLst/>
                          <a:cs typeface="B Titr" panose="00000700000000000000" pitchFamily="2" charset="-78"/>
                        </a:rPr>
                        <a:t>قبلی سازمان</a:t>
                      </a:r>
                      <a:endParaRPr lang="en-US" sz="2000">
                        <a:effectLst/>
                        <a:cs typeface="B Titr" panose="00000700000000000000" pitchFamily="2" charset="-78"/>
                      </a:endParaRPr>
                    </a:p>
                    <a:p>
                      <a:pPr marL="0" marR="0" algn="ctr" rtl="1">
                        <a:spcBef>
                          <a:spcPts val="0"/>
                        </a:spcBef>
                        <a:spcAft>
                          <a:spcPts val="0"/>
                        </a:spcAft>
                      </a:pPr>
                      <a:r>
                        <a:rPr lang="ar-SA" sz="1050">
                          <a:effectLst/>
                          <a:cs typeface="B Titr" panose="00000700000000000000" pitchFamily="2" charset="-78"/>
                        </a:rPr>
                        <a:t>(ریال)</a:t>
                      </a:r>
                      <a:endParaRPr lang="en-US" sz="2000">
                        <a:solidFill>
                          <a:schemeClr val="tx1"/>
                        </a:solidFill>
                        <a:effectLst/>
                        <a:latin typeface="Times New Roman" panose="02020603050405020304" pitchFamily="18" charset="0"/>
                        <a:ea typeface="Times New Roman" panose="02020603050405020304" pitchFamily="18" charset="0"/>
                        <a:cs typeface="B Titr" panose="00000700000000000000" pitchFamily="2" charset="-78"/>
                      </a:endParaRPr>
                    </a:p>
                  </a:txBody>
                  <a:tcPr marL="62959" marR="62959" marT="0" marB="0" anchor="ctr"/>
                </a:tc>
                <a:tc rowSpan="2">
                  <a:txBody>
                    <a:bodyPr/>
                    <a:lstStyle/>
                    <a:p>
                      <a:pPr marL="0" marR="0" algn="ctr" rtl="1">
                        <a:spcBef>
                          <a:spcPts val="0"/>
                        </a:spcBef>
                        <a:spcAft>
                          <a:spcPts val="0"/>
                        </a:spcAft>
                      </a:pPr>
                      <a:r>
                        <a:rPr lang="ar-SA" sz="1050" dirty="0">
                          <a:effectLst/>
                          <a:cs typeface="B Titr" panose="00000700000000000000" pitchFamily="2" charset="-78"/>
                        </a:rPr>
                        <a:t>میزان</a:t>
                      </a:r>
                      <a:endParaRPr lang="en-US" sz="2000" dirty="0">
                        <a:effectLst/>
                        <a:cs typeface="B Titr" panose="00000700000000000000" pitchFamily="2" charset="-78"/>
                      </a:endParaRPr>
                    </a:p>
                    <a:p>
                      <a:pPr marL="0" marR="0" algn="ctr" rtl="1">
                        <a:spcBef>
                          <a:spcPts val="0"/>
                        </a:spcBef>
                        <a:spcAft>
                          <a:spcPts val="0"/>
                        </a:spcAft>
                      </a:pPr>
                      <a:r>
                        <a:rPr lang="ar-SA" sz="1050" dirty="0">
                          <a:effectLst/>
                          <a:cs typeface="B Titr" panose="00000700000000000000" pitchFamily="2" charset="-78"/>
                        </a:rPr>
                        <a:t>کمک بلاعوض قابل پرداخت</a:t>
                      </a:r>
                      <a:endParaRPr lang="en-US" sz="2000" dirty="0">
                        <a:effectLst/>
                        <a:cs typeface="B Titr" panose="00000700000000000000" pitchFamily="2" charset="-78"/>
                      </a:endParaRPr>
                    </a:p>
                    <a:p>
                      <a:pPr marL="0" marR="0" algn="ctr" rtl="1">
                        <a:spcBef>
                          <a:spcPts val="0"/>
                        </a:spcBef>
                        <a:spcAft>
                          <a:spcPts val="0"/>
                        </a:spcAft>
                      </a:pPr>
                      <a:r>
                        <a:rPr lang="ar-SA" sz="1050" dirty="0">
                          <a:effectLst/>
                          <a:cs typeface="B Titr" panose="00000700000000000000" pitchFamily="2" charset="-78"/>
                        </a:rPr>
                        <a:t>(ریال)</a:t>
                      </a:r>
                      <a:endParaRPr lang="en-US" sz="2000" dirty="0">
                        <a:solidFill>
                          <a:schemeClr val="tx1"/>
                        </a:solidFill>
                        <a:effectLst/>
                        <a:latin typeface="Times New Roman" panose="02020603050405020304" pitchFamily="18" charset="0"/>
                        <a:ea typeface="Times New Roman" panose="02020603050405020304" pitchFamily="18" charset="0"/>
                        <a:cs typeface="B Titr" panose="00000700000000000000" pitchFamily="2" charset="-78"/>
                      </a:endParaRPr>
                    </a:p>
                  </a:txBody>
                  <a:tcPr marL="62959" marR="62959" marT="0" marB="0" anchor="ctr"/>
                </a:tc>
                <a:tc gridSpan="6">
                  <a:txBody>
                    <a:bodyPr/>
                    <a:lstStyle/>
                    <a:p>
                      <a:pPr marL="0" marR="0" algn="ctr" rtl="1">
                        <a:spcBef>
                          <a:spcPts val="0"/>
                        </a:spcBef>
                        <a:spcAft>
                          <a:spcPts val="0"/>
                        </a:spcAft>
                      </a:pPr>
                      <a:r>
                        <a:rPr lang="fa-IR" sz="1050" dirty="0">
                          <a:effectLst/>
                          <a:cs typeface="B Titr" panose="00000700000000000000" pitchFamily="2" charset="-78"/>
                        </a:rPr>
                        <a:t>وضعیت پیشرفت </a:t>
                      </a:r>
                      <a:r>
                        <a:rPr lang="en-US" sz="1050" dirty="0">
                          <a:effectLst/>
                          <a:cs typeface="B Titr" panose="00000700000000000000" pitchFamily="2" charset="-78"/>
                        </a:rPr>
                        <a:t>  </a:t>
                      </a:r>
                      <a:r>
                        <a:rPr lang="fa-IR" sz="1050" dirty="0">
                          <a:effectLst/>
                          <a:cs typeface="B Titr" panose="00000700000000000000" pitchFamily="2" charset="-78"/>
                        </a:rPr>
                        <a:t>پروژه</a:t>
                      </a:r>
                      <a:endParaRPr lang="en-US" sz="2000" dirty="0">
                        <a:effectLst/>
                        <a:latin typeface="Times New Roman" panose="02020603050405020304" pitchFamily="18" charset="0"/>
                        <a:ea typeface="Times New Roman" panose="02020603050405020304" pitchFamily="18" charset="0"/>
                        <a:cs typeface="B Titr" panose="00000700000000000000" pitchFamily="2" charset="-78"/>
                      </a:endParaRPr>
                    </a:p>
                  </a:txBody>
                  <a:tcPr marL="62959" marR="62959"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rowSpan="2">
                  <a:txBody>
                    <a:bodyPr/>
                    <a:lstStyle/>
                    <a:p>
                      <a:pPr marL="0" marR="0" algn="ctr" rtl="1">
                        <a:spcBef>
                          <a:spcPts val="0"/>
                        </a:spcBef>
                        <a:spcAft>
                          <a:spcPts val="0"/>
                        </a:spcAft>
                      </a:pPr>
                      <a:r>
                        <a:rPr lang="fa-IR" sz="1050">
                          <a:effectLst/>
                          <a:cs typeface="B Titr" panose="00000700000000000000" pitchFamily="2" charset="-78"/>
                        </a:rPr>
                        <a:t>نوع حمایت</a:t>
                      </a:r>
                      <a:endParaRPr lang="en-US" sz="2000">
                        <a:effectLst/>
                        <a:cs typeface="B Titr" panose="00000700000000000000" pitchFamily="2" charset="-78"/>
                      </a:endParaRPr>
                    </a:p>
                    <a:p>
                      <a:pPr marL="0" marR="0" algn="ctr" rtl="1">
                        <a:spcBef>
                          <a:spcPts val="0"/>
                        </a:spcBef>
                        <a:spcAft>
                          <a:spcPts val="0"/>
                        </a:spcAft>
                      </a:pPr>
                      <a:r>
                        <a:rPr lang="fa-IR" sz="1050">
                          <a:effectLst/>
                          <a:cs typeface="B Titr" panose="00000700000000000000" pitchFamily="2" charset="-78"/>
                        </a:rPr>
                        <a:t>(اجتماعی/</a:t>
                      </a:r>
                      <a:endParaRPr lang="en-US" sz="2000">
                        <a:effectLst/>
                        <a:cs typeface="B Titr" panose="00000700000000000000" pitchFamily="2" charset="-78"/>
                      </a:endParaRPr>
                    </a:p>
                    <a:p>
                      <a:pPr marL="0" marR="0" algn="ctr" rtl="1">
                        <a:spcBef>
                          <a:spcPts val="0"/>
                        </a:spcBef>
                        <a:spcAft>
                          <a:spcPts val="0"/>
                        </a:spcAft>
                      </a:pPr>
                      <a:r>
                        <a:rPr lang="fa-IR" sz="1050">
                          <a:effectLst/>
                          <a:cs typeface="B Titr" panose="00000700000000000000" pitchFamily="2" charset="-78"/>
                        </a:rPr>
                        <a:t>توانبخشی)</a:t>
                      </a:r>
                      <a:endParaRPr lang="en-US" sz="2000">
                        <a:solidFill>
                          <a:schemeClr val="tx1"/>
                        </a:solidFill>
                        <a:effectLst/>
                        <a:latin typeface="Times New Roman" panose="02020603050405020304" pitchFamily="18" charset="0"/>
                        <a:ea typeface="Times New Roman" panose="02020603050405020304" pitchFamily="18" charset="0"/>
                        <a:cs typeface="B Titr" panose="00000700000000000000" pitchFamily="2" charset="-78"/>
                      </a:endParaRPr>
                    </a:p>
                  </a:txBody>
                  <a:tcPr marL="62959" marR="62959" marT="0" marB="0" anchor="ctr"/>
                </a:tc>
                <a:extLst>
                  <a:ext uri="{0D108BD9-81ED-4DB2-BD59-A6C34878D82A}">
                    <a16:rowId xmlns="" xmlns:a16="http://schemas.microsoft.com/office/drawing/2014/main" val="878968901"/>
                  </a:ext>
                </a:extLst>
              </a:tr>
              <a:tr h="959884">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71755" marR="71755" algn="ctr" rtl="1">
                        <a:spcBef>
                          <a:spcPts val="0"/>
                        </a:spcBef>
                        <a:spcAft>
                          <a:spcPts val="0"/>
                        </a:spcAft>
                      </a:pPr>
                      <a:r>
                        <a:rPr lang="ar-SA" sz="1050">
                          <a:effectLst/>
                          <a:cs typeface="B Titr" panose="00000700000000000000" pitchFamily="2" charset="-78"/>
                        </a:rPr>
                        <a:t>تخصیص پروژه</a:t>
                      </a:r>
                      <a:endParaRPr lang="en-US" sz="2000">
                        <a:solidFill>
                          <a:schemeClr val="tx1"/>
                        </a:solidFill>
                        <a:effectLst/>
                        <a:latin typeface="Times New Roman" panose="02020603050405020304" pitchFamily="18" charset="0"/>
                        <a:ea typeface="Times New Roman" panose="02020603050405020304" pitchFamily="18" charset="0"/>
                        <a:cs typeface="B Titr" panose="00000700000000000000" pitchFamily="2" charset="-78"/>
                      </a:endParaRPr>
                    </a:p>
                  </a:txBody>
                  <a:tcPr marL="62959" marR="62959" marT="0" marB="0" vert="vert270" anchor="ctr"/>
                </a:tc>
                <a:tc>
                  <a:txBody>
                    <a:bodyPr/>
                    <a:lstStyle/>
                    <a:p>
                      <a:pPr marL="71755" marR="71755" algn="ctr" rtl="1">
                        <a:spcBef>
                          <a:spcPts val="0"/>
                        </a:spcBef>
                        <a:spcAft>
                          <a:spcPts val="0"/>
                        </a:spcAft>
                      </a:pPr>
                      <a:r>
                        <a:rPr lang="ar-SA" sz="1050" dirty="0">
                          <a:effectLst/>
                          <a:cs typeface="B Titr" panose="00000700000000000000" pitchFamily="2" charset="-78"/>
                        </a:rPr>
                        <a:t>پایان فونداسیون</a:t>
                      </a:r>
                      <a:endParaRPr lang="en-US" sz="2000" dirty="0">
                        <a:solidFill>
                          <a:schemeClr val="tx1"/>
                        </a:solidFill>
                        <a:effectLst/>
                        <a:latin typeface="Times New Roman" panose="02020603050405020304" pitchFamily="18" charset="0"/>
                        <a:ea typeface="Times New Roman" panose="02020603050405020304" pitchFamily="18" charset="0"/>
                        <a:cs typeface="B Titr" panose="00000700000000000000" pitchFamily="2" charset="-78"/>
                      </a:endParaRPr>
                    </a:p>
                  </a:txBody>
                  <a:tcPr marL="62959" marR="62959" marT="0" marB="0" vert="vert270" anchor="ctr"/>
                </a:tc>
                <a:tc>
                  <a:txBody>
                    <a:bodyPr/>
                    <a:lstStyle/>
                    <a:p>
                      <a:pPr marL="71755" marR="71755" algn="ctr" rtl="1">
                        <a:spcBef>
                          <a:spcPts val="0"/>
                        </a:spcBef>
                        <a:spcAft>
                          <a:spcPts val="0"/>
                        </a:spcAft>
                      </a:pPr>
                      <a:r>
                        <a:rPr lang="ar-SA" sz="1050" dirty="0">
                          <a:effectLst/>
                          <a:cs typeface="B Titr" panose="00000700000000000000" pitchFamily="2" charset="-78"/>
                        </a:rPr>
                        <a:t>اسکلت /سقف</a:t>
                      </a:r>
                      <a:endParaRPr lang="en-US" sz="2000" dirty="0">
                        <a:solidFill>
                          <a:schemeClr val="tx1"/>
                        </a:solidFill>
                        <a:effectLst/>
                        <a:latin typeface="Times New Roman" panose="02020603050405020304" pitchFamily="18" charset="0"/>
                        <a:ea typeface="Times New Roman" panose="02020603050405020304" pitchFamily="18" charset="0"/>
                        <a:cs typeface="B Titr" panose="00000700000000000000" pitchFamily="2" charset="-78"/>
                      </a:endParaRPr>
                    </a:p>
                  </a:txBody>
                  <a:tcPr marL="62959" marR="62959" marT="0" marB="0" vert="vert270" anchor="ctr"/>
                </a:tc>
                <a:tc>
                  <a:txBody>
                    <a:bodyPr/>
                    <a:lstStyle/>
                    <a:p>
                      <a:pPr marL="71755" marR="71755" algn="ctr" rtl="1">
                        <a:spcBef>
                          <a:spcPts val="0"/>
                        </a:spcBef>
                        <a:spcAft>
                          <a:spcPts val="0"/>
                        </a:spcAft>
                      </a:pPr>
                      <a:r>
                        <a:rPr lang="ar-SA" sz="1050">
                          <a:effectLst/>
                          <a:cs typeface="B Titr" panose="00000700000000000000" pitchFamily="2" charset="-78"/>
                        </a:rPr>
                        <a:t>پایان سفت کاری</a:t>
                      </a:r>
                      <a:endParaRPr lang="en-US" sz="2000">
                        <a:solidFill>
                          <a:schemeClr val="tx1"/>
                        </a:solidFill>
                        <a:effectLst/>
                        <a:latin typeface="Times New Roman" panose="02020603050405020304" pitchFamily="18" charset="0"/>
                        <a:ea typeface="Times New Roman" panose="02020603050405020304" pitchFamily="18" charset="0"/>
                        <a:cs typeface="B Titr" panose="00000700000000000000" pitchFamily="2" charset="-78"/>
                      </a:endParaRPr>
                    </a:p>
                  </a:txBody>
                  <a:tcPr marL="62959" marR="62959" marT="0" marB="0" vert="vert270" anchor="ctr"/>
                </a:tc>
                <a:tc>
                  <a:txBody>
                    <a:bodyPr/>
                    <a:lstStyle/>
                    <a:p>
                      <a:pPr marL="71755" marR="71755" algn="ctr" rtl="1">
                        <a:spcBef>
                          <a:spcPts val="0"/>
                        </a:spcBef>
                        <a:spcAft>
                          <a:spcPts val="0"/>
                        </a:spcAft>
                      </a:pPr>
                      <a:r>
                        <a:rPr lang="ar-SA" sz="1050">
                          <a:effectLst/>
                          <a:cs typeface="B Titr" panose="00000700000000000000" pitchFamily="2" charset="-78"/>
                        </a:rPr>
                        <a:t>پایان نازک کاری</a:t>
                      </a:r>
                      <a:endParaRPr lang="en-US" sz="2000">
                        <a:solidFill>
                          <a:schemeClr val="tx1"/>
                        </a:solidFill>
                        <a:effectLst/>
                        <a:latin typeface="Times New Roman" panose="02020603050405020304" pitchFamily="18" charset="0"/>
                        <a:ea typeface="Times New Roman" panose="02020603050405020304" pitchFamily="18" charset="0"/>
                        <a:cs typeface="B Titr" panose="00000700000000000000" pitchFamily="2" charset="-78"/>
                      </a:endParaRPr>
                    </a:p>
                  </a:txBody>
                  <a:tcPr marL="62959" marR="62959" marT="0" marB="0" vert="vert270" anchor="ctr"/>
                </a:tc>
                <a:tc>
                  <a:txBody>
                    <a:bodyPr/>
                    <a:lstStyle/>
                    <a:p>
                      <a:pPr marL="71755" marR="71755" algn="ctr" rtl="1">
                        <a:spcBef>
                          <a:spcPts val="0"/>
                        </a:spcBef>
                        <a:spcAft>
                          <a:spcPts val="0"/>
                        </a:spcAft>
                      </a:pPr>
                      <a:r>
                        <a:rPr lang="ar-SA" sz="1050">
                          <a:effectLst/>
                          <a:cs typeface="B Titr" panose="00000700000000000000" pitchFamily="2" charset="-78"/>
                        </a:rPr>
                        <a:t>قابل واگذاری</a:t>
                      </a:r>
                      <a:endParaRPr lang="en-US" sz="2000">
                        <a:solidFill>
                          <a:schemeClr val="tx1"/>
                        </a:solidFill>
                        <a:effectLst/>
                        <a:latin typeface="Times New Roman" panose="02020603050405020304" pitchFamily="18" charset="0"/>
                        <a:ea typeface="Times New Roman" panose="02020603050405020304" pitchFamily="18" charset="0"/>
                        <a:cs typeface="B Titr" panose="00000700000000000000" pitchFamily="2" charset="-78"/>
                      </a:endParaRPr>
                    </a:p>
                  </a:txBody>
                  <a:tcPr marL="62959" marR="62959" marT="0" marB="0" vert="vert270" anchor="ctr"/>
                </a:tc>
                <a:tc vMerge="1">
                  <a:txBody>
                    <a:bodyPr/>
                    <a:lstStyle/>
                    <a:p>
                      <a:endParaRPr lang="en-US"/>
                    </a:p>
                  </a:txBody>
                  <a:tcPr/>
                </a:tc>
                <a:extLst>
                  <a:ext uri="{0D108BD9-81ED-4DB2-BD59-A6C34878D82A}">
                    <a16:rowId xmlns="" xmlns:a16="http://schemas.microsoft.com/office/drawing/2014/main" val="3774526096"/>
                  </a:ext>
                </a:extLst>
              </a:tr>
              <a:tr h="372891">
                <a:tc>
                  <a:txBody>
                    <a:bodyPr/>
                    <a:lstStyle/>
                    <a:p>
                      <a:pPr marL="0" marR="0" algn="ctr" rtl="1">
                        <a:spcBef>
                          <a:spcPts val="0"/>
                        </a:spcBef>
                        <a:spcAft>
                          <a:spcPts val="0"/>
                        </a:spcAft>
                      </a:pPr>
                      <a:r>
                        <a:rPr lang="en-US" sz="2400">
                          <a:effectLst/>
                          <a:cs typeface="B Titr" panose="00000700000000000000" pitchFamily="2" charset="-78"/>
                        </a:rPr>
                        <a:t> </a:t>
                      </a:r>
                      <a:endParaRPr lang="en-US" sz="2000">
                        <a:solidFill>
                          <a:schemeClr val="tx1"/>
                        </a:solidFill>
                        <a:effectLst/>
                        <a:latin typeface="Times New Roman" panose="02020603050405020304" pitchFamily="18" charset="0"/>
                        <a:ea typeface="Times New Roman" panose="02020603050405020304" pitchFamily="18" charset="0"/>
                        <a:cs typeface="B Titr" panose="00000700000000000000" pitchFamily="2" charset="-78"/>
                      </a:endParaRPr>
                    </a:p>
                  </a:txBody>
                  <a:tcPr marL="62959" marR="62959" marT="0" marB="0" anchor="ctr"/>
                </a:tc>
                <a:tc>
                  <a:txBody>
                    <a:bodyPr/>
                    <a:lstStyle/>
                    <a:p>
                      <a:pPr marL="0" marR="0" algn="ctr" rtl="1">
                        <a:spcBef>
                          <a:spcPts val="0"/>
                        </a:spcBef>
                        <a:spcAft>
                          <a:spcPts val="0"/>
                        </a:spcAft>
                      </a:pPr>
                      <a:r>
                        <a:rPr lang="en-US" sz="2400" dirty="0">
                          <a:effectLst/>
                          <a:cs typeface="B Titr" panose="00000700000000000000" pitchFamily="2" charset="-78"/>
                        </a:rPr>
                        <a:t> </a:t>
                      </a:r>
                      <a:endParaRPr lang="en-US" sz="2000" dirty="0">
                        <a:solidFill>
                          <a:schemeClr val="tx1"/>
                        </a:solidFill>
                        <a:effectLst/>
                        <a:latin typeface="Times New Roman" panose="02020603050405020304" pitchFamily="18" charset="0"/>
                        <a:ea typeface="Times New Roman" panose="02020603050405020304" pitchFamily="18" charset="0"/>
                        <a:cs typeface="B Titr" panose="00000700000000000000" pitchFamily="2" charset="-78"/>
                      </a:endParaRPr>
                    </a:p>
                  </a:txBody>
                  <a:tcPr marL="62959" marR="62959" marT="0" marB="0" anchor="ctr"/>
                </a:tc>
                <a:tc>
                  <a:txBody>
                    <a:bodyPr/>
                    <a:lstStyle/>
                    <a:p>
                      <a:pPr marL="0" marR="0" algn="ctr" rtl="1">
                        <a:spcBef>
                          <a:spcPts val="0"/>
                        </a:spcBef>
                        <a:spcAft>
                          <a:spcPts val="0"/>
                        </a:spcAft>
                      </a:pPr>
                      <a:r>
                        <a:rPr lang="en-US" sz="2400" dirty="0">
                          <a:effectLst/>
                          <a:cs typeface="B Titr" panose="00000700000000000000" pitchFamily="2" charset="-78"/>
                        </a:rPr>
                        <a:t> </a:t>
                      </a:r>
                      <a:endParaRPr lang="en-US" sz="2000" dirty="0">
                        <a:solidFill>
                          <a:schemeClr val="tx1"/>
                        </a:solidFill>
                        <a:effectLst/>
                        <a:latin typeface="Times New Roman" panose="02020603050405020304" pitchFamily="18" charset="0"/>
                        <a:ea typeface="Times New Roman" panose="02020603050405020304" pitchFamily="18" charset="0"/>
                        <a:cs typeface="B Titr" panose="00000700000000000000" pitchFamily="2" charset="-78"/>
                      </a:endParaRPr>
                    </a:p>
                  </a:txBody>
                  <a:tcPr marL="62959" marR="62959" marT="0" marB="0" anchor="ctr"/>
                </a:tc>
                <a:tc>
                  <a:txBody>
                    <a:bodyPr/>
                    <a:lstStyle/>
                    <a:p>
                      <a:pPr marL="0" marR="0" algn="ctr" rtl="1">
                        <a:spcBef>
                          <a:spcPts val="0"/>
                        </a:spcBef>
                        <a:spcAft>
                          <a:spcPts val="0"/>
                        </a:spcAft>
                      </a:pPr>
                      <a:r>
                        <a:rPr lang="en-US" sz="2400">
                          <a:effectLst/>
                          <a:cs typeface="B Titr" panose="00000700000000000000" pitchFamily="2" charset="-78"/>
                        </a:rPr>
                        <a:t> </a:t>
                      </a:r>
                      <a:endParaRPr lang="en-US" sz="2000">
                        <a:solidFill>
                          <a:schemeClr val="tx1"/>
                        </a:solidFill>
                        <a:effectLst/>
                        <a:latin typeface="Times New Roman" panose="02020603050405020304" pitchFamily="18" charset="0"/>
                        <a:ea typeface="Times New Roman" panose="02020603050405020304" pitchFamily="18" charset="0"/>
                        <a:cs typeface="B Titr" panose="00000700000000000000" pitchFamily="2" charset="-78"/>
                      </a:endParaRPr>
                    </a:p>
                  </a:txBody>
                  <a:tcPr marL="62959" marR="62959" marT="0" marB="0" anchor="ctr"/>
                </a:tc>
                <a:tc>
                  <a:txBody>
                    <a:bodyPr/>
                    <a:lstStyle/>
                    <a:p>
                      <a:pPr marL="0" marR="0" algn="ctr" rtl="1">
                        <a:spcBef>
                          <a:spcPts val="0"/>
                        </a:spcBef>
                        <a:spcAft>
                          <a:spcPts val="0"/>
                        </a:spcAft>
                      </a:pPr>
                      <a:r>
                        <a:rPr lang="en-US" sz="2400">
                          <a:effectLst/>
                          <a:cs typeface="B Titr" panose="00000700000000000000" pitchFamily="2" charset="-78"/>
                        </a:rPr>
                        <a:t> </a:t>
                      </a:r>
                      <a:endParaRPr lang="en-US" sz="2000">
                        <a:solidFill>
                          <a:schemeClr val="tx1"/>
                        </a:solidFill>
                        <a:effectLst/>
                        <a:latin typeface="Times New Roman" panose="02020603050405020304" pitchFamily="18" charset="0"/>
                        <a:ea typeface="Times New Roman" panose="02020603050405020304" pitchFamily="18" charset="0"/>
                        <a:cs typeface="B Titr" panose="00000700000000000000" pitchFamily="2" charset="-78"/>
                      </a:endParaRPr>
                    </a:p>
                  </a:txBody>
                  <a:tcPr marL="62959" marR="62959" marT="0" marB="0" anchor="ctr"/>
                </a:tc>
                <a:tc>
                  <a:txBody>
                    <a:bodyPr/>
                    <a:lstStyle/>
                    <a:p>
                      <a:pPr marL="0" marR="0" algn="ctr" rtl="1">
                        <a:spcBef>
                          <a:spcPts val="0"/>
                        </a:spcBef>
                        <a:spcAft>
                          <a:spcPts val="0"/>
                        </a:spcAft>
                      </a:pPr>
                      <a:r>
                        <a:rPr lang="en-US" sz="2400">
                          <a:effectLst/>
                          <a:cs typeface="B Titr" panose="00000700000000000000" pitchFamily="2" charset="-78"/>
                        </a:rPr>
                        <a:t> </a:t>
                      </a:r>
                      <a:endParaRPr lang="en-US" sz="2000">
                        <a:solidFill>
                          <a:schemeClr val="tx1"/>
                        </a:solidFill>
                        <a:effectLst/>
                        <a:latin typeface="Times New Roman" panose="02020603050405020304" pitchFamily="18" charset="0"/>
                        <a:ea typeface="Times New Roman" panose="02020603050405020304" pitchFamily="18" charset="0"/>
                        <a:cs typeface="B Titr" panose="00000700000000000000" pitchFamily="2" charset="-78"/>
                      </a:endParaRPr>
                    </a:p>
                  </a:txBody>
                  <a:tcPr marL="62959" marR="62959" marT="0" marB="0" anchor="ctr"/>
                </a:tc>
                <a:tc>
                  <a:txBody>
                    <a:bodyPr/>
                    <a:lstStyle/>
                    <a:p>
                      <a:pPr marL="0" marR="0" algn="ctr" rtl="1">
                        <a:spcBef>
                          <a:spcPts val="0"/>
                        </a:spcBef>
                        <a:spcAft>
                          <a:spcPts val="0"/>
                        </a:spcAft>
                      </a:pPr>
                      <a:r>
                        <a:rPr lang="en-US" sz="2400">
                          <a:effectLst/>
                          <a:cs typeface="B Titr" panose="00000700000000000000" pitchFamily="2" charset="-78"/>
                        </a:rPr>
                        <a:t> </a:t>
                      </a:r>
                      <a:endParaRPr lang="en-US" sz="2000">
                        <a:solidFill>
                          <a:schemeClr val="tx1"/>
                        </a:solidFill>
                        <a:effectLst/>
                        <a:latin typeface="Times New Roman" panose="02020603050405020304" pitchFamily="18" charset="0"/>
                        <a:ea typeface="Times New Roman" panose="02020603050405020304" pitchFamily="18" charset="0"/>
                        <a:cs typeface="B Titr" panose="00000700000000000000" pitchFamily="2" charset="-78"/>
                      </a:endParaRPr>
                    </a:p>
                  </a:txBody>
                  <a:tcPr marL="62959" marR="62959" marT="0" marB="0" anchor="ctr"/>
                </a:tc>
                <a:tc>
                  <a:txBody>
                    <a:bodyPr/>
                    <a:lstStyle/>
                    <a:p>
                      <a:pPr marL="0" marR="0" algn="ctr" rtl="1">
                        <a:spcBef>
                          <a:spcPts val="0"/>
                        </a:spcBef>
                        <a:spcAft>
                          <a:spcPts val="0"/>
                        </a:spcAft>
                      </a:pPr>
                      <a:r>
                        <a:rPr lang="en-US" sz="2400">
                          <a:effectLst/>
                          <a:cs typeface="B Titr" panose="00000700000000000000" pitchFamily="2" charset="-78"/>
                        </a:rPr>
                        <a:t> </a:t>
                      </a:r>
                      <a:endParaRPr lang="en-US" sz="2000">
                        <a:solidFill>
                          <a:schemeClr val="tx1"/>
                        </a:solidFill>
                        <a:effectLst/>
                        <a:latin typeface="Times New Roman" panose="02020603050405020304" pitchFamily="18" charset="0"/>
                        <a:ea typeface="Times New Roman" panose="02020603050405020304" pitchFamily="18" charset="0"/>
                        <a:cs typeface="B Titr" panose="00000700000000000000" pitchFamily="2" charset="-78"/>
                      </a:endParaRPr>
                    </a:p>
                  </a:txBody>
                  <a:tcPr marL="62959" marR="62959" marT="0" marB="0" anchor="ctr"/>
                </a:tc>
                <a:tc>
                  <a:txBody>
                    <a:bodyPr/>
                    <a:lstStyle/>
                    <a:p>
                      <a:pPr marL="0" marR="0" algn="ctr" rtl="1">
                        <a:spcBef>
                          <a:spcPts val="0"/>
                        </a:spcBef>
                        <a:spcAft>
                          <a:spcPts val="0"/>
                        </a:spcAft>
                      </a:pPr>
                      <a:r>
                        <a:rPr lang="en-US" sz="2400">
                          <a:effectLst/>
                          <a:cs typeface="B Titr" panose="00000700000000000000" pitchFamily="2" charset="-78"/>
                        </a:rPr>
                        <a:t> </a:t>
                      </a:r>
                      <a:endParaRPr lang="en-US" sz="2000">
                        <a:solidFill>
                          <a:schemeClr val="tx1"/>
                        </a:solidFill>
                        <a:effectLst/>
                        <a:latin typeface="Times New Roman" panose="02020603050405020304" pitchFamily="18" charset="0"/>
                        <a:ea typeface="Times New Roman" panose="02020603050405020304" pitchFamily="18" charset="0"/>
                        <a:cs typeface="B Titr" panose="00000700000000000000" pitchFamily="2" charset="-78"/>
                      </a:endParaRPr>
                    </a:p>
                  </a:txBody>
                  <a:tcPr marL="62959" marR="62959" marT="0" marB="0" anchor="ctr"/>
                </a:tc>
                <a:tc>
                  <a:txBody>
                    <a:bodyPr/>
                    <a:lstStyle/>
                    <a:p>
                      <a:pPr marL="0" marR="0" algn="ctr" rtl="1">
                        <a:spcBef>
                          <a:spcPts val="0"/>
                        </a:spcBef>
                        <a:spcAft>
                          <a:spcPts val="0"/>
                        </a:spcAft>
                      </a:pPr>
                      <a:r>
                        <a:rPr lang="en-US" sz="2400">
                          <a:effectLst/>
                          <a:cs typeface="B Titr" panose="00000700000000000000" pitchFamily="2" charset="-78"/>
                        </a:rPr>
                        <a:t> </a:t>
                      </a:r>
                      <a:endParaRPr lang="en-US" sz="2000">
                        <a:solidFill>
                          <a:schemeClr val="tx1"/>
                        </a:solidFill>
                        <a:effectLst/>
                        <a:latin typeface="Times New Roman" panose="02020603050405020304" pitchFamily="18" charset="0"/>
                        <a:ea typeface="Times New Roman" panose="02020603050405020304" pitchFamily="18" charset="0"/>
                        <a:cs typeface="B Titr" panose="00000700000000000000" pitchFamily="2" charset="-78"/>
                      </a:endParaRPr>
                    </a:p>
                  </a:txBody>
                  <a:tcPr marL="62959" marR="62959" marT="0" marB="0" anchor="ctr"/>
                </a:tc>
                <a:tc>
                  <a:txBody>
                    <a:bodyPr/>
                    <a:lstStyle/>
                    <a:p>
                      <a:pPr marL="0" marR="0" algn="ctr" rtl="1">
                        <a:spcBef>
                          <a:spcPts val="0"/>
                        </a:spcBef>
                        <a:spcAft>
                          <a:spcPts val="0"/>
                        </a:spcAft>
                      </a:pPr>
                      <a:r>
                        <a:rPr lang="en-US" sz="2400">
                          <a:effectLst/>
                          <a:cs typeface="B Titr" panose="00000700000000000000" pitchFamily="2" charset="-78"/>
                        </a:rPr>
                        <a:t> </a:t>
                      </a:r>
                      <a:endParaRPr lang="en-US" sz="2000">
                        <a:solidFill>
                          <a:schemeClr val="tx1"/>
                        </a:solidFill>
                        <a:effectLst/>
                        <a:latin typeface="Times New Roman" panose="02020603050405020304" pitchFamily="18" charset="0"/>
                        <a:ea typeface="Times New Roman" panose="02020603050405020304" pitchFamily="18" charset="0"/>
                        <a:cs typeface="B Titr" panose="00000700000000000000" pitchFamily="2" charset="-78"/>
                      </a:endParaRPr>
                    </a:p>
                  </a:txBody>
                  <a:tcPr marL="62959" marR="62959" marT="0" marB="0" anchor="ctr"/>
                </a:tc>
                <a:tc>
                  <a:txBody>
                    <a:bodyPr/>
                    <a:lstStyle/>
                    <a:p>
                      <a:pPr marL="0" marR="0" algn="ctr" rtl="1">
                        <a:spcBef>
                          <a:spcPts val="0"/>
                        </a:spcBef>
                        <a:spcAft>
                          <a:spcPts val="0"/>
                        </a:spcAft>
                      </a:pPr>
                      <a:r>
                        <a:rPr lang="en-US" sz="2400">
                          <a:effectLst/>
                          <a:cs typeface="B Titr" panose="00000700000000000000" pitchFamily="2" charset="-78"/>
                        </a:rPr>
                        <a:t> </a:t>
                      </a:r>
                      <a:endParaRPr lang="en-US" sz="2000">
                        <a:solidFill>
                          <a:schemeClr val="tx1"/>
                        </a:solidFill>
                        <a:effectLst/>
                        <a:latin typeface="Times New Roman" panose="02020603050405020304" pitchFamily="18" charset="0"/>
                        <a:ea typeface="Times New Roman" panose="02020603050405020304" pitchFamily="18" charset="0"/>
                        <a:cs typeface="B Titr" panose="00000700000000000000" pitchFamily="2" charset="-78"/>
                      </a:endParaRPr>
                    </a:p>
                  </a:txBody>
                  <a:tcPr marL="62959" marR="62959" marT="0" marB="0" anchor="ctr"/>
                </a:tc>
                <a:tc>
                  <a:txBody>
                    <a:bodyPr/>
                    <a:lstStyle/>
                    <a:p>
                      <a:pPr marL="0" marR="0" algn="ctr" rtl="1">
                        <a:spcBef>
                          <a:spcPts val="0"/>
                        </a:spcBef>
                        <a:spcAft>
                          <a:spcPts val="0"/>
                        </a:spcAft>
                      </a:pPr>
                      <a:r>
                        <a:rPr lang="en-US" sz="2400">
                          <a:effectLst/>
                          <a:cs typeface="B Titr" panose="00000700000000000000" pitchFamily="2" charset="-78"/>
                        </a:rPr>
                        <a:t> </a:t>
                      </a:r>
                      <a:endParaRPr lang="en-US" sz="2000">
                        <a:solidFill>
                          <a:schemeClr val="tx1"/>
                        </a:solidFill>
                        <a:effectLst/>
                        <a:latin typeface="Times New Roman" panose="02020603050405020304" pitchFamily="18" charset="0"/>
                        <a:ea typeface="Times New Roman" panose="02020603050405020304" pitchFamily="18" charset="0"/>
                        <a:cs typeface="B Titr" panose="00000700000000000000" pitchFamily="2" charset="-78"/>
                      </a:endParaRPr>
                    </a:p>
                  </a:txBody>
                  <a:tcPr marL="62959" marR="62959" marT="0" marB="0" anchor="ctr"/>
                </a:tc>
                <a:tc>
                  <a:txBody>
                    <a:bodyPr/>
                    <a:lstStyle/>
                    <a:p>
                      <a:pPr marL="0" marR="0" algn="ctr" rtl="1">
                        <a:spcBef>
                          <a:spcPts val="0"/>
                        </a:spcBef>
                        <a:spcAft>
                          <a:spcPts val="0"/>
                        </a:spcAft>
                      </a:pPr>
                      <a:r>
                        <a:rPr lang="en-US" sz="2400">
                          <a:effectLst/>
                          <a:cs typeface="B Titr" panose="00000700000000000000" pitchFamily="2" charset="-78"/>
                        </a:rPr>
                        <a:t> </a:t>
                      </a:r>
                      <a:endParaRPr lang="en-US" sz="2000">
                        <a:solidFill>
                          <a:schemeClr val="tx1"/>
                        </a:solidFill>
                        <a:effectLst/>
                        <a:latin typeface="Times New Roman" panose="02020603050405020304" pitchFamily="18" charset="0"/>
                        <a:ea typeface="Times New Roman" panose="02020603050405020304" pitchFamily="18" charset="0"/>
                        <a:cs typeface="B Titr" panose="00000700000000000000" pitchFamily="2" charset="-78"/>
                      </a:endParaRPr>
                    </a:p>
                  </a:txBody>
                  <a:tcPr marL="62959" marR="62959" marT="0" marB="0" anchor="ctr"/>
                </a:tc>
                <a:tc>
                  <a:txBody>
                    <a:bodyPr/>
                    <a:lstStyle/>
                    <a:p>
                      <a:pPr marL="0" marR="0" algn="ctr" rtl="1">
                        <a:spcBef>
                          <a:spcPts val="0"/>
                        </a:spcBef>
                        <a:spcAft>
                          <a:spcPts val="0"/>
                        </a:spcAft>
                      </a:pPr>
                      <a:r>
                        <a:rPr lang="en-US" sz="2400">
                          <a:effectLst/>
                          <a:cs typeface="B Titr" panose="00000700000000000000" pitchFamily="2" charset="-78"/>
                        </a:rPr>
                        <a:t> </a:t>
                      </a:r>
                      <a:endParaRPr lang="en-US" sz="2000">
                        <a:solidFill>
                          <a:schemeClr val="tx1"/>
                        </a:solidFill>
                        <a:effectLst/>
                        <a:latin typeface="Times New Roman" panose="02020603050405020304" pitchFamily="18" charset="0"/>
                        <a:ea typeface="Times New Roman" panose="02020603050405020304" pitchFamily="18" charset="0"/>
                        <a:cs typeface="B Titr" panose="00000700000000000000" pitchFamily="2" charset="-78"/>
                      </a:endParaRPr>
                    </a:p>
                  </a:txBody>
                  <a:tcPr marL="62959" marR="62959" marT="0" marB="0" anchor="ctr"/>
                </a:tc>
                <a:tc>
                  <a:txBody>
                    <a:bodyPr/>
                    <a:lstStyle/>
                    <a:p>
                      <a:pPr marL="0" marR="0" algn="ctr" rtl="1">
                        <a:spcBef>
                          <a:spcPts val="0"/>
                        </a:spcBef>
                        <a:spcAft>
                          <a:spcPts val="0"/>
                        </a:spcAft>
                      </a:pPr>
                      <a:r>
                        <a:rPr lang="en-US" sz="2400">
                          <a:effectLst/>
                          <a:cs typeface="B Titr" panose="00000700000000000000" pitchFamily="2" charset="-78"/>
                        </a:rPr>
                        <a:t> </a:t>
                      </a:r>
                      <a:endParaRPr lang="en-US" sz="2000">
                        <a:solidFill>
                          <a:schemeClr val="tx1"/>
                        </a:solidFill>
                        <a:effectLst/>
                        <a:latin typeface="Times New Roman" panose="02020603050405020304" pitchFamily="18" charset="0"/>
                        <a:ea typeface="Times New Roman" panose="02020603050405020304" pitchFamily="18" charset="0"/>
                        <a:cs typeface="B Titr" panose="00000700000000000000" pitchFamily="2" charset="-78"/>
                      </a:endParaRPr>
                    </a:p>
                  </a:txBody>
                  <a:tcPr marL="62959" marR="62959" marT="0" marB="0" anchor="ctr"/>
                </a:tc>
                <a:tc>
                  <a:txBody>
                    <a:bodyPr/>
                    <a:lstStyle/>
                    <a:p>
                      <a:pPr marL="0" marR="0" algn="ctr" rtl="1">
                        <a:spcBef>
                          <a:spcPts val="0"/>
                        </a:spcBef>
                        <a:spcAft>
                          <a:spcPts val="0"/>
                        </a:spcAft>
                      </a:pPr>
                      <a:r>
                        <a:rPr lang="en-US" sz="2400">
                          <a:effectLst/>
                          <a:cs typeface="B Titr" panose="00000700000000000000" pitchFamily="2" charset="-78"/>
                        </a:rPr>
                        <a:t> </a:t>
                      </a:r>
                      <a:endParaRPr lang="en-US" sz="2000">
                        <a:solidFill>
                          <a:schemeClr val="tx1"/>
                        </a:solidFill>
                        <a:effectLst/>
                        <a:latin typeface="Times New Roman" panose="02020603050405020304" pitchFamily="18" charset="0"/>
                        <a:ea typeface="Times New Roman" panose="02020603050405020304" pitchFamily="18" charset="0"/>
                        <a:cs typeface="B Titr" panose="00000700000000000000" pitchFamily="2" charset="-78"/>
                      </a:endParaRPr>
                    </a:p>
                  </a:txBody>
                  <a:tcPr marL="62959" marR="62959" marT="0" marB="0" anchor="ctr"/>
                </a:tc>
                <a:tc>
                  <a:txBody>
                    <a:bodyPr/>
                    <a:lstStyle/>
                    <a:p>
                      <a:pPr marL="0" marR="0" algn="ctr" rtl="1">
                        <a:spcBef>
                          <a:spcPts val="0"/>
                        </a:spcBef>
                        <a:spcAft>
                          <a:spcPts val="0"/>
                        </a:spcAft>
                      </a:pPr>
                      <a:r>
                        <a:rPr lang="en-US" sz="2400">
                          <a:effectLst/>
                          <a:cs typeface="B Titr" panose="00000700000000000000" pitchFamily="2" charset="-78"/>
                        </a:rPr>
                        <a:t> </a:t>
                      </a:r>
                      <a:endParaRPr lang="en-US" sz="2000">
                        <a:solidFill>
                          <a:schemeClr val="tx1"/>
                        </a:solidFill>
                        <a:effectLst/>
                        <a:latin typeface="Times New Roman" panose="02020603050405020304" pitchFamily="18" charset="0"/>
                        <a:ea typeface="Times New Roman" panose="02020603050405020304" pitchFamily="18" charset="0"/>
                        <a:cs typeface="B Titr" panose="00000700000000000000" pitchFamily="2" charset="-78"/>
                      </a:endParaRPr>
                    </a:p>
                  </a:txBody>
                  <a:tcPr marL="62959" marR="62959" marT="0" marB="0" anchor="ctr"/>
                </a:tc>
                <a:extLst>
                  <a:ext uri="{0D108BD9-81ED-4DB2-BD59-A6C34878D82A}">
                    <a16:rowId xmlns="" xmlns:a16="http://schemas.microsoft.com/office/drawing/2014/main" val="821943896"/>
                  </a:ext>
                </a:extLst>
              </a:tr>
              <a:tr h="188335">
                <a:tc gridSpan="18">
                  <a:txBody>
                    <a:bodyPr/>
                    <a:lstStyle/>
                    <a:p>
                      <a:pPr marL="0" marR="0" algn="ctr" rtl="1">
                        <a:spcBef>
                          <a:spcPts val="0"/>
                        </a:spcBef>
                        <a:spcAft>
                          <a:spcPts val="0"/>
                        </a:spcAft>
                      </a:pPr>
                      <a:r>
                        <a:rPr lang="ar-SA" sz="1050" dirty="0">
                          <a:effectLst/>
                          <a:cs typeface="B Titr" panose="00000700000000000000" pitchFamily="2" charset="-78"/>
                        </a:rPr>
                        <a:t>اعضاء تائید کننده</a:t>
                      </a:r>
                      <a:endParaRPr lang="en-US" sz="2000" dirty="0">
                        <a:solidFill>
                          <a:schemeClr val="tx1"/>
                        </a:solidFill>
                        <a:effectLst/>
                        <a:latin typeface="Times New Roman" panose="02020603050405020304" pitchFamily="18" charset="0"/>
                        <a:ea typeface="Times New Roman" panose="02020603050405020304" pitchFamily="18" charset="0"/>
                        <a:cs typeface="B Titr" panose="00000700000000000000" pitchFamily="2" charset="-78"/>
                      </a:endParaRPr>
                    </a:p>
                  </a:txBody>
                  <a:tcPr marL="62959" marR="62959"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19703065"/>
                  </a:ext>
                </a:extLst>
              </a:tr>
              <a:tr h="546284">
                <a:tc gridSpan="3">
                  <a:txBody>
                    <a:bodyPr/>
                    <a:lstStyle/>
                    <a:p>
                      <a:pPr marL="0" marR="0" algn="ctr" rtl="1">
                        <a:lnSpc>
                          <a:spcPct val="250000"/>
                        </a:lnSpc>
                        <a:spcBef>
                          <a:spcPts val="0"/>
                        </a:spcBef>
                        <a:spcAft>
                          <a:spcPts val="0"/>
                        </a:spcAft>
                      </a:pPr>
                      <a:r>
                        <a:rPr lang="ar-SA" sz="1050">
                          <a:effectLst/>
                          <a:cs typeface="B Titr" panose="00000700000000000000" pitchFamily="2" charset="-78"/>
                        </a:rPr>
                        <a:t>کارشناس مسکن شهرستان</a:t>
                      </a:r>
                      <a:endParaRPr lang="en-US" sz="2000">
                        <a:solidFill>
                          <a:schemeClr val="tx1"/>
                        </a:solidFill>
                        <a:effectLst/>
                        <a:latin typeface="Times New Roman" panose="02020603050405020304" pitchFamily="18" charset="0"/>
                        <a:ea typeface="Times New Roman" panose="02020603050405020304" pitchFamily="18" charset="0"/>
                        <a:cs typeface="B Titr" panose="00000700000000000000" pitchFamily="2" charset="-78"/>
                      </a:endParaRPr>
                    </a:p>
                  </a:txBody>
                  <a:tcPr marL="62959" marR="62959" marT="0" marB="0" anchor="b"/>
                </a:tc>
                <a:tc hMerge="1">
                  <a:txBody>
                    <a:bodyPr/>
                    <a:lstStyle/>
                    <a:p>
                      <a:endParaRPr lang="en-US"/>
                    </a:p>
                  </a:txBody>
                  <a:tcPr/>
                </a:tc>
                <a:tc hMerge="1">
                  <a:txBody>
                    <a:bodyPr/>
                    <a:lstStyle/>
                    <a:p>
                      <a:endParaRPr lang="en-US"/>
                    </a:p>
                  </a:txBody>
                  <a:tcPr/>
                </a:tc>
                <a:tc gridSpan="3">
                  <a:txBody>
                    <a:bodyPr/>
                    <a:lstStyle/>
                    <a:p>
                      <a:pPr marL="0" marR="0" algn="ctr" rtl="1">
                        <a:lnSpc>
                          <a:spcPct val="250000"/>
                        </a:lnSpc>
                        <a:spcBef>
                          <a:spcPts val="0"/>
                        </a:spcBef>
                        <a:spcAft>
                          <a:spcPts val="0"/>
                        </a:spcAft>
                      </a:pPr>
                      <a:r>
                        <a:rPr lang="ar-SA" sz="1050" dirty="0">
                          <a:effectLst/>
                          <a:cs typeface="B Titr" panose="00000700000000000000" pitchFamily="2" charset="-78"/>
                        </a:rPr>
                        <a:t>رئیس بهزیستی شهرستان</a:t>
                      </a:r>
                      <a:endParaRPr lang="en-US" sz="2000" dirty="0">
                        <a:solidFill>
                          <a:schemeClr val="tx1"/>
                        </a:solidFill>
                        <a:effectLst/>
                        <a:latin typeface="Times New Roman" panose="02020603050405020304" pitchFamily="18" charset="0"/>
                        <a:ea typeface="Times New Roman" panose="02020603050405020304" pitchFamily="18" charset="0"/>
                        <a:cs typeface="B Titr" panose="00000700000000000000" pitchFamily="2" charset="-78"/>
                      </a:endParaRPr>
                    </a:p>
                  </a:txBody>
                  <a:tcPr marL="62959" marR="62959" marT="0" marB="0" anchor="b"/>
                </a:tc>
                <a:tc hMerge="1">
                  <a:txBody>
                    <a:bodyPr/>
                    <a:lstStyle/>
                    <a:p>
                      <a:endParaRPr lang="en-US"/>
                    </a:p>
                  </a:txBody>
                  <a:tcPr/>
                </a:tc>
                <a:tc hMerge="1">
                  <a:txBody>
                    <a:bodyPr/>
                    <a:lstStyle/>
                    <a:p>
                      <a:endParaRPr lang="en-US"/>
                    </a:p>
                  </a:txBody>
                  <a:tcPr/>
                </a:tc>
                <a:tc gridSpan="3">
                  <a:txBody>
                    <a:bodyPr/>
                    <a:lstStyle/>
                    <a:p>
                      <a:pPr marL="0" marR="0" algn="ctr" rtl="1">
                        <a:lnSpc>
                          <a:spcPct val="250000"/>
                        </a:lnSpc>
                        <a:spcBef>
                          <a:spcPts val="0"/>
                        </a:spcBef>
                        <a:spcAft>
                          <a:spcPts val="0"/>
                        </a:spcAft>
                      </a:pPr>
                      <a:r>
                        <a:rPr lang="ar-SA" sz="1050" dirty="0">
                          <a:effectLst/>
                          <a:cs typeface="B Titr" panose="00000700000000000000" pitchFamily="2" charset="-78"/>
                        </a:rPr>
                        <a:t>کارشناس فنی حوزه مسکن بهزیستی استان</a:t>
                      </a:r>
                      <a:endParaRPr lang="en-US" sz="2000" dirty="0">
                        <a:solidFill>
                          <a:schemeClr val="tx1"/>
                        </a:solidFill>
                        <a:effectLst/>
                        <a:latin typeface="Times New Roman" panose="02020603050405020304" pitchFamily="18" charset="0"/>
                        <a:ea typeface="Times New Roman" panose="02020603050405020304" pitchFamily="18" charset="0"/>
                        <a:cs typeface="B Titr" panose="00000700000000000000" pitchFamily="2" charset="-78"/>
                      </a:endParaRPr>
                    </a:p>
                  </a:txBody>
                  <a:tcPr marL="62959" marR="62959" marT="0" marB="0" anchor="b"/>
                </a:tc>
                <a:tc hMerge="1">
                  <a:txBody>
                    <a:bodyPr/>
                    <a:lstStyle/>
                    <a:p>
                      <a:endParaRPr lang="en-US"/>
                    </a:p>
                  </a:txBody>
                  <a:tcPr/>
                </a:tc>
                <a:tc hMerge="1">
                  <a:txBody>
                    <a:bodyPr/>
                    <a:lstStyle/>
                    <a:p>
                      <a:endParaRPr lang="en-US"/>
                    </a:p>
                  </a:txBody>
                  <a:tcPr/>
                </a:tc>
                <a:tc gridSpan="7">
                  <a:txBody>
                    <a:bodyPr/>
                    <a:lstStyle/>
                    <a:p>
                      <a:pPr marL="0" marR="0" algn="ctr" rtl="1">
                        <a:lnSpc>
                          <a:spcPct val="250000"/>
                        </a:lnSpc>
                        <a:spcBef>
                          <a:spcPts val="0"/>
                        </a:spcBef>
                        <a:spcAft>
                          <a:spcPts val="0"/>
                        </a:spcAft>
                      </a:pPr>
                      <a:r>
                        <a:rPr lang="ar-SA" sz="1050" dirty="0">
                          <a:effectLst/>
                          <a:cs typeface="B Titr" panose="00000700000000000000" pitchFamily="2" charset="-78"/>
                        </a:rPr>
                        <a:t>رئیس اداره/معاون مشارکت های مردمی، اشتغال و موسسات خیریه بهزیستی استان</a:t>
                      </a:r>
                      <a:endParaRPr lang="en-US" sz="2000" dirty="0">
                        <a:solidFill>
                          <a:schemeClr val="tx1"/>
                        </a:solidFill>
                        <a:effectLst/>
                        <a:latin typeface="Times New Roman" panose="02020603050405020304" pitchFamily="18" charset="0"/>
                        <a:ea typeface="Times New Roman" panose="02020603050405020304" pitchFamily="18" charset="0"/>
                        <a:cs typeface="B Titr" panose="00000700000000000000" pitchFamily="2" charset="-78"/>
                      </a:endParaRPr>
                    </a:p>
                  </a:txBody>
                  <a:tcPr marL="62959" marR="62959"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marL="0" marR="0" algn="ctr" rtl="1">
                        <a:lnSpc>
                          <a:spcPct val="250000"/>
                        </a:lnSpc>
                        <a:spcBef>
                          <a:spcPts val="0"/>
                        </a:spcBef>
                        <a:spcAft>
                          <a:spcPts val="0"/>
                        </a:spcAft>
                      </a:pPr>
                      <a:r>
                        <a:rPr lang="ar-SA" sz="1050">
                          <a:effectLst/>
                          <a:cs typeface="B Titr" panose="00000700000000000000" pitchFamily="2" charset="-78"/>
                        </a:rPr>
                        <a:t>مدیرکل بهزیستی استان</a:t>
                      </a:r>
                      <a:endParaRPr lang="en-US" sz="2000">
                        <a:solidFill>
                          <a:schemeClr val="tx1"/>
                        </a:solidFill>
                        <a:effectLst/>
                        <a:latin typeface="Times New Roman" panose="02020603050405020304" pitchFamily="18" charset="0"/>
                        <a:ea typeface="Times New Roman" panose="02020603050405020304" pitchFamily="18" charset="0"/>
                        <a:cs typeface="B Titr" panose="00000700000000000000" pitchFamily="2" charset="-78"/>
                      </a:endParaRPr>
                    </a:p>
                  </a:txBody>
                  <a:tcPr marL="62959" marR="62959" marT="0" marB="0" anchor="b"/>
                </a:tc>
                <a:tc hMerge="1">
                  <a:txBody>
                    <a:bodyPr/>
                    <a:lstStyle/>
                    <a:p>
                      <a:endParaRPr lang="en-US"/>
                    </a:p>
                  </a:txBody>
                  <a:tcPr/>
                </a:tc>
                <a:extLst>
                  <a:ext uri="{0D108BD9-81ED-4DB2-BD59-A6C34878D82A}">
                    <a16:rowId xmlns="" xmlns:a16="http://schemas.microsoft.com/office/drawing/2014/main" val="1539689477"/>
                  </a:ext>
                </a:extLst>
              </a:tr>
              <a:tr h="551389">
                <a:tc gridSpan="3">
                  <a:txBody>
                    <a:bodyPr/>
                    <a:lstStyle/>
                    <a:p>
                      <a:pPr marL="0" marR="0" algn="ctr" rtl="1">
                        <a:lnSpc>
                          <a:spcPct val="250000"/>
                        </a:lnSpc>
                        <a:spcBef>
                          <a:spcPts val="0"/>
                        </a:spcBef>
                        <a:spcAft>
                          <a:spcPts val="0"/>
                        </a:spcAft>
                      </a:pPr>
                      <a:r>
                        <a:rPr lang="ar-SA" sz="1050">
                          <a:effectLst/>
                          <a:cs typeface="B Titr" panose="00000700000000000000" pitchFamily="2" charset="-78"/>
                        </a:rPr>
                        <a:t>نام و نام خانوادگی</a:t>
                      </a:r>
                      <a:endParaRPr lang="en-US" sz="2000">
                        <a:solidFill>
                          <a:schemeClr val="tx1"/>
                        </a:solidFill>
                        <a:effectLst/>
                        <a:latin typeface="Times New Roman" panose="02020603050405020304" pitchFamily="18" charset="0"/>
                        <a:ea typeface="Times New Roman" panose="02020603050405020304" pitchFamily="18" charset="0"/>
                        <a:cs typeface="B Titr" panose="00000700000000000000" pitchFamily="2" charset="-78"/>
                      </a:endParaRPr>
                    </a:p>
                  </a:txBody>
                  <a:tcPr marL="62959" marR="62959" marT="0" marB="0" anchor="b"/>
                </a:tc>
                <a:tc hMerge="1">
                  <a:txBody>
                    <a:bodyPr/>
                    <a:lstStyle/>
                    <a:p>
                      <a:endParaRPr lang="en-US"/>
                    </a:p>
                  </a:txBody>
                  <a:tcPr/>
                </a:tc>
                <a:tc hMerge="1">
                  <a:txBody>
                    <a:bodyPr/>
                    <a:lstStyle/>
                    <a:p>
                      <a:endParaRPr lang="en-US"/>
                    </a:p>
                  </a:txBody>
                  <a:tcPr/>
                </a:tc>
                <a:tc gridSpan="3">
                  <a:txBody>
                    <a:bodyPr/>
                    <a:lstStyle/>
                    <a:p>
                      <a:pPr marL="0" marR="0" algn="ctr" rtl="1">
                        <a:lnSpc>
                          <a:spcPct val="250000"/>
                        </a:lnSpc>
                        <a:spcBef>
                          <a:spcPts val="0"/>
                        </a:spcBef>
                        <a:spcAft>
                          <a:spcPts val="0"/>
                        </a:spcAft>
                      </a:pPr>
                      <a:r>
                        <a:rPr lang="ar-SA" sz="1050">
                          <a:effectLst/>
                          <a:cs typeface="B Titr" panose="00000700000000000000" pitchFamily="2" charset="-78"/>
                        </a:rPr>
                        <a:t>نام و نام خانوادگی</a:t>
                      </a:r>
                      <a:endParaRPr lang="en-US" sz="2000">
                        <a:solidFill>
                          <a:schemeClr val="tx1"/>
                        </a:solidFill>
                        <a:effectLst/>
                        <a:latin typeface="Times New Roman" panose="02020603050405020304" pitchFamily="18" charset="0"/>
                        <a:ea typeface="Times New Roman" panose="02020603050405020304" pitchFamily="18" charset="0"/>
                        <a:cs typeface="B Titr" panose="00000700000000000000" pitchFamily="2" charset="-78"/>
                      </a:endParaRPr>
                    </a:p>
                  </a:txBody>
                  <a:tcPr marL="62959" marR="62959" marT="0" marB="0" anchor="b"/>
                </a:tc>
                <a:tc hMerge="1">
                  <a:txBody>
                    <a:bodyPr/>
                    <a:lstStyle/>
                    <a:p>
                      <a:endParaRPr lang="en-US"/>
                    </a:p>
                  </a:txBody>
                  <a:tcPr/>
                </a:tc>
                <a:tc hMerge="1">
                  <a:txBody>
                    <a:bodyPr/>
                    <a:lstStyle/>
                    <a:p>
                      <a:endParaRPr lang="en-US"/>
                    </a:p>
                  </a:txBody>
                  <a:tcPr/>
                </a:tc>
                <a:tc gridSpan="3">
                  <a:txBody>
                    <a:bodyPr/>
                    <a:lstStyle/>
                    <a:p>
                      <a:pPr marL="0" marR="0" algn="ctr" rtl="1">
                        <a:lnSpc>
                          <a:spcPct val="250000"/>
                        </a:lnSpc>
                        <a:spcBef>
                          <a:spcPts val="0"/>
                        </a:spcBef>
                        <a:spcAft>
                          <a:spcPts val="0"/>
                        </a:spcAft>
                      </a:pPr>
                      <a:r>
                        <a:rPr lang="ar-SA" sz="1050" dirty="0">
                          <a:effectLst/>
                          <a:cs typeface="B Titr" panose="00000700000000000000" pitchFamily="2" charset="-78"/>
                        </a:rPr>
                        <a:t>نام و نام خانوادگی</a:t>
                      </a:r>
                      <a:endParaRPr lang="en-US" sz="2000" dirty="0">
                        <a:solidFill>
                          <a:schemeClr val="tx1"/>
                        </a:solidFill>
                        <a:effectLst/>
                        <a:latin typeface="Times New Roman" panose="02020603050405020304" pitchFamily="18" charset="0"/>
                        <a:ea typeface="Times New Roman" panose="02020603050405020304" pitchFamily="18" charset="0"/>
                        <a:cs typeface="B Titr" panose="00000700000000000000" pitchFamily="2" charset="-78"/>
                      </a:endParaRPr>
                    </a:p>
                  </a:txBody>
                  <a:tcPr marL="62959" marR="62959" marT="0" marB="0" anchor="b"/>
                </a:tc>
                <a:tc hMerge="1">
                  <a:txBody>
                    <a:bodyPr/>
                    <a:lstStyle/>
                    <a:p>
                      <a:endParaRPr lang="en-US"/>
                    </a:p>
                  </a:txBody>
                  <a:tcPr/>
                </a:tc>
                <a:tc hMerge="1">
                  <a:txBody>
                    <a:bodyPr/>
                    <a:lstStyle/>
                    <a:p>
                      <a:endParaRPr lang="en-US"/>
                    </a:p>
                  </a:txBody>
                  <a:tcPr/>
                </a:tc>
                <a:tc gridSpan="7">
                  <a:txBody>
                    <a:bodyPr/>
                    <a:lstStyle/>
                    <a:p>
                      <a:pPr marL="0" marR="0" algn="ctr" rtl="1">
                        <a:lnSpc>
                          <a:spcPct val="250000"/>
                        </a:lnSpc>
                        <a:spcBef>
                          <a:spcPts val="0"/>
                        </a:spcBef>
                        <a:spcAft>
                          <a:spcPts val="0"/>
                        </a:spcAft>
                      </a:pPr>
                      <a:r>
                        <a:rPr lang="ar-SA" sz="1050" dirty="0">
                          <a:effectLst/>
                          <a:cs typeface="B Titr" panose="00000700000000000000" pitchFamily="2" charset="-78"/>
                        </a:rPr>
                        <a:t>نام و نام خانوادگی</a:t>
                      </a:r>
                      <a:endParaRPr lang="en-US" sz="2000" dirty="0">
                        <a:solidFill>
                          <a:schemeClr val="tx1"/>
                        </a:solidFill>
                        <a:effectLst/>
                        <a:latin typeface="Times New Roman" panose="02020603050405020304" pitchFamily="18" charset="0"/>
                        <a:ea typeface="Times New Roman" panose="02020603050405020304" pitchFamily="18" charset="0"/>
                        <a:cs typeface="B Titr" panose="00000700000000000000" pitchFamily="2" charset="-78"/>
                      </a:endParaRPr>
                    </a:p>
                  </a:txBody>
                  <a:tcPr marL="62959" marR="62959"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marL="0" marR="0" algn="ctr" rtl="1">
                        <a:lnSpc>
                          <a:spcPct val="250000"/>
                        </a:lnSpc>
                        <a:spcBef>
                          <a:spcPts val="0"/>
                        </a:spcBef>
                        <a:spcAft>
                          <a:spcPts val="0"/>
                        </a:spcAft>
                      </a:pPr>
                      <a:r>
                        <a:rPr lang="ar-SA" sz="1050" dirty="0">
                          <a:effectLst/>
                          <a:cs typeface="B Titr" panose="00000700000000000000" pitchFamily="2" charset="-78"/>
                        </a:rPr>
                        <a:t>نام و نام خانوادگی</a:t>
                      </a:r>
                      <a:endParaRPr lang="en-US" sz="2000" dirty="0">
                        <a:solidFill>
                          <a:schemeClr val="tx1"/>
                        </a:solidFill>
                        <a:effectLst/>
                        <a:latin typeface="Times New Roman" panose="02020603050405020304" pitchFamily="18" charset="0"/>
                        <a:ea typeface="Times New Roman" panose="02020603050405020304" pitchFamily="18" charset="0"/>
                        <a:cs typeface="B Titr" panose="00000700000000000000" pitchFamily="2" charset="-78"/>
                      </a:endParaRPr>
                    </a:p>
                  </a:txBody>
                  <a:tcPr marL="62959" marR="62959" marT="0" marB="0" anchor="b"/>
                </a:tc>
                <a:tc hMerge="1">
                  <a:txBody>
                    <a:bodyPr/>
                    <a:lstStyle/>
                    <a:p>
                      <a:endParaRPr lang="en-US"/>
                    </a:p>
                  </a:txBody>
                  <a:tcPr/>
                </a:tc>
                <a:extLst>
                  <a:ext uri="{0D108BD9-81ED-4DB2-BD59-A6C34878D82A}">
                    <a16:rowId xmlns="" xmlns:a16="http://schemas.microsoft.com/office/drawing/2014/main" val="1820310230"/>
                  </a:ext>
                </a:extLst>
              </a:tr>
              <a:tr h="551389">
                <a:tc gridSpan="3">
                  <a:txBody>
                    <a:bodyPr/>
                    <a:lstStyle/>
                    <a:p>
                      <a:pPr marL="0" marR="0" algn="ctr" rtl="1">
                        <a:lnSpc>
                          <a:spcPct val="250000"/>
                        </a:lnSpc>
                        <a:spcBef>
                          <a:spcPts val="0"/>
                        </a:spcBef>
                        <a:spcAft>
                          <a:spcPts val="0"/>
                        </a:spcAft>
                      </a:pPr>
                      <a:r>
                        <a:rPr lang="ar-SA" sz="1050">
                          <a:effectLst/>
                          <a:cs typeface="B Titr" panose="00000700000000000000" pitchFamily="2" charset="-78"/>
                        </a:rPr>
                        <a:t>امضاء</a:t>
                      </a:r>
                      <a:endParaRPr lang="en-US" sz="2000">
                        <a:solidFill>
                          <a:schemeClr val="tx1"/>
                        </a:solidFill>
                        <a:effectLst/>
                        <a:latin typeface="Times New Roman" panose="02020603050405020304" pitchFamily="18" charset="0"/>
                        <a:ea typeface="Times New Roman" panose="02020603050405020304" pitchFamily="18" charset="0"/>
                        <a:cs typeface="B Titr" panose="00000700000000000000" pitchFamily="2" charset="-78"/>
                      </a:endParaRPr>
                    </a:p>
                  </a:txBody>
                  <a:tcPr marL="62959" marR="62959" marT="0" marB="0" anchor="b"/>
                </a:tc>
                <a:tc hMerge="1">
                  <a:txBody>
                    <a:bodyPr/>
                    <a:lstStyle/>
                    <a:p>
                      <a:endParaRPr lang="en-US"/>
                    </a:p>
                  </a:txBody>
                  <a:tcPr/>
                </a:tc>
                <a:tc hMerge="1">
                  <a:txBody>
                    <a:bodyPr/>
                    <a:lstStyle/>
                    <a:p>
                      <a:endParaRPr lang="en-US"/>
                    </a:p>
                  </a:txBody>
                  <a:tcPr/>
                </a:tc>
                <a:tc gridSpan="3">
                  <a:txBody>
                    <a:bodyPr/>
                    <a:lstStyle/>
                    <a:p>
                      <a:pPr marL="0" marR="0" algn="ctr" rtl="1">
                        <a:lnSpc>
                          <a:spcPct val="250000"/>
                        </a:lnSpc>
                        <a:spcBef>
                          <a:spcPts val="0"/>
                        </a:spcBef>
                        <a:spcAft>
                          <a:spcPts val="0"/>
                        </a:spcAft>
                      </a:pPr>
                      <a:r>
                        <a:rPr lang="ar-SA" sz="1050">
                          <a:effectLst/>
                          <a:cs typeface="B Titr" panose="00000700000000000000" pitchFamily="2" charset="-78"/>
                        </a:rPr>
                        <a:t>امضاء</a:t>
                      </a:r>
                      <a:endParaRPr lang="en-US" sz="2000">
                        <a:solidFill>
                          <a:schemeClr val="tx1"/>
                        </a:solidFill>
                        <a:effectLst/>
                        <a:latin typeface="Times New Roman" panose="02020603050405020304" pitchFamily="18" charset="0"/>
                        <a:ea typeface="Times New Roman" panose="02020603050405020304" pitchFamily="18" charset="0"/>
                        <a:cs typeface="B Titr" panose="00000700000000000000" pitchFamily="2" charset="-78"/>
                      </a:endParaRPr>
                    </a:p>
                  </a:txBody>
                  <a:tcPr marL="62959" marR="62959" marT="0" marB="0" anchor="b"/>
                </a:tc>
                <a:tc hMerge="1">
                  <a:txBody>
                    <a:bodyPr/>
                    <a:lstStyle/>
                    <a:p>
                      <a:endParaRPr lang="en-US"/>
                    </a:p>
                  </a:txBody>
                  <a:tcPr/>
                </a:tc>
                <a:tc hMerge="1">
                  <a:txBody>
                    <a:bodyPr/>
                    <a:lstStyle/>
                    <a:p>
                      <a:endParaRPr lang="en-US"/>
                    </a:p>
                  </a:txBody>
                  <a:tcPr/>
                </a:tc>
                <a:tc gridSpan="3">
                  <a:txBody>
                    <a:bodyPr/>
                    <a:lstStyle/>
                    <a:p>
                      <a:pPr marL="0" marR="0" algn="ctr" rtl="1">
                        <a:lnSpc>
                          <a:spcPct val="250000"/>
                        </a:lnSpc>
                        <a:spcBef>
                          <a:spcPts val="0"/>
                        </a:spcBef>
                        <a:spcAft>
                          <a:spcPts val="0"/>
                        </a:spcAft>
                      </a:pPr>
                      <a:r>
                        <a:rPr lang="ar-SA" sz="1050">
                          <a:effectLst/>
                          <a:cs typeface="B Titr" panose="00000700000000000000" pitchFamily="2" charset="-78"/>
                        </a:rPr>
                        <a:t>امضاء</a:t>
                      </a:r>
                      <a:endParaRPr lang="en-US" sz="2000">
                        <a:solidFill>
                          <a:schemeClr val="tx1"/>
                        </a:solidFill>
                        <a:effectLst/>
                        <a:latin typeface="Times New Roman" panose="02020603050405020304" pitchFamily="18" charset="0"/>
                        <a:ea typeface="Times New Roman" panose="02020603050405020304" pitchFamily="18" charset="0"/>
                        <a:cs typeface="B Titr" panose="00000700000000000000" pitchFamily="2" charset="-78"/>
                      </a:endParaRPr>
                    </a:p>
                  </a:txBody>
                  <a:tcPr marL="62959" marR="62959" marT="0" marB="0" anchor="b"/>
                </a:tc>
                <a:tc hMerge="1">
                  <a:txBody>
                    <a:bodyPr/>
                    <a:lstStyle/>
                    <a:p>
                      <a:endParaRPr lang="en-US"/>
                    </a:p>
                  </a:txBody>
                  <a:tcPr/>
                </a:tc>
                <a:tc hMerge="1">
                  <a:txBody>
                    <a:bodyPr/>
                    <a:lstStyle/>
                    <a:p>
                      <a:endParaRPr lang="en-US"/>
                    </a:p>
                  </a:txBody>
                  <a:tcPr/>
                </a:tc>
                <a:tc gridSpan="7">
                  <a:txBody>
                    <a:bodyPr/>
                    <a:lstStyle/>
                    <a:p>
                      <a:pPr marL="0" marR="0" algn="ctr" rtl="1">
                        <a:lnSpc>
                          <a:spcPct val="250000"/>
                        </a:lnSpc>
                        <a:spcBef>
                          <a:spcPts val="0"/>
                        </a:spcBef>
                        <a:spcAft>
                          <a:spcPts val="0"/>
                        </a:spcAft>
                      </a:pPr>
                      <a:r>
                        <a:rPr lang="ar-SA" sz="1050" dirty="0">
                          <a:effectLst/>
                          <a:cs typeface="B Titr" panose="00000700000000000000" pitchFamily="2" charset="-78"/>
                        </a:rPr>
                        <a:t>امضاء</a:t>
                      </a:r>
                      <a:endParaRPr lang="en-US" sz="2000" dirty="0">
                        <a:solidFill>
                          <a:schemeClr val="tx1"/>
                        </a:solidFill>
                        <a:effectLst/>
                        <a:latin typeface="Times New Roman" panose="02020603050405020304" pitchFamily="18" charset="0"/>
                        <a:ea typeface="Times New Roman" panose="02020603050405020304" pitchFamily="18" charset="0"/>
                        <a:cs typeface="B Titr" panose="00000700000000000000" pitchFamily="2" charset="-78"/>
                      </a:endParaRPr>
                    </a:p>
                  </a:txBody>
                  <a:tcPr marL="62959" marR="62959"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marL="0" marR="0" algn="ctr" rtl="1">
                        <a:lnSpc>
                          <a:spcPct val="250000"/>
                        </a:lnSpc>
                        <a:spcBef>
                          <a:spcPts val="0"/>
                        </a:spcBef>
                        <a:spcAft>
                          <a:spcPts val="0"/>
                        </a:spcAft>
                      </a:pPr>
                      <a:r>
                        <a:rPr lang="ar-SA" sz="1050" dirty="0">
                          <a:effectLst/>
                          <a:cs typeface="B Titr" panose="00000700000000000000" pitchFamily="2" charset="-78"/>
                        </a:rPr>
                        <a:t>امضاء</a:t>
                      </a:r>
                      <a:endParaRPr lang="en-US" sz="2000" dirty="0">
                        <a:solidFill>
                          <a:schemeClr val="tx1"/>
                        </a:solidFill>
                        <a:effectLst/>
                        <a:latin typeface="Times New Roman" panose="02020603050405020304" pitchFamily="18" charset="0"/>
                        <a:ea typeface="Times New Roman" panose="02020603050405020304" pitchFamily="18" charset="0"/>
                        <a:cs typeface="B Titr" panose="00000700000000000000" pitchFamily="2" charset="-78"/>
                      </a:endParaRPr>
                    </a:p>
                  </a:txBody>
                  <a:tcPr marL="62959" marR="62959" marT="0" marB="0" anchor="b"/>
                </a:tc>
                <a:tc hMerge="1">
                  <a:txBody>
                    <a:bodyPr/>
                    <a:lstStyle/>
                    <a:p>
                      <a:endParaRPr lang="en-US"/>
                    </a:p>
                  </a:txBody>
                  <a:tcPr/>
                </a:tc>
                <a:extLst>
                  <a:ext uri="{0D108BD9-81ED-4DB2-BD59-A6C34878D82A}">
                    <a16:rowId xmlns="" xmlns:a16="http://schemas.microsoft.com/office/drawing/2014/main" val="3966368004"/>
                  </a:ext>
                </a:extLst>
              </a:tr>
            </a:tbl>
          </a:graphicData>
        </a:graphic>
      </p:graphicFrame>
    </p:spTree>
    <p:extLst>
      <p:ext uri="{BB962C8B-B14F-4D97-AF65-F5344CB8AC3E}">
        <p14:creationId xmlns:p14="http://schemas.microsoft.com/office/powerpoint/2010/main" val="176002228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1D9F0796-2A29-BF91-4FB5-69BE35A50AB3}"/>
              </a:ext>
            </a:extLst>
          </p:cNvPr>
          <p:cNvSpPr>
            <a:spLocks noGrp="1"/>
          </p:cNvSpPr>
          <p:nvPr>
            <p:ph sz="quarter" idx="13"/>
          </p:nvPr>
        </p:nvSpPr>
        <p:spPr>
          <a:xfrm>
            <a:off x="251791" y="198783"/>
            <a:ext cx="11834192" cy="6659217"/>
          </a:xfrm>
        </p:spPr>
        <p:txBody>
          <a:bodyPr>
            <a:normAutofit fontScale="85000" lnSpcReduction="10000"/>
          </a:bodyPr>
          <a:lstStyle/>
          <a:p>
            <a:pPr algn="r" rtl="1">
              <a:lnSpc>
                <a:spcPct val="150000"/>
              </a:lnSpc>
            </a:pPr>
            <a:r>
              <a:rPr lang="ar-SA" sz="1800" dirty="0">
                <a:latin typeface="Times New Roman" panose="02020603050405020304" pitchFamily="18" charset="0"/>
                <a:ea typeface="Times New Roman" panose="02020603050405020304" pitchFamily="18" charset="0"/>
                <a:cs typeface="B Titr" panose="00000700000000000000" pitchFamily="2" charset="-78"/>
              </a:rPr>
              <a:t>ب) ارسال مکاتبه و یا گواهی مدیرکل راه و ﺷﻬﺮﺳﺎزي استان، مدیرکل بنیاد مسکن استان و ﯾﺎ مدیرعامل شرکت عمران ﺷﻬﺮ ﺟﺪﯾـﺪ اﺳـﺘﺎن (ﺑﺴـﺘﻪ ﺑﻪ ﻣﻮﻗﻌﯿﺖ ﻗﺮارﮔﯿﺮي ﭘﺮوژه) به نام فرد دارای معلولیت و یا مددجوی تحت پوشش مطابق فرمت </a:t>
            </a:r>
            <a:r>
              <a:rPr lang="ar-SA" sz="1800" dirty="0">
                <a:highlight>
                  <a:srgbClr val="00FF00"/>
                </a:highlight>
                <a:latin typeface="Times New Roman" panose="02020603050405020304" pitchFamily="18" charset="0"/>
                <a:ea typeface="Times New Roman" panose="02020603050405020304" pitchFamily="18" charset="0"/>
                <a:cs typeface="B Titr" panose="00000700000000000000" pitchFamily="2" charset="-78"/>
              </a:rPr>
              <a:t>گواهی </a:t>
            </a:r>
            <a:r>
              <a:rPr lang="ar-SA" sz="1800" dirty="0">
                <a:highlight>
                  <a:srgbClr val="00FF00"/>
                </a:highlight>
                <a:latin typeface="Times New Roman" panose="02020603050405020304" pitchFamily="18" charset="0"/>
                <a:ea typeface="Times New Roman" panose="02020603050405020304" pitchFamily="18" charset="0"/>
                <a:cs typeface="B Titr" panose="00000700000000000000" pitchFamily="2" charset="-78"/>
                <a:hlinkClick r:id="rId3" action="ppaction://hlinksldjump"/>
              </a:rPr>
              <a:t>شماره</a:t>
            </a:r>
            <a:r>
              <a:rPr lang="ar-SA" sz="1800" dirty="0">
                <a:highlight>
                  <a:srgbClr val="00FF00"/>
                </a:highlight>
                <a:latin typeface="Times New Roman" panose="02020603050405020304" pitchFamily="18" charset="0"/>
                <a:ea typeface="Times New Roman" panose="02020603050405020304" pitchFamily="18" charset="0"/>
                <a:cs typeface="B Titr" panose="00000700000000000000" pitchFamily="2" charset="-78"/>
              </a:rPr>
              <a:t> (1). </a:t>
            </a:r>
            <a:endParaRPr lang="fa-IR" sz="1800" dirty="0">
              <a:highlight>
                <a:srgbClr val="00FF00"/>
              </a:highlight>
              <a:latin typeface="Times New Roman" panose="02020603050405020304" pitchFamily="18" charset="0"/>
              <a:ea typeface="Times New Roman" panose="02020603050405020304" pitchFamily="18" charset="0"/>
              <a:cs typeface="B Titr" panose="00000700000000000000" pitchFamily="2" charset="-78"/>
            </a:endParaRPr>
          </a:p>
          <a:p>
            <a:pPr algn="r" rtl="1">
              <a:lnSpc>
                <a:spcPct val="150000"/>
              </a:lnSpc>
            </a:pPr>
            <a:r>
              <a:rPr lang="fa-IR" sz="2200" dirty="0">
                <a:solidFill>
                  <a:schemeClr val="tx1"/>
                </a:solidFill>
                <a:latin typeface="Times New Roman" panose="02020603050405020304" pitchFamily="18" charset="0"/>
                <a:ea typeface="Times New Roman" panose="02020603050405020304" pitchFamily="18" charset="0"/>
                <a:cs typeface="B Titr" panose="00000700000000000000" pitchFamily="2" charset="-78"/>
              </a:rPr>
              <a:t>نکته:در خصوص ارسال اسامی بصورت </a:t>
            </a:r>
            <a:r>
              <a:rPr lang="fa-IR" sz="2200" dirty="0">
                <a:solidFill>
                  <a:srgbClr val="FF0000"/>
                </a:solidFill>
                <a:latin typeface="Times New Roman" panose="02020603050405020304" pitchFamily="18" charset="0"/>
                <a:ea typeface="Times New Roman" panose="02020603050405020304" pitchFamily="18" charset="0"/>
                <a:cs typeface="B Titr" panose="00000700000000000000" pitchFamily="2" charset="-78"/>
                <a:hlinkClick r:id="rId3" action="ppaction://hlinksldjump">
                  <a:extLst>
                    <a:ext uri="{A12FA001-AC4F-418D-AE19-62706E023703}">
                      <ahyp:hlinkClr xmlns="" xmlns:ahyp="http://schemas.microsoft.com/office/drawing/2018/hyperlinkcolor" val="tx"/>
                    </a:ext>
                  </a:extLst>
                </a:hlinkClick>
              </a:rPr>
              <a:t>گروهی</a:t>
            </a:r>
            <a:r>
              <a:rPr lang="fa-IR" sz="2200" dirty="0">
                <a:solidFill>
                  <a:schemeClr val="tx1"/>
                </a:solidFill>
                <a:latin typeface="Times New Roman" panose="02020603050405020304" pitchFamily="18" charset="0"/>
                <a:ea typeface="Times New Roman" panose="02020603050405020304" pitchFamily="18" charset="0"/>
                <a:cs typeface="B Titr" panose="00000700000000000000" pitchFamily="2" charset="-78"/>
              </a:rPr>
              <a:t> مطابق فرمت گواهی شماره یک، جدول در قالب اکسل تکمیل و ارسال شود</a:t>
            </a:r>
          </a:p>
          <a:p>
            <a:pPr marL="0" algn="justLow" rtl="1">
              <a:lnSpc>
                <a:spcPct val="150000"/>
              </a:lnSpc>
              <a:spcBef>
                <a:spcPts val="0"/>
              </a:spcBef>
            </a:pPr>
            <a:r>
              <a:rPr lang="fa-IR" sz="2000" dirty="0">
                <a:solidFill>
                  <a:schemeClr val="tx1"/>
                </a:solidFill>
                <a:latin typeface="Times New Roman" panose="02020603050405020304" pitchFamily="18" charset="0"/>
                <a:ea typeface="Times New Roman" panose="02020603050405020304" pitchFamily="18" charset="0"/>
                <a:cs typeface="B Titr" panose="00000700000000000000" pitchFamily="2" charset="-78"/>
              </a:rPr>
              <a:t>ج) </a:t>
            </a:r>
            <a:r>
              <a:rPr lang="ar-SA" b="1" dirty="0">
                <a:latin typeface="Times New Roman" panose="02020603050405020304" pitchFamily="18" charset="0"/>
                <a:ea typeface="Times New Roman" panose="02020603050405020304" pitchFamily="18" charset="0"/>
                <a:cs typeface="B Mitra" panose="00000400000000000000" pitchFamily="2" charset="-78"/>
              </a:rPr>
              <a:t>ارسال یک برگ </a:t>
            </a:r>
            <a:r>
              <a:rPr lang="ar-SA" b="1" dirty="0">
                <a:solidFill>
                  <a:srgbClr val="FF0000"/>
                </a:solidFill>
                <a:latin typeface="Times New Roman" panose="02020603050405020304" pitchFamily="18" charset="0"/>
                <a:ea typeface="Times New Roman" panose="02020603050405020304" pitchFamily="18" charset="0"/>
                <a:cs typeface="B Mitra" panose="00000400000000000000" pitchFamily="2" charset="-78"/>
              </a:rPr>
              <a:t>گزارش مددکاری </a:t>
            </a:r>
            <a:r>
              <a:rPr lang="ar-SA" b="1" dirty="0">
                <a:latin typeface="Times New Roman" panose="02020603050405020304" pitchFamily="18" charset="0"/>
                <a:ea typeface="Times New Roman" panose="02020603050405020304" pitchFamily="18" charset="0"/>
                <a:cs typeface="B Mitra" panose="00000400000000000000" pitchFamily="2" charset="-78"/>
              </a:rPr>
              <a:t>با محوریت تائید نیازمندی و تعیین میزان کمک بلاعوض قابل پرداخت (در ﻗﺎﻟﺐ ﻓﺮﻣﺖ </a:t>
            </a:r>
            <a:r>
              <a:rPr lang="ar-SA" b="1" dirty="0">
                <a:highlight>
                  <a:srgbClr val="FFFF00"/>
                </a:highlight>
                <a:latin typeface="Times New Roman" panose="02020603050405020304" pitchFamily="18" charset="0"/>
                <a:ea typeface="Times New Roman" panose="02020603050405020304" pitchFamily="18" charset="0"/>
                <a:cs typeface="B Mitra" panose="00000400000000000000" pitchFamily="2" charset="-78"/>
              </a:rPr>
              <a:t>پیوست شماره یک</a:t>
            </a:r>
            <a:r>
              <a:rPr lang="ar-SA" b="1" dirty="0">
                <a:latin typeface="Times New Roman" panose="02020603050405020304" pitchFamily="18" charset="0"/>
                <a:ea typeface="Times New Roman" panose="02020603050405020304" pitchFamily="18" charset="0"/>
                <a:cs typeface="B Mitra" panose="00000400000000000000" pitchFamily="2" charset="-78"/>
              </a:rPr>
              <a:t>) در </a:t>
            </a:r>
            <a:r>
              <a:rPr lang="ar-SA" sz="2000" b="1" dirty="0">
                <a:solidFill>
                  <a:srgbClr val="FF0000"/>
                </a:solidFill>
                <a:latin typeface="Times New Roman" panose="02020603050405020304" pitchFamily="18" charset="0"/>
                <a:ea typeface="Times New Roman" panose="02020603050405020304" pitchFamily="18" charset="0"/>
                <a:cs typeface="B Mitra" panose="00000400000000000000" pitchFamily="2" charset="-78"/>
              </a:rPr>
              <a:t>اولین مرحله </a:t>
            </a:r>
            <a:r>
              <a:rPr lang="ar-SA" b="1" dirty="0">
                <a:latin typeface="Times New Roman" panose="02020603050405020304" pitchFamily="18" charset="0"/>
                <a:ea typeface="Times New Roman" panose="02020603050405020304" pitchFamily="18" charset="0"/>
                <a:cs typeface="B Mitra" panose="00000400000000000000" pitchFamily="2" charset="-78"/>
              </a:rPr>
              <a:t>ارسال مستندات .</a:t>
            </a:r>
            <a:endParaRPr lang="en-US" b="1" dirty="0">
              <a:latin typeface="Times New Roman" panose="02020603050405020304" pitchFamily="18" charset="0"/>
              <a:ea typeface="Times New Roman" panose="02020603050405020304" pitchFamily="18" charset="0"/>
              <a:cs typeface="B Mitra" panose="00000400000000000000" pitchFamily="2" charset="-78"/>
            </a:endParaRPr>
          </a:p>
          <a:p>
            <a:pPr algn="r" rtl="1">
              <a:lnSpc>
                <a:spcPct val="150000"/>
              </a:lnSpc>
            </a:pPr>
            <a:r>
              <a:rPr lang="fa-IR" dirty="0">
                <a:solidFill>
                  <a:schemeClr val="tx1"/>
                </a:solidFill>
                <a:latin typeface="Times New Roman" panose="02020603050405020304" pitchFamily="18" charset="0"/>
                <a:ea typeface="Times New Roman" panose="02020603050405020304" pitchFamily="18" charset="0"/>
                <a:cs typeface="B Titr" panose="00000700000000000000" pitchFamily="2" charset="-78"/>
              </a:rPr>
              <a:t>د)</a:t>
            </a:r>
            <a:r>
              <a:rPr lang="fa-IR" dirty="0">
                <a:solidFill>
                  <a:schemeClr val="tx1"/>
                </a:solidFill>
                <a:highlight>
                  <a:srgbClr val="FFFF00"/>
                </a:highlight>
                <a:latin typeface="Times New Roman" panose="02020603050405020304" pitchFamily="18" charset="0"/>
                <a:ea typeface="Times New Roman" panose="02020603050405020304" pitchFamily="18" charset="0"/>
                <a:cs typeface="B Titr" panose="00000700000000000000" pitchFamily="2" charset="-78"/>
              </a:rPr>
              <a:t>سقف کمک سازمان (1000)</a:t>
            </a:r>
            <a:r>
              <a:rPr lang="fa-IR" dirty="0">
                <a:solidFill>
                  <a:schemeClr val="tx1"/>
                </a:solidFill>
                <a:latin typeface="Times New Roman" panose="02020603050405020304" pitchFamily="18" charset="0"/>
                <a:ea typeface="Times New Roman" panose="02020603050405020304" pitchFamily="18" charset="0"/>
                <a:cs typeface="B Titr" panose="00000700000000000000" pitchFamily="2" charset="-78"/>
              </a:rPr>
              <a:t>میلیون ریال طی دو مرحله</a:t>
            </a:r>
          </a:p>
          <a:p>
            <a:pPr marL="0" algn="justLow" rtl="1">
              <a:lnSpc>
                <a:spcPct val="150000"/>
              </a:lnSpc>
              <a:spcBef>
                <a:spcPts val="0"/>
              </a:spcBef>
              <a:spcAft>
                <a:spcPts val="0"/>
              </a:spcAft>
            </a:pPr>
            <a:r>
              <a:rPr lang="ar-SA" sz="2000" b="1" dirty="0">
                <a:solidFill>
                  <a:schemeClr val="tx1"/>
                </a:solidFill>
                <a:latin typeface="Times New Roman" panose="02020603050405020304" pitchFamily="18" charset="0"/>
                <a:ea typeface="Times New Roman" panose="02020603050405020304" pitchFamily="18" charset="0"/>
                <a:cs typeface="B Mitra" panose="00000400000000000000" pitchFamily="2" charset="-78"/>
              </a:rPr>
              <a:t>مرحله اول: پانصد (500) میلیون ريال در پایان </a:t>
            </a:r>
            <a:r>
              <a:rPr lang="ar-SA" sz="2000" b="1" dirty="0">
                <a:solidFill>
                  <a:schemeClr val="tx1"/>
                </a:solidFill>
                <a:highlight>
                  <a:srgbClr val="00FF00"/>
                </a:highlight>
                <a:latin typeface="Times New Roman" panose="02020603050405020304" pitchFamily="18" charset="0"/>
                <a:ea typeface="Times New Roman" panose="02020603050405020304" pitchFamily="18" charset="0"/>
                <a:cs typeface="B Mitra" panose="00000400000000000000" pitchFamily="2" charset="-78"/>
              </a:rPr>
              <a:t>مرحله فونداسیون.</a:t>
            </a:r>
            <a:endParaRPr lang="en-US" sz="2000" b="1" dirty="0">
              <a:solidFill>
                <a:schemeClr val="tx1"/>
              </a:solidFill>
              <a:highlight>
                <a:srgbClr val="00FF00"/>
              </a:highlight>
              <a:latin typeface="Times New Roman" panose="02020603050405020304" pitchFamily="18" charset="0"/>
              <a:ea typeface="Times New Roman" panose="02020603050405020304" pitchFamily="18" charset="0"/>
              <a:cs typeface="B Mitra" panose="00000400000000000000" pitchFamily="2" charset="-78"/>
            </a:endParaRPr>
          </a:p>
          <a:p>
            <a:pPr marL="0" algn="justLow" rtl="1">
              <a:lnSpc>
                <a:spcPct val="150000"/>
              </a:lnSpc>
              <a:spcBef>
                <a:spcPts val="0"/>
              </a:spcBef>
              <a:spcAft>
                <a:spcPts val="0"/>
              </a:spcAft>
            </a:pPr>
            <a:r>
              <a:rPr lang="ar-SA" sz="2000" b="1" dirty="0">
                <a:solidFill>
                  <a:schemeClr val="tx1"/>
                </a:solidFill>
                <a:latin typeface="Times New Roman" panose="02020603050405020304" pitchFamily="18" charset="0"/>
                <a:ea typeface="Times New Roman" panose="02020603050405020304" pitchFamily="18" charset="0"/>
                <a:cs typeface="B Mitra" panose="00000400000000000000" pitchFamily="2" charset="-78"/>
              </a:rPr>
              <a:t>مرحله دوم: پانصد (500) میلیون ريال پس از </a:t>
            </a:r>
            <a:r>
              <a:rPr lang="ar-SA" sz="2000" b="1" dirty="0">
                <a:solidFill>
                  <a:schemeClr val="tx1"/>
                </a:solidFill>
                <a:highlight>
                  <a:srgbClr val="FFFF00"/>
                </a:highlight>
                <a:latin typeface="Times New Roman" panose="02020603050405020304" pitchFamily="18" charset="0"/>
                <a:ea typeface="Times New Roman" panose="02020603050405020304" pitchFamily="18" charset="0"/>
                <a:cs typeface="B Mitra" panose="00000400000000000000" pitchFamily="2" charset="-78"/>
              </a:rPr>
              <a:t>اجرای اسکلت یا سقف. </a:t>
            </a:r>
            <a:endParaRPr lang="en-US" sz="2000" b="1" dirty="0">
              <a:solidFill>
                <a:srgbClr val="FF0000"/>
              </a:solidFill>
              <a:highlight>
                <a:srgbClr val="FFFF00"/>
              </a:highlight>
              <a:latin typeface="Times New Roman" panose="02020603050405020304" pitchFamily="18" charset="0"/>
              <a:ea typeface="Times New Roman" panose="02020603050405020304" pitchFamily="18" charset="0"/>
              <a:cs typeface="B Mitra" panose="00000400000000000000" pitchFamily="2" charset="-78"/>
            </a:endParaRPr>
          </a:p>
          <a:p>
            <a:pPr algn="r" rtl="1">
              <a:lnSpc>
                <a:spcPct val="150000"/>
              </a:lnSpc>
            </a:pPr>
            <a:r>
              <a:rPr lang="ar-SA" sz="1800" dirty="0">
                <a:latin typeface="Times New Roman" panose="02020603050405020304" pitchFamily="18" charset="0"/>
                <a:ea typeface="Times New Roman" panose="02020603050405020304" pitchFamily="18" charset="0"/>
                <a:cs typeface="B Titr" panose="00000700000000000000" pitchFamily="2" charset="-78"/>
              </a:rPr>
              <a:t>تبصره 1:</a:t>
            </a:r>
            <a:r>
              <a:rPr lang="ar-SA" sz="1800" dirty="0">
                <a:latin typeface="Times New Roman" panose="02020603050405020304" pitchFamily="18" charset="0"/>
                <a:ea typeface="Times New Roman" panose="02020603050405020304" pitchFamily="18" charset="0"/>
                <a:cs typeface="B Mitra" panose="00000400000000000000" pitchFamily="2" charset="-78"/>
              </a:rPr>
              <a:t> </a:t>
            </a:r>
            <a:r>
              <a:rPr lang="ar-SA" sz="2000" b="1" dirty="0">
                <a:latin typeface="Times New Roman" panose="02020603050405020304" pitchFamily="18" charset="0"/>
                <a:ea typeface="Times New Roman" panose="02020603050405020304" pitchFamily="18" charset="0"/>
                <a:cs typeface="B Mitra" panose="00000400000000000000" pitchFamily="2" charset="-78"/>
              </a:rPr>
              <a:t>برای واحدهای قابل واگذاری تا پایان سال 1403 منوط به ارائه مکاتبه مطابق فرمت </a:t>
            </a:r>
            <a:r>
              <a:rPr lang="ar-SA" sz="2000" b="1" dirty="0">
                <a:solidFill>
                  <a:srgbClr val="FF0000"/>
                </a:solidFill>
                <a:latin typeface="Times New Roman" panose="02020603050405020304" pitchFamily="18" charset="0"/>
                <a:ea typeface="Times New Roman" panose="02020603050405020304" pitchFamily="18" charset="0"/>
                <a:cs typeface="B Mitra" panose="00000400000000000000" pitchFamily="2" charset="-78"/>
                <a:hlinkClick r:id="rId4" action="ppaction://hlinksldjump"/>
              </a:rPr>
              <a:t>گواهی شماره (2)، </a:t>
            </a:r>
            <a:r>
              <a:rPr lang="ar-SA" sz="2000" b="1" dirty="0">
                <a:latin typeface="Times New Roman" panose="02020603050405020304" pitchFamily="18" charset="0"/>
                <a:ea typeface="Times New Roman" panose="02020603050405020304" pitchFamily="18" charset="0"/>
                <a:cs typeface="B Mitra" panose="00000400000000000000" pitchFamily="2" charset="-78"/>
              </a:rPr>
              <a:t>کمک بلاعوض حداکثر تا سقف هزار (1000) میلیون ریال مازاد بر مبالغ پرداخت </a:t>
            </a:r>
            <a:r>
              <a:rPr lang="fa-IR" sz="2000" b="1" dirty="0">
                <a:latin typeface="Times New Roman" panose="02020603050405020304" pitchFamily="18" charset="0"/>
                <a:ea typeface="Times New Roman" panose="02020603050405020304" pitchFamily="18" charset="0"/>
                <a:cs typeface="B Mitra" panose="00000400000000000000" pitchFamily="2" charset="-78"/>
              </a:rPr>
              <a:t>می گردد</a:t>
            </a:r>
          </a:p>
          <a:p>
            <a:pPr lvl="0" algn="r" rtl="1">
              <a:lnSpc>
                <a:spcPct val="150000"/>
              </a:lnSpc>
              <a:buClr>
                <a:srgbClr val="A53010"/>
              </a:buClr>
            </a:pPr>
            <a:r>
              <a:rPr lang="fa-IR" sz="2200" dirty="0">
                <a:solidFill>
                  <a:schemeClr val="tx1"/>
                </a:solidFill>
                <a:latin typeface="Times New Roman" panose="02020603050405020304" pitchFamily="18" charset="0"/>
                <a:ea typeface="Times New Roman" panose="02020603050405020304" pitchFamily="18" charset="0"/>
                <a:cs typeface="B Titr" panose="00000700000000000000" pitchFamily="2" charset="-78"/>
              </a:rPr>
              <a:t>نکته:در خصوص ارسال اسامی بصورت </a:t>
            </a:r>
            <a:r>
              <a:rPr lang="fa-IR" sz="2200" dirty="0">
                <a:solidFill>
                  <a:srgbClr val="FF0000"/>
                </a:solidFill>
                <a:latin typeface="Times New Roman" panose="02020603050405020304" pitchFamily="18" charset="0"/>
                <a:ea typeface="Times New Roman" panose="02020603050405020304" pitchFamily="18" charset="0"/>
                <a:cs typeface="B Titr" panose="00000700000000000000" pitchFamily="2" charset="-78"/>
                <a:hlinkClick r:id="rId4" action="ppaction://hlinksldjump">
                  <a:extLst>
                    <a:ext uri="{A12FA001-AC4F-418D-AE19-62706E023703}">
                      <ahyp:hlinkClr xmlns="" xmlns:ahyp="http://schemas.microsoft.com/office/drawing/2018/hyperlinkcolor" val="tx"/>
                    </a:ext>
                  </a:extLst>
                </a:hlinkClick>
              </a:rPr>
              <a:t>گروهی</a:t>
            </a:r>
            <a:r>
              <a:rPr lang="fa-IR" sz="2200" dirty="0">
                <a:solidFill>
                  <a:schemeClr val="tx1"/>
                </a:solidFill>
                <a:latin typeface="Times New Roman" panose="02020603050405020304" pitchFamily="18" charset="0"/>
                <a:ea typeface="Times New Roman" panose="02020603050405020304" pitchFamily="18" charset="0"/>
                <a:cs typeface="B Titr" panose="00000700000000000000" pitchFamily="2" charset="-78"/>
              </a:rPr>
              <a:t> مطابق فرمت گواهی شماره 2، جدول در قالب اکسل تکمیل و ارسال شود</a:t>
            </a:r>
          </a:p>
          <a:p>
            <a:pPr lvl="0" algn="justLow" rtl="1">
              <a:lnSpc>
                <a:spcPct val="150000"/>
              </a:lnSpc>
              <a:spcBef>
                <a:spcPts val="0"/>
              </a:spcBef>
              <a:buFont typeface="Symbol" panose="05050102010706020507" pitchFamily="18" charset="2"/>
              <a:buChar char=""/>
            </a:pPr>
            <a:r>
              <a:rPr lang="ar-SA" sz="2000" b="1" dirty="0">
                <a:latin typeface="Times New Roman" panose="02020603050405020304" pitchFamily="18" charset="0"/>
                <a:ea typeface="Times New Roman" panose="02020603050405020304" pitchFamily="18" charset="0"/>
                <a:cs typeface="B Mitra" panose="00000400000000000000" pitchFamily="2" charset="-78"/>
              </a:rPr>
              <a:t>نکته:</a:t>
            </a:r>
            <a:r>
              <a:rPr lang="ar-SA" sz="2800" b="1" dirty="0">
                <a:latin typeface="Times New Roman" panose="02020603050405020304" pitchFamily="18" charset="0"/>
                <a:ea typeface="Times New Roman" panose="02020603050405020304" pitchFamily="18" charset="0"/>
                <a:cs typeface="B Mitra" panose="00000400000000000000" pitchFamily="2" charset="-78"/>
              </a:rPr>
              <a:t> </a:t>
            </a:r>
            <a:r>
              <a:rPr lang="ar-SA" sz="2000" b="1" dirty="0">
                <a:latin typeface="Times New Roman" panose="02020603050405020304" pitchFamily="18" charset="0"/>
                <a:ea typeface="Times New Roman" panose="02020603050405020304" pitchFamily="18" charset="0"/>
                <a:cs typeface="B Mitra" panose="00000400000000000000" pitchFamily="2" charset="-78"/>
              </a:rPr>
              <a:t>در خصوص واحدهای موضوع تبصره (1) ارسال </a:t>
            </a:r>
            <a:r>
              <a:rPr lang="ar-SA" sz="2200" b="1" dirty="0">
                <a:solidFill>
                  <a:srgbClr val="FF0000"/>
                </a:solidFill>
                <a:latin typeface="Times New Roman" panose="02020603050405020304" pitchFamily="18" charset="0"/>
                <a:ea typeface="Times New Roman" panose="02020603050405020304" pitchFamily="18" charset="0"/>
                <a:cs typeface="B Mitra" panose="00000400000000000000" pitchFamily="2" charset="-78"/>
              </a:rPr>
              <a:t>یک برگ گزارش </a:t>
            </a:r>
            <a:r>
              <a:rPr lang="ar-SA" sz="2200" b="1" u="sng" dirty="0">
                <a:solidFill>
                  <a:srgbClr val="FF0000"/>
                </a:solidFill>
                <a:latin typeface="Times New Roman" panose="02020603050405020304" pitchFamily="18" charset="0"/>
                <a:ea typeface="Times New Roman" panose="02020603050405020304" pitchFamily="18" charset="0"/>
                <a:cs typeface="B Mitra" panose="00000400000000000000" pitchFamily="2" charset="-78"/>
              </a:rPr>
              <a:t>مددکاری جدید</a:t>
            </a:r>
            <a:r>
              <a:rPr lang="ar-SA" sz="2200" b="1" dirty="0">
                <a:solidFill>
                  <a:srgbClr val="FF0000"/>
                </a:solidFill>
                <a:latin typeface="Times New Roman" panose="02020603050405020304" pitchFamily="18" charset="0"/>
                <a:ea typeface="Times New Roman" panose="02020603050405020304" pitchFamily="18" charset="0"/>
                <a:cs typeface="B Mitra" panose="00000400000000000000" pitchFamily="2" charset="-78"/>
              </a:rPr>
              <a:t> </a:t>
            </a:r>
            <a:r>
              <a:rPr lang="ar-SA" sz="2000" b="1" dirty="0">
                <a:latin typeface="Times New Roman" panose="02020603050405020304" pitchFamily="18" charset="0"/>
                <a:ea typeface="Times New Roman" panose="02020603050405020304" pitchFamily="18" charset="0"/>
                <a:cs typeface="B Mitra" panose="00000400000000000000" pitchFamily="2" charset="-78"/>
              </a:rPr>
              <a:t>با محوریت تائید نیازمندی و تعیین میزان کمک بلاعوض </a:t>
            </a:r>
            <a:r>
              <a:rPr lang="ar-SA" sz="2000" b="1" dirty="0">
                <a:highlight>
                  <a:srgbClr val="FFFF00"/>
                </a:highlight>
                <a:latin typeface="Times New Roman" panose="02020603050405020304" pitchFamily="18" charset="0"/>
                <a:ea typeface="Times New Roman" panose="02020603050405020304" pitchFamily="18" charset="0"/>
                <a:cs typeface="B Mitra" panose="00000400000000000000" pitchFamily="2" charset="-78"/>
              </a:rPr>
              <a:t>قابل پرداخت تا سقف دو هزار (2000) </a:t>
            </a:r>
            <a:r>
              <a:rPr lang="ar-SA" sz="2000" b="1" dirty="0">
                <a:latin typeface="Times New Roman" panose="02020603050405020304" pitchFamily="18" charset="0"/>
                <a:ea typeface="Times New Roman" panose="02020603050405020304" pitchFamily="18" charset="0"/>
                <a:cs typeface="B Mitra" panose="00000400000000000000" pitchFamily="2" charset="-78"/>
              </a:rPr>
              <a:t>میلیون ريال (در ﻗﺎﻟﺐ ﻓﺮﻣﺖ </a:t>
            </a:r>
            <a:r>
              <a:rPr lang="ar-SA" sz="2000" b="1" dirty="0">
                <a:solidFill>
                  <a:srgbClr val="FF0000"/>
                </a:solidFill>
                <a:latin typeface="Times New Roman" panose="02020603050405020304" pitchFamily="18" charset="0"/>
                <a:ea typeface="Times New Roman" panose="02020603050405020304" pitchFamily="18" charset="0"/>
                <a:cs typeface="B Mitra" panose="00000400000000000000" pitchFamily="2" charset="-78"/>
              </a:rPr>
              <a:t>پیوست شماره یک</a:t>
            </a:r>
            <a:r>
              <a:rPr lang="ar-SA" sz="2000" b="1" dirty="0">
                <a:latin typeface="Times New Roman" panose="02020603050405020304" pitchFamily="18" charset="0"/>
                <a:ea typeface="Times New Roman" panose="02020603050405020304" pitchFamily="18" charset="0"/>
                <a:cs typeface="B Mitra" panose="00000400000000000000" pitchFamily="2" charset="-78"/>
              </a:rPr>
              <a:t>) الزامی است.</a:t>
            </a:r>
            <a:endParaRPr lang="fa-IR" sz="2000" b="1" dirty="0">
              <a:latin typeface="Times New Roman" panose="02020603050405020304" pitchFamily="18" charset="0"/>
              <a:ea typeface="Times New Roman" panose="02020603050405020304" pitchFamily="18" charset="0"/>
              <a:cs typeface="B Mitra" panose="00000400000000000000" pitchFamily="2" charset="-78"/>
            </a:endParaRPr>
          </a:p>
          <a:p>
            <a:pPr algn="justLow" rtl="1">
              <a:lnSpc>
                <a:spcPct val="150000"/>
              </a:lnSpc>
              <a:spcBef>
                <a:spcPts val="0"/>
              </a:spcBef>
              <a:buFont typeface="Symbol" panose="05050102010706020507" pitchFamily="18" charset="2"/>
              <a:buChar char=""/>
            </a:pPr>
            <a:r>
              <a:rPr lang="ar-SA" sz="2200" b="1" dirty="0">
                <a:highlight>
                  <a:srgbClr val="00FFFF"/>
                </a:highlight>
                <a:cs typeface="B Mitra" panose="00000400000000000000" pitchFamily="2" charset="-78"/>
              </a:rPr>
              <a:t>د) کمک های بلاعوض قابل پرداخت این روش در مراحل پس از ارسال اولین مرحله مستندات در قالب جداول ابلاغ شده توسط معاونت تامین و توسعه مسکن تعیین، به روز رسانی و پرداخت می گردد.</a:t>
            </a:r>
            <a:r>
              <a:rPr lang="fa-IR" sz="2200" b="1" dirty="0">
                <a:solidFill>
                  <a:srgbClr val="FF0000"/>
                </a:solidFill>
                <a:highlight>
                  <a:srgbClr val="FF00FF"/>
                </a:highlight>
                <a:cs typeface="B Mitra" panose="00000400000000000000" pitchFamily="2" charset="-78"/>
              </a:rPr>
              <a:t>*</a:t>
            </a:r>
            <a:r>
              <a:rPr lang="fa-IR" sz="2200" b="1" dirty="0">
                <a:solidFill>
                  <a:srgbClr val="FF0000"/>
                </a:solidFill>
                <a:highlight>
                  <a:srgbClr val="FF00FF"/>
                </a:highlight>
                <a:cs typeface="B Mitra" panose="00000400000000000000" pitchFamily="2" charset="-78"/>
                <a:hlinkClick r:id="rId5" action="ppaction://hlinkfile"/>
              </a:rPr>
              <a:t>بخشنامه مستندات عادی-43132\خلاصه+کد-+روش+ها -آخرین تغییرات.</a:t>
            </a:r>
            <a:r>
              <a:rPr lang="en-US" sz="2200" b="1" dirty="0">
                <a:solidFill>
                  <a:srgbClr val="FF0000"/>
                </a:solidFill>
                <a:highlight>
                  <a:srgbClr val="FF00FF"/>
                </a:highlight>
                <a:cs typeface="B Mitra" panose="00000400000000000000" pitchFamily="2" charset="-78"/>
                <a:hlinkClick r:id="rId5" action="ppaction://hlinkfile"/>
              </a:rPr>
              <a:t>xlsx</a:t>
            </a:r>
            <a:endParaRPr lang="en-US" sz="2200" b="1" dirty="0">
              <a:solidFill>
                <a:srgbClr val="FF0000"/>
              </a:solidFill>
              <a:highlight>
                <a:srgbClr val="FF00FF"/>
              </a:highlight>
              <a:cs typeface="B Mitra" panose="00000400000000000000" pitchFamily="2" charset="-78"/>
            </a:endParaRPr>
          </a:p>
          <a:p>
            <a:pPr lvl="0" algn="justLow" rtl="1">
              <a:lnSpc>
                <a:spcPct val="150000"/>
              </a:lnSpc>
              <a:spcBef>
                <a:spcPts val="0"/>
              </a:spcBef>
              <a:buFont typeface="Symbol" panose="05050102010706020507" pitchFamily="18" charset="2"/>
              <a:buChar char=""/>
            </a:pPr>
            <a:endParaRPr lang="en-US" b="1" dirty="0">
              <a:latin typeface="Times New Roman" panose="02020603050405020304" pitchFamily="18" charset="0"/>
              <a:ea typeface="Times New Roman" panose="02020603050405020304" pitchFamily="18" charset="0"/>
              <a:cs typeface="B Mitra" panose="00000400000000000000" pitchFamily="2" charset="-78"/>
            </a:endParaRPr>
          </a:p>
        </p:txBody>
      </p:sp>
    </p:spTree>
    <p:extLst>
      <p:ext uri="{BB962C8B-B14F-4D97-AF65-F5344CB8AC3E}">
        <p14:creationId xmlns:p14="http://schemas.microsoft.com/office/powerpoint/2010/main" val="364099483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EA55933-D1B9-4DFB-9B82-B23492887D27}"/>
              </a:ext>
            </a:extLst>
          </p:cNvPr>
          <p:cNvSpPr>
            <a:spLocks noGrp="1"/>
          </p:cNvSpPr>
          <p:nvPr>
            <p:ph type="ctrTitle"/>
          </p:nvPr>
        </p:nvSpPr>
        <p:spPr>
          <a:xfrm>
            <a:off x="1696963" y="596348"/>
            <a:ext cx="9991454" cy="5393635"/>
          </a:xfrm>
        </p:spPr>
        <p:txBody>
          <a:bodyPr>
            <a:normAutofit fontScale="90000"/>
          </a:bodyPr>
          <a:lstStyle/>
          <a:p>
            <a:pPr algn="just" rtl="1">
              <a:spcAft>
                <a:spcPts val="0"/>
              </a:spcAft>
            </a:pPr>
            <a:r>
              <a:rPr lang="fa-IR" sz="5300" b="1" dirty="0">
                <a:latin typeface="Times New Roman" panose="02020603050405020304" pitchFamily="18" charset="0"/>
                <a:ea typeface="Times New Roman" panose="02020603050405020304" pitchFamily="18" charset="0"/>
                <a:cs typeface="B Titr"/>
              </a:rPr>
              <a:t>شرایط عمومی و اختصاصی مستندات مورد نیاز</a:t>
            </a:r>
            <a:r>
              <a:rPr lang="fa-IR" sz="5300" dirty="0">
                <a:latin typeface="Times New Roman" panose="02020603050405020304" pitchFamily="18" charset="0"/>
                <a:ea typeface="Times New Roman" panose="02020603050405020304" pitchFamily="18" charset="0"/>
                <a:cs typeface="B Titr"/>
              </a:rPr>
              <a:t> </a:t>
            </a:r>
            <a:r>
              <a:rPr lang="fa-IR" sz="5300" b="1" dirty="0">
                <a:latin typeface="Times New Roman" panose="02020603050405020304" pitchFamily="18" charset="0"/>
                <a:ea typeface="Times New Roman" panose="02020603050405020304" pitchFamily="18" charset="0"/>
                <a:cs typeface="B Titr"/>
              </a:rPr>
              <a:t>جهت تأمین اعتبار به منظور </a:t>
            </a:r>
            <a:r>
              <a:rPr lang="fa-IR" sz="5300" b="1" dirty="0">
                <a:solidFill>
                  <a:srgbClr val="FF0000"/>
                </a:solidFill>
                <a:latin typeface="Times New Roman" panose="02020603050405020304" pitchFamily="18" charset="0"/>
                <a:ea typeface="Times New Roman" panose="02020603050405020304" pitchFamily="18" charset="0"/>
                <a:cs typeface="B Titr"/>
              </a:rPr>
              <a:t>احداث، خرید، تعمیر و اجاره</a:t>
            </a:r>
            <a:r>
              <a:rPr lang="fa-IR" sz="5300" b="1" dirty="0">
                <a:latin typeface="Times New Roman" panose="02020603050405020304" pitchFamily="18" charset="0"/>
                <a:ea typeface="Times New Roman" panose="02020603050405020304" pitchFamily="18" charset="0"/>
                <a:cs typeface="B Titr"/>
              </a:rPr>
              <a:t> مسکن ویژه افراد دارای معلولیت و مددجویان تحت پوشش در سال 1403</a:t>
            </a:r>
            <a:r>
              <a:rPr lang="en-US" dirty="0">
                <a:latin typeface="Times New Roman" panose="02020603050405020304" pitchFamily="18" charset="0"/>
                <a:ea typeface="Times New Roman" panose="02020603050405020304" pitchFamily="18" charset="0"/>
              </a:rPr>
              <a:t/>
            </a:r>
            <a:br>
              <a:rPr lang="en-US" dirty="0">
                <a:latin typeface="Times New Roman" panose="02020603050405020304" pitchFamily="18" charset="0"/>
                <a:ea typeface="Times New Roman" panose="02020603050405020304" pitchFamily="18" charset="0"/>
              </a:rPr>
            </a:br>
            <a:r>
              <a:rPr lang="fa-IR" b="1" dirty="0">
                <a:latin typeface="Times New Roman" panose="02020603050405020304" pitchFamily="18" charset="0"/>
                <a:ea typeface="Times New Roman" panose="02020603050405020304" pitchFamily="18" charset="0"/>
                <a:cs typeface="B Titr"/>
              </a:rPr>
              <a:t> </a:t>
            </a:r>
            <a:r>
              <a:rPr lang="en-US" dirty="0">
                <a:latin typeface="Times New Roman" panose="02020603050405020304" pitchFamily="18" charset="0"/>
                <a:ea typeface="Times New Roman" panose="02020603050405020304" pitchFamily="18" charset="0"/>
              </a:rPr>
              <a:t/>
            </a:r>
            <a:br>
              <a:rPr lang="en-US" dirty="0">
                <a:latin typeface="Times New Roman" panose="02020603050405020304" pitchFamily="18" charset="0"/>
                <a:ea typeface="Times New Roman" panose="02020603050405020304" pitchFamily="18" charset="0"/>
              </a:rPr>
            </a:br>
            <a:endParaRPr lang="en-US" dirty="0"/>
          </a:p>
        </p:txBody>
      </p:sp>
    </p:spTree>
    <p:extLst>
      <p:ext uri="{BB962C8B-B14F-4D97-AF65-F5344CB8AC3E}">
        <p14:creationId xmlns:p14="http://schemas.microsoft.com/office/powerpoint/2010/main" val="37673480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D1A1AFD-9F51-4A51-8E29-D08E2262CE3D}"/>
              </a:ext>
            </a:extLst>
          </p:cNvPr>
          <p:cNvSpPr>
            <a:spLocks noGrp="1"/>
          </p:cNvSpPr>
          <p:nvPr>
            <p:ph type="title"/>
          </p:nvPr>
        </p:nvSpPr>
        <p:spPr>
          <a:xfrm>
            <a:off x="383451" y="99391"/>
            <a:ext cx="11425097" cy="621594"/>
          </a:xfrm>
        </p:spPr>
        <p:txBody>
          <a:bodyPr>
            <a:normAutofit fontScale="90000"/>
          </a:bodyPr>
          <a:lstStyle/>
          <a:p>
            <a:pPr marL="342900" lvl="0" indent="-342900" algn="ctr" rtl="1">
              <a:spcBef>
                <a:spcPts val="1000"/>
              </a:spcBef>
            </a:pPr>
            <a:r>
              <a:rPr lang="fa-IR" sz="2200" dirty="0">
                <a:solidFill>
                  <a:srgbClr val="FF0000"/>
                </a:solidFill>
                <a:latin typeface="Times New Roman" panose="02020603050405020304" pitchFamily="18" charset="0"/>
                <a:ea typeface="Times New Roman" panose="02020603050405020304" pitchFamily="18" charset="0"/>
                <a:cs typeface="B Titr" panose="00000700000000000000" pitchFamily="2" charset="-78"/>
              </a:rPr>
              <a:t>3-1- تفاهمنامه مشترک با بنیاد مسکن انقلاب اسلامی با موضوع کمک به تامین مسکن 10 هزار واحد مسکونی در شهرهای زیر 100 هزار نفر جمعیت (بنیاد ساخت و انبوه ساخت)</a:t>
            </a:r>
            <a:r>
              <a:rPr lang="en-US" sz="1800" dirty="0">
                <a:solidFill>
                  <a:prstClr val="black">
                    <a:lumMod val="75000"/>
                    <a:lumOff val="25000"/>
                  </a:prstClr>
                </a:solidFill>
                <a:latin typeface="Times New Roman" panose="02020603050405020304" pitchFamily="18" charset="0"/>
                <a:ea typeface="Times New Roman" panose="02020603050405020304" pitchFamily="18" charset="0"/>
                <a:cs typeface="+mn-cs"/>
              </a:rPr>
              <a:t/>
            </a:r>
            <a:br>
              <a:rPr lang="en-US" sz="1800" dirty="0">
                <a:solidFill>
                  <a:prstClr val="black">
                    <a:lumMod val="75000"/>
                    <a:lumOff val="25000"/>
                  </a:prstClr>
                </a:solidFill>
                <a:latin typeface="Times New Roman" panose="02020603050405020304" pitchFamily="18" charset="0"/>
                <a:ea typeface="Times New Roman" panose="02020603050405020304" pitchFamily="18" charset="0"/>
                <a:cs typeface="+mn-cs"/>
              </a:rPr>
            </a:br>
            <a:endParaRPr lang="en-US" dirty="0"/>
          </a:p>
        </p:txBody>
      </p:sp>
      <p:sp>
        <p:nvSpPr>
          <p:cNvPr id="3" name="Content Placeholder 2">
            <a:extLst>
              <a:ext uri="{FF2B5EF4-FFF2-40B4-BE49-F238E27FC236}">
                <a16:creationId xmlns="" xmlns:a16="http://schemas.microsoft.com/office/drawing/2014/main" id="{3B3BF9EC-80F4-4BF4-9A1B-CE9FCD2FE932}"/>
              </a:ext>
            </a:extLst>
          </p:cNvPr>
          <p:cNvSpPr>
            <a:spLocks noGrp="1"/>
          </p:cNvSpPr>
          <p:nvPr>
            <p:ph sz="quarter" idx="13"/>
          </p:nvPr>
        </p:nvSpPr>
        <p:spPr>
          <a:xfrm>
            <a:off x="251791" y="853507"/>
            <a:ext cx="11940209" cy="5905102"/>
          </a:xfrm>
        </p:spPr>
        <p:txBody>
          <a:bodyPr>
            <a:normAutofit fontScale="77500" lnSpcReduction="20000"/>
          </a:bodyPr>
          <a:lstStyle/>
          <a:p>
            <a:pPr marL="0" algn="justLow" rtl="1">
              <a:lnSpc>
                <a:spcPct val="120000"/>
              </a:lnSpc>
              <a:spcBef>
                <a:spcPts val="0"/>
              </a:spcBef>
            </a:pPr>
            <a:r>
              <a:rPr lang="ar-SA" sz="2500" b="1" dirty="0">
                <a:solidFill>
                  <a:schemeClr val="tx1"/>
                </a:solidFill>
                <a:latin typeface="Times New Roman" panose="02020603050405020304" pitchFamily="18" charset="0"/>
                <a:ea typeface="Times New Roman" panose="02020603050405020304" pitchFamily="18" charset="0"/>
                <a:cs typeface="B Mitra" panose="00000400000000000000" pitchFamily="2" charset="-78"/>
              </a:rPr>
              <a:t>الف) ارسال لیست اسامی افراد دارای معلولیت و مددجویان تحت پوشش ثبت نام شده و دارای شناسه بهزیستی </a:t>
            </a:r>
            <a:r>
              <a:rPr lang="ar-SA" sz="2500" b="1" dirty="0">
                <a:solidFill>
                  <a:srgbClr val="FF0000"/>
                </a:solidFill>
                <a:latin typeface="Times New Roman" panose="02020603050405020304" pitchFamily="18" charset="0"/>
                <a:ea typeface="Times New Roman" panose="02020603050405020304" pitchFamily="18" charset="0"/>
                <a:cs typeface="B Mitra" panose="00000400000000000000" pitchFamily="2" charset="-78"/>
              </a:rPr>
              <a:t>و </a:t>
            </a:r>
            <a:r>
              <a:rPr lang="ar-SA" sz="2500" b="1" u="sng" dirty="0">
                <a:solidFill>
                  <a:srgbClr val="FF0000"/>
                </a:solidFill>
                <a:highlight>
                  <a:srgbClr val="FFFF00"/>
                </a:highlight>
                <a:latin typeface="Times New Roman" panose="02020603050405020304" pitchFamily="18" charset="0"/>
                <a:ea typeface="Times New Roman" panose="02020603050405020304" pitchFamily="18" charset="0"/>
                <a:cs typeface="B Mitra" panose="00000400000000000000" pitchFamily="2" charset="-78"/>
              </a:rPr>
              <a:t>کد </a:t>
            </a:r>
            <a:r>
              <a:rPr lang="ar-SA" sz="2500" b="1" u="sng" dirty="0">
                <a:solidFill>
                  <a:srgbClr val="FF0000"/>
                </a:solidFill>
                <a:highlight>
                  <a:srgbClr val="FFFF00"/>
                </a:highlight>
                <a:latin typeface="Times New Roman" panose="02020603050405020304" pitchFamily="18" charset="0"/>
                <a:ea typeface="Times New Roman" panose="02020603050405020304" pitchFamily="18" charset="0"/>
                <a:cs typeface="B Mitra" panose="00000400000000000000" pitchFamily="2" charset="-78"/>
                <a:hlinkClick r:id="rId2" action="ppaction://hlinkfile">
                  <a:extLst>
                    <a:ext uri="{A12FA001-AC4F-418D-AE19-62706E023703}">
                      <ahyp:hlinkClr xmlns="" xmlns:ahyp="http://schemas.microsoft.com/office/drawing/2018/hyperlinkcolor" val="tx"/>
                    </a:ext>
                  </a:extLst>
                </a:hlinkClick>
              </a:rPr>
              <a:t>سیستمی</a:t>
            </a:r>
            <a:r>
              <a:rPr lang="ar-SA" sz="2500" b="1" u="sng" dirty="0">
                <a:solidFill>
                  <a:srgbClr val="FF0000"/>
                </a:solidFill>
                <a:highlight>
                  <a:srgbClr val="FFFF00"/>
                </a:highlight>
                <a:latin typeface="Times New Roman" panose="02020603050405020304" pitchFamily="18" charset="0"/>
                <a:ea typeface="Times New Roman" panose="02020603050405020304" pitchFamily="18" charset="0"/>
                <a:cs typeface="B Mitra" panose="00000400000000000000" pitchFamily="2" charset="-78"/>
              </a:rPr>
              <a:t> متقاضی</a:t>
            </a:r>
            <a:r>
              <a:rPr lang="ar-SA" sz="2500" b="1" dirty="0">
                <a:solidFill>
                  <a:srgbClr val="FF0000"/>
                </a:solidFill>
                <a:highlight>
                  <a:srgbClr val="FFFF00"/>
                </a:highlight>
                <a:latin typeface="Times New Roman" panose="02020603050405020304" pitchFamily="18" charset="0"/>
                <a:ea typeface="Times New Roman" panose="02020603050405020304" pitchFamily="18" charset="0"/>
                <a:cs typeface="B Mitra" panose="00000400000000000000" pitchFamily="2" charset="-78"/>
              </a:rPr>
              <a:t> </a:t>
            </a:r>
            <a:r>
              <a:rPr lang="ar-SA" sz="2500" b="1" dirty="0">
                <a:solidFill>
                  <a:schemeClr val="tx1"/>
                </a:solidFill>
                <a:latin typeface="Times New Roman" panose="02020603050405020304" pitchFamily="18" charset="0"/>
                <a:ea typeface="Times New Roman" panose="02020603050405020304" pitchFamily="18" charset="0"/>
                <a:cs typeface="B Mitra" panose="00000400000000000000" pitchFamily="2" charset="-78"/>
              </a:rPr>
              <a:t>در سامانه طرح های حمایتی وزارت راه و شهرسازی در ﻗﺎﻟﺐ </a:t>
            </a:r>
            <a:r>
              <a:rPr lang="ar-SA" sz="2500" b="1" dirty="0">
                <a:solidFill>
                  <a:srgbClr val="FF0000"/>
                </a:solidFill>
                <a:highlight>
                  <a:srgbClr val="FFFF00"/>
                </a:highlight>
                <a:latin typeface="Times New Roman" panose="02020603050405020304" pitchFamily="18" charset="0"/>
                <a:ea typeface="Times New Roman" panose="02020603050405020304" pitchFamily="18" charset="0"/>
                <a:cs typeface="B Mitra" panose="00000400000000000000" pitchFamily="2" charset="-78"/>
              </a:rPr>
              <a:t>پیوست </a:t>
            </a:r>
            <a:r>
              <a:rPr lang="ar-SA" sz="2500" b="1" dirty="0">
                <a:solidFill>
                  <a:srgbClr val="FF0000"/>
                </a:solidFill>
                <a:highlight>
                  <a:srgbClr val="FFFF00"/>
                </a:highlight>
                <a:latin typeface="Times New Roman" panose="02020603050405020304" pitchFamily="18" charset="0"/>
                <a:ea typeface="Times New Roman" panose="02020603050405020304" pitchFamily="18" charset="0"/>
                <a:cs typeface="B Mitra" panose="00000400000000000000" pitchFamily="2" charset="-78"/>
                <a:hlinkClick r:id="rId3" action="ppaction://hlinksldjump">
                  <a:extLst>
                    <a:ext uri="{A12FA001-AC4F-418D-AE19-62706E023703}">
                      <ahyp:hlinkClr xmlns="" xmlns:ahyp="http://schemas.microsoft.com/office/drawing/2018/hyperlinkcolor" val="tx"/>
                    </a:ext>
                  </a:extLst>
                </a:hlinkClick>
              </a:rPr>
              <a:t>شماره</a:t>
            </a:r>
            <a:r>
              <a:rPr lang="ar-SA" sz="2500" b="1" dirty="0">
                <a:solidFill>
                  <a:srgbClr val="FF0000"/>
                </a:solidFill>
                <a:highlight>
                  <a:srgbClr val="FFFF00"/>
                </a:highlight>
                <a:latin typeface="Times New Roman" panose="02020603050405020304" pitchFamily="18" charset="0"/>
                <a:ea typeface="Times New Roman" panose="02020603050405020304" pitchFamily="18" charset="0"/>
                <a:cs typeface="B Mitra" panose="00000400000000000000" pitchFamily="2" charset="-78"/>
              </a:rPr>
              <a:t> (3) </a:t>
            </a:r>
            <a:r>
              <a:rPr lang="ar-SA" sz="2500" b="1" dirty="0">
                <a:solidFill>
                  <a:schemeClr val="tx1"/>
                </a:solidFill>
                <a:latin typeface="Times New Roman" panose="02020603050405020304" pitchFamily="18" charset="0"/>
                <a:ea typeface="Times New Roman" panose="02020603050405020304" pitchFamily="18" charset="0"/>
                <a:cs typeface="B Mitra" panose="00000400000000000000" pitchFamily="2" charset="-78"/>
              </a:rPr>
              <a:t>با فرمت </a:t>
            </a:r>
            <a:r>
              <a:rPr lang="en-US" sz="2500" b="1" dirty="0">
                <a:solidFill>
                  <a:schemeClr val="tx1"/>
                </a:solidFill>
                <a:latin typeface="Times New Roman" panose="02020603050405020304" pitchFamily="18" charset="0"/>
                <a:ea typeface="Times New Roman" panose="02020603050405020304" pitchFamily="18" charset="0"/>
                <a:cs typeface="B Mitra" panose="00000400000000000000" pitchFamily="2" charset="-78"/>
              </a:rPr>
              <a:t>Excel</a:t>
            </a:r>
            <a:r>
              <a:rPr lang="fa-IR" sz="2500" b="1" dirty="0">
                <a:solidFill>
                  <a:schemeClr val="tx1"/>
                </a:solidFill>
                <a:latin typeface="Times New Roman" panose="02020603050405020304" pitchFamily="18" charset="0"/>
                <a:ea typeface="Times New Roman" panose="02020603050405020304" pitchFamily="18" charset="0"/>
                <a:cs typeface="B Mitra" panose="00000400000000000000" pitchFamily="2" charset="-78"/>
              </a:rPr>
              <a:t> منضم به تأییدیه فایل اکسل مذکور، تائید شده توسط </a:t>
            </a:r>
            <a:r>
              <a:rPr lang="ar-SA" sz="2500" b="1" dirty="0">
                <a:solidFill>
                  <a:schemeClr val="tx1"/>
                </a:solidFill>
                <a:latin typeface="Times New Roman" panose="02020603050405020304" pitchFamily="18" charset="0"/>
                <a:ea typeface="Times New Roman" panose="02020603050405020304" pitchFamily="18" charset="0"/>
                <a:cs typeface="B Mitra" panose="00000400000000000000" pitchFamily="2" charset="-78"/>
              </a:rPr>
              <a:t>مدیران کل و معاونین بهزیستی و بنیاد مسکن استان (اعضای کمیته اجرایی تفاهمنامه). </a:t>
            </a:r>
            <a:endParaRPr lang="en-US" sz="2500" b="1" dirty="0">
              <a:solidFill>
                <a:schemeClr val="tx1"/>
              </a:solidFill>
              <a:latin typeface="Times New Roman" panose="02020603050405020304" pitchFamily="18" charset="0"/>
              <a:ea typeface="Times New Roman" panose="02020603050405020304" pitchFamily="18" charset="0"/>
              <a:cs typeface="B Mitra" panose="00000400000000000000" pitchFamily="2" charset="-78"/>
            </a:endParaRPr>
          </a:p>
          <a:p>
            <a:pPr marL="0" algn="justLow" rtl="1">
              <a:lnSpc>
                <a:spcPct val="120000"/>
              </a:lnSpc>
              <a:spcBef>
                <a:spcPts val="0"/>
              </a:spcBef>
            </a:pPr>
            <a:r>
              <a:rPr lang="ar-SA" sz="2400" b="1" dirty="0">
                <a:latin typeface="Times New Roman" panose="02020603050405020304" pitchFamily="18" charset="0"/>
                <a:ea typeface="Times New Roman" panose="02020603050405020304" pitchFamily="18" charset="0"/>
                <a:cs typeface="B Mitra" panose="00000400000000000000" pitchFamily="2" charset="-78"/>
              </a:rPr>
              <a:t>ب) ارسال یک برگ گزارش مددکاری با محوریت تأیید نیازمندی و تعیین میزان کمک بلاعوض قابل پرداخت (در ﻗﺎﻟﺐ ﻓﺮﻣﺖ </a:t>
            </a:r>
            <a:r>
              <a:rPr lang="ar-SA" sz="2400" b="1" dirty="0">
                <a:highlight>
                  <a:srgbClr val="00FF00"/>
                </a:highlight>
                <a:latin typeface="Times New Roman" panose="02020603050405020304" pitchFamily="18" charset="0"/>
                <a:ea typeface="Times New Roman" panose="02020603050405020304" pitchFamily="18" charset="0"/>
                <a:cs typeface="B Mitra" panose="00000400000000000000" pitchFamily="2" charset="-78"/>
              </a:rPr>
              <a:t>پیوست شماره یک) در اولین مرحله ارسال مستندات</a:t>
            </a:r>
            <a:r>
              <a:rPr lang="ar-SA" sz="2400" b="1" dirty="0">
                <a:latin typeface="Times New Roman" panose="02020603050405020304" pitchFamily="18" charset="0"/>
                <a:ea typeface="Times New Roman" panose="02020603050405020304" pitchFamily="18" charset="0"/>
                <a:cs typeface="B Mitra" panose="00000400000000000000" pitchFamily="2" charset="-78"/>
              </a:rPr>
              <a:t>.</a:t>
            </a:r>
            <a:endParaRPr lang="en-US" sz="2400" b="1" dirty="0">
              <a:latin typeface="Times New Roman" panose="02020603050405020304" pitchFamily="18" charset="0"/>
              <a:ea typeface="Times New Roman" panose="02020603050405020304" pitchFamily="18" charset="0"/>
              <a:cs typeface="B Mitra" panose="00000400000000000000" pitchFamily="2" charset="-78"/>
            </a:endParaRPr>
          </a:p>
          <a:p>
            <a:pPr marL="0" algn="justLow" rtl="1">
              <a:lnSpc>
                <a:spcPct val="120000"/>
              </a:lnSpc>
              <a:spcBef>
                <a:spcPts val="0"/>
              </a:spcBef>
            </a:pPr>
            <a:r>
              <a:rPr lang="ar-SA" sz="2800" dirty="0">
                <a:latin typeface="Times New Roman" panose="02020603050405020304" pitchFamily="18" charset="0"/>
                <a:ea typeface="Times New Roman" panose="02020603050405020304" pitchFamily="18" charset="0"/>
                <a:cs typeface="B Mitra" panose="00000400000000000000" pitchFamily="2" charset="-78"/>
              </a:rPr>
              <a:t>ج) در این روش کمک بلاعوض سازمان </a:t>
            </a:r>
            <a:r>
              <a:rPr lang="ar-SA" sz="2800" dirty="0">
                <a:highlight>
                  <a:srgbClr val="FFFF00"/>
                </a:highlight>
                <a:latin typeface="Times New Roman" panose="02020603050405020304" pitchFamily="18" charset="0"/>
                <a:ea typeface="Times New Roman" panose="02020603050405020304" pitchFamily="18" charset="0"/>
                <a:cs typeface="B Mitra" panose="00000400000000000000" pitchFamily="2" charset="-78"/>
              </a:rPr>
              <a:t>تا سقف یک هزار (1000) میلیون ريال </a:t>
            </a:r>
            <a:r>
              <a:rPr lang="ar-SA" sz="2800" dirty="0">
                <a:latin typeface="Times New Roman" panose="02020603050405020304" pitchFamily="18" charset="0"/>
                <a:ea typeface="Times New Roman" panose="02020603050405020304" pitchFamily="18" charset="0"/>
                <a:cs typeface="B Mitra" panose="00000400000000000000" pitchFamily="2" charset="-78"/>
              </a:rPr>
              <a:t>طی دو مرحله به شرح ذیل به حساب مسدودی معلول و یا مددجوی تحت پوشش حائز شرایط پرداخت می‌گردد:</a:t>
            </a:r>
            <a:endParaRPr lang="en-US" sz="2800" dirty="0">
              <a:latin typeface="Times New Roman" panose="02020603050405020304" pitchFamily="18" charset="0"/>
              <a:ea typeface="Times New Roman" panose="02020603050405020304" pitchFamily="18" charset="0"/>
              <a:cs typeface="B Mitra" panose="00000400000000000000" pitchFamily="2" charset="-78"/>
            </a:endParaRPr>
          </a:p>
          <a:p>
            <a:pPr marL="0" algn="justLow" rtl="1">
              <a:lnSpc>
                <a:spcPct val="120000"/>
              </a:lnSpc>
              <a:spcBef>
                <a:spcPts val="0"/>
              </a:spcBef>
            </a:pPr>
            <a:r>
              <a:rPr lang="ar-SA" sz="2500" b="1" dirty="0">
                <a:latin typeface="Times New Roman" panose="02020603050405020304" pitchFamily="18" charset="0"/>
                <a:ea typeface="Times New Roman" panose="02020603050405020304" pitchFamily="18" charset="0"/>
                <a:cs typeface="B Mitra" panose="00000400000000000000" pitchFamily="2" charset="-78"/>
              </a:rPr>
              <a:t>مرحله اول: پانصد (500) میلیون ريال در پایان مرحله </a:t>
            </a:r>
            <a:r>
              <a:rPr lang="ar-SA" sz="2500" b="1" dirty="0">
                <a:highlight>
                  <a:srgbClr val="FFFF00"/>
                </a:highlight>
                <a:latin typeface="Times New Roman" panose="02020603050405020304" pitchFamily="18" charset="0"/>
                <a:ea typeface="Times New Roman" panose="02020603050405020304" pitchFamily="18" charset="0"/>
                <a:cs typeface="B Mitra" panose="00000400000000000000" pitchFamily="2" charset="-78"/>
              </a:rPr>
              <a:t>فونداسیون.</a:t>
            </a:r>
            <a:endParaRPr lang="en-US" sz="2500" b="1" dirty="0">
              <a:highlight>
                <a:srgbClr val="FFFF00"/>
              </a:highlight>
              <a:latin typeface="Times New Roman" panose="02020603050405020304" pitchFamily="18" charset="0"/>
              <a:ea typeface="Times New Roman" panose="02020603050405020304" pitchFamily="18" charset="0"/>
              <a:cs typeface="B Mitra" panose="00000400000000000000" pitchFamily="2" charset="-78"/>
            </a:endParaRPr>
          </a:p>
          <a:p>
            <a:pPr marL="0" algn="justLow" rtl="1">
              <a:lnSpc>
                <a:spcPct val="120000"/>
              </a:lnSpc>
              <a:spcBef>
                <a:spcPts val="0"/>
              </a:spcBef>
            </a:pPr>
            <a:r>
              <a:rPr lang="ar-SA" sz="2500" b="1" dirty="0">
                <a:latin typeface="Times New Roman" panose="02020603050405020304" pitchFamily="18" charset="0"/>
                <a:ea typeface="Times New Roman" panose="02020603050405020304" pitchFamily="18" charset="0"/>
                <a:cs typeface="B Mitra" panose="00000400000000000000" pitchFamily="2" charset="-78"/>
              </a:rPr>
              <a:t>مرحله دوم: پانصد (500) میلیون ريال پس از اجرای </a:t>
            </a:r>
            <a:r>
              <a:rPr lang="ar-SA" sz="2500" b="1" dirty="0">
                <a:highlight>
                  <a:srgbClr val="FFFF00"/>
                </a:highlight>
                <a:latin typeface="Times New Roman" panose="02020603050405020304" pitchFamily="18" charset="0"/>
                <a:ea typeface="Times New Roman" panose="02020603050405020304" pitchFamily="18" charset="0"/>
                <a:cs typeface="B Mitra" panose="00000400000000000000" pitchFamily="2" charset="-78"/>
              </a:rPr>
              <a:t>اسکلت یا سقف. </a:t>
            </a:r>
            <a:endParaRPr lang="en-US" sz="2500" b="1" dirty="0">
              <a:highlight>
                <a:srgbClr val="FFFF00"/>
              </a:highlight>
              <a:latin typeface="Times New Roman" panose="02020603050405020304" pitchFamily="18" charset="0"/>
              <a:ea typeface="Times New Roman" panose="02020603050405020304" pitchFamily="18" charset="0"/>
              <a:cs typeface="B Mitra" panose="00000400000000000000" pitchFamily="2" charset="-78"/>
            </a:endParaRPr>
          </a:p>
          <a:p>
            <a:pPr marL="0" algn="justLow" rtl="1">
              <a:lnSpc>
                <a:spcPct val="120000"/>
              </a:lnSpc>
              <a:spcBef>
                <a:spcPts val="0"/>
              </a:spcBef>
            </a:pPr>
            <a:r>
              <a:rPr lang="ar-SA" sz="2600" dirty="0">
                <a:latin typeface="Times New Roman" panose="02020603050405020304" pitchFamily="18" charset="0"/>
                <a:ea typeface="Times New Roman" panose="02020603050405020304" pitchFamily="18" charset="0"/>
                <a:cs typeface="B Nazanin" panose="00000400000000000000" pitchFamily="2" charset="-78"/>
              </a:rPr>
              <a:t>تبصره 1: برای واحدهای قابل واگذاری تا پایان سال 1403 منوط به ارائه مکاتبه بالاترین مقام بنیاد مسکن انقلاب اسلامی استان مطابق فرمت گواهی شماره (2)، کمک بلاعوض حداکثر تا سقف هزار (1000) میلیون ریال مازاد بر مبالغ پرداخت شده طبق بند (د) به حساب مسدودی معلول و یا مددجوی تحت پوشش حائز شرایط پرداخت می گردد.</a:t>
            </a:r>
            <a:endParaRPr lang="en-US" sz="2600" dirty="0">
              <a:latin typeface="Times New Roman" panose="02020603050405020304" pitchFamily="18" charset="0"/>
              <a:ea typeface="Times New Roman" panose="02020603050405020304" pitchFamily="18" charset="0"/>
              <a:cs typeface="B Nazanin" panose="00000400000000000000" pitchFamily="2" charset="-78"/>
            </a:endParaRPr>
          </a:p>
          <a:p>
            <a:pPr lvl="0" algn="justLow" rtl="1">
              <a:lnSpc>
                <a:spcPct val="120000"/>
              </a:lnSpc>
              <a:spcBef>
                <a:spcPts val="0"/>
              </a:spcBef>
              <a:buFont typeface="Symbol" panose="05050102010706020507" pitchFamily="18" charset="2"/>
              <a:buChar char=""/>
            </a:pPr>
            <a:r>
              <a:rPr lang="ar-SA" sz="2500" b="1" dirty="0">
                <a:latin typeface="Times New Roman" panose="02020603050405020304" pitchFamily="18" charset="0"/>
                <a:ea typeface="Times New Roman" panose="02020603050405020304" pitchFamily="18" charset="0"/>
                <a:cs typeface="B Mitra" panose="00000400000000000000" pitchFamily="2" charset="-78"/>
              </a:rPr>
              <a:t>نکته: در خصوص واحدهای موضوع تبصره (1) ارسال یک برگ </a:t>
            </a:r>
            <a:r>
              <a:rPr lang="ar-SA" sz="2500" b="1" u="sng" dirty="0">
                <a:latin typeface="Times New Roman" panose="02020603050405020304" pitchFamily="18" charset="0"/>
                <a:ea typeface="Times New Roman" panose="02020603050405020304" pitchFamily="18" charset="0"/>
                <a:cs typeface="B Mitra" panose="00000400000000000000" pitchFamily="2" charset="-78"/>
              </a:rPr>
              <a:t>گزارش مددکاری جدید</a:t>
            </a:r>
            <a:r>
              <a:rPr lang="ar-SA" sz="2500" b="1" dirty="0">
                <a:latin typeface="Times New Roman" panose="02020603050405020304" pitchFamily="18" charset="0"/>
                <a:ea typeface="Times New Roman" panose="02020603050405020304" pitchFamily="18" charset="0"/>
                <a:cs typeface="B Mitra" panose="00000400000000000000" pitchFamily="2" charset="-78"/>
              </a:rPr>
              <a:t> با محوریت تائید نیازمندی و تعیین میزان کمک بلاعوض قابل پرداخت تا سقف دو هزار (2000) میلیون ريال (در ﻗﺎﻟﺐ ﻓﺮﻣﺖ پیوست شماره یک) الزامی است. </a:t>
            </a:r>
            <a:endParaRPr lang="en-US" sz="2500" b="1" dirty="0">
              <a:latin typeface="Times New Roman" panose="02020603050405020304" pitchFamily="18" charset="0"/>
              <a:ea typeface="Times New Roman" panose="02020603050405020304" pitchFamily="18" charset="0"/>
              <a:cs typeface="B Mitra" panose="00000400000000000000" pitchFamily="2" charset="-78"/>
            </a:endParaRPr>
          </a:p>
          <a:p>
            <a:pPr marL="0" algn="justLow" rtl="1">
              <a:lnSpc>
                <a:spcPct val="120000"/>
              </a:lnSpc>
              <a:spcBef>
                <a:spcPts val="0"/>
              </a:spcBef>
            </a:pPr>
            <a:r>
              <a:rPr lang="ar-SA" sz="2500" b="1" dirty="0">
                <a:latin typeface="Times New Roman" panose="02020603050405020304" pitchFamily="18" charset="0"/>
                <a:ea typeface="Times New Roman" panose="02020603050405020304" pitchFamily="18" charset="0"/>
                <a:cs typeface="B Mitra" panose="00000400000000000000" pitchFamily="2" charset="-78"/>
              </a:rPr>
              <a:t>تبصره 2 : در خصوص ارسال اسامی به صورت گروهی، جداول پیوست گواهی شماره (2) می بایست در تمامی صفحات ممهور به مهر مدیرکل بنیاد مسکن استان باشد.</a:t>
            </a:r>
            <a:endParaRPr lang="en-US" sz="2500" b="1" dirty="0">
              <a:latin typeface="Times New Roman" panose="02020603050405020304" pitchFamily="18" charset="0"/>
              <a:ea typeface="Times New Roman" panose="02020603050405020304" pitchFamily="18" charset="0"/>
              <a:cs typeface="B Mitra" panose="00000400000000000000" pitchFamily="2" charset="-78"/>
            </a:endParaRPr>
          </a:p>
          <a:p>
            <a:pPr marL="0" algn="justLow" rtl="1">
              <a:lnSpc>
                <a:spcPct val="120000"/>
              </a:lnSpc>
              <a:spcBef>
                <a:spcPts val="0"/>
              </a:spcBef>
            </a:pPr>
            <a:r>
              <a:rPr lang="ar-SA" sz="2500" b="1" dirty="0">
                <a:latin typeface="Times New Roman" panose="02020603050405020304" pitchFamily="18" charset="0"/>
                <a:ea typeface="Times New Roman" panose="02020603050405020304" pitchFamily="18" charset="0"/>
                <a:cs typeface="B Titr" panose="00000700000000000000" pitchFamily="2" charset="-78"/>
              </a:rPr>
              <a:t>د) کمک های بلاعوض قابل پرداخت این روش در مراحل </a:t>
            </a:r>
            <a:r>
              <a:rPr lang="ar-SA" sz="2500" b="1" dirty="0">
                <a:solidFill>
                  <a:srgbClr val="FF0000"/>
                </a:solidFill>
                <a:latin typeface="Times New Roman" panose="02020603050405020304" pitchFamily="18" charset="0"/>
                <a:ea typeface="Times New Roman" panose="02020603050405020304" pitchFamily="18" charset="0"/>
                <a:cs typeface="B Titr" panose="00000700000000000000" pitchFamily="2" charset="-78"/>
              </a:rPr>
              <a:t>پس از ارسال اولین مرحله مستندات </a:t>
            </a:r>
            <a:r>
              <a:rPr lang="ar-SA" sz="2500" b="1" dirty="0">
                <a:latin typeface="Times New Roman" panose="02020603050405020304" pitchFamily="18" charset="0"/>
                <a:ea typeface="Times New Roman" panose="02020603050405020304" pitchFamily="18" charset="0"/>
                <a:cs typeface="B Titr" panose="00000700000000000000" pitchFamily="2" charset="-78"/>
              </a:rPr>
              <a:t>در قالب جداول ابلاغ شده توسط معاونت تامین و توسعه مسکن تعیین، </a:t>
            </a:r>
            <a:r>
              <a:rPr lang="ar-SA" sz="2500" b="1" dirty="0">
                <a:solidFill>
                  <a:srgbClr val="FF0000"/>
                </a:solidFill>
                <a:latin typeface="Times New Roman" panose="02020603050405020304" pitchFamily="18" charset="0"/>
                <a:ea typeface="Times New Roman" panose="02020603050405020304" pitchFamily="18" charset="0"/>
                <a:cs typeface="B Titr" panose="00000700000000000000" pitchFamily="2" charset="-78"/>
              </a:rPr>
              <a:t>به روز رسانی و پرداخت می گردد.</a:t>
            </a:r>
            <a:r>
              <a:rPr lang="fa-IR" sz="2500" b="1" dirty="0">
                <a:solidFill>
                  <a:srgbClr val="FF0000"/>
                </a:solidFill>
                <a:highlight>
                  <a:srgbClr val="FF00FF"/>
                </a:highlight>
                <a:latin typeface="Times New Roman" panose="02020603050405020304" pitchFamily="18" charset="0"/>
                <a:ea typeface="Times New Roman" panose="02020603050405020304" pitchFamily="18" charset="0"/>
                <a:cs typeface="B Titr" panose="00000700000000000000" pitchFamily="2" charset="-78"/>
                <a:hlinkClick r:id="rId4" action="ppaction://hlinkfile"/>
              </a:rPr>
              <a:t>*</a:t>
            </a:r>
            <a:endParaRPr lang="en-US" sz="2500" b="1" dirty="0">
              <a:solidFill>
                <a:srgbClr val="FF0000"/>
              </a:solidFill>
              <a:highlight>
                <a:srgbClr val="FF00FF"/>
              </a:highlight>
              <a:latin typeface="Times New Roman" panose="02020603050405020304" pitchFamily="18" charset="0"/>
              <a:ea typeface="Times New Roman" panose="02020603050405020304" pitchFamily="18" charset="0"/>
              <a:cs typeface="B Titr" panose="00000700000000000000" pitchFamily="2" charset="-78"/>
            </a:endParaRPr>
          </a:p>
          <a:p>
            <a:endParaRPr lang="en-US" dirty="0"/>
          </a:p>
        </p:txBody>
      </p:sp>
    </p:spTree>
    <p:extLst>
      <p:ext uri="{BB962C8B-B14F-4D97-AF65-F5344CB8AC3E}">
        <p14:creationId xmlns:p14="http://schemas.microsoft.com/office/powerpoint/2010/main" val="31263611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BA247EC-0B8D-4A5B-A4C4-C64ED3D22736}"/>
              </a:ext>
            </a:extLst>
          </p:cNvPr>
          <p:cNvSpPr>
            <a:spLocks noGrp="1"/>
          </p:cNvSpPr>
          <p:nvPr>
            <p:ph type="title"/>
          </p:nvPr>
        </p:nvSpPr>
        <p:spPr>
          <a:xfrm>
            <a:off x="1563758" y="125897"/>
            <a:ext cx="9940854" cy="1280890"/>
          </a:xfrm>
        </p:spPr>
        <p:txBody>
          <a:bodyPr/>
          <a:lstStyle/>
          <a:p>
            <a:pPr marL="0" marR="0" algn="ctr" rtl="1">
              <a:spcBef>
                <a:spcPts val="0"/>
              </a:spcBef>
              <a:spcAft>
                <a:spcPts val="0"/>
              </a:spcAft>
            </a:pPr>
            <a:r>
              <a:rPr lang="fa-IR" dirty="0">
                <a:latin typeface="Times New Roman" panose="02020603050405020304" pitchFamily="18" charset="0"/>
                <a:ea typeface="Times New Roman" panose="02020603050405020304" pitchFamily="18" charset="0"/>
                <a:cs typeface="B Titr" panose="00000700000000000000" pitchFamily="2" charset="-78"/>
              </a:rPr>
              <a:t>نکات قابل توجه در تکمیل پیوست شماره( 3)</a:t>
            </a:r>
            <a:r>
              <a:rPr lang="en-US" sz="4800" dirty="0">
                <a:latin typeface="Times New Roman" panose="02020603050405020304" pitchFamily="18" charset="0"/>
                <a:ea typeface="Times New Roman" panose="02020603050405020304" pitchFamily="18" charset="0"/>
              </a:rPr>
              <a:t/>
            </a:r>
            <a:br>
              <a:rPr lang="en-US" sz="4800" dirty="0">
                <a:latin typeface="Times New Roman" panose="02020603050405020304" pitchFamily="18" charset="0"/>
                <a:ea typeface="Times New Roman" panose="02020603050405020304" pitchFamily="18" charset="0"/>
              </a:rPr>
            </a:br>
            <a:r>
              <a:rPr lang="fa-IR" dirty="0"/>
              <a:t> </a:t>
            </a:r>
            <a:endParaRPr lang="en-US" dirty="0"/>
          </a:p>
        </p:txBody>
      </p:sp>
      <p:sp>
        <p:nvSpPr>
          <p:cNvPr id="3" name="Content Placeholder 2">
            <a:extLst>
              <a:ext uri="{FF2B5EF4-FFF2-40B4-BE49-F238E27FC236}">
                <a16:creationId xmlns="" xmlns:a16="http://schemas.microsoft.com/office/drawing/2014/main" id="{F17CFAB0-FCB2-44B4-874C-966B24ED5D72}"/>
              </a:ext>
            </a:extLst>
          </p:cNvPr>
          <p:cNvSpPr>
            <a:spLocks noGrp="1"/>
          </p:cNvSpPr>
          <p:nvPr>
            <p:ph sz="quarter" idx="13"/>
          </p:nvPr>
        </p:nvSpPr>
        <p:spPr>
          <a:xfrm>
            <a:off x="687388" y="1298712"/>
            <a:ext cx="10426684" cy="5433391"/>
          </a:xfrm>
        </p:spPr>
        <p:txBody>
          <a:bodyPr/>
          <a:lstStyle/>
          <a:p>
            <a:pPr marL="0" algn="just" rtl="1">
              <a:lnSpc>
                <a:spcPct val="150000"/>
              </a:lnSpc>
              <a:spcBef>
                <a:spcPts val="0"/>
              </a:spcBef>
            </a:pPr>
            <a:r>
              <a:rPr lang="ar-SA" sz="2100" b="1" dirty="0">
                <a:latin typeface="Times New Roman" panose="02020603050405020304" pitchFamily="18" charset="0"/>
                <a:ea typeface="Times New Roman" panose="02020603050405020304" pitchFamily="18" charset="0"/>
                <a:cs typeface="B Mitra" panose="00000400000000000000" pitchFamily="2" charset="-78"/>
              </a:rPr>
              <a:t>1- تمامی ستونها( فیلدهای ) جدول بطور دقیق تکمیل گردند</a:t>
            </a:r>
            <a:endParaRPr lang="en-US" sz="2100" b="1" dirty="0">
              <a:latin typeface="Times New Roman" panose="02020603050405020304" pitchFamily="18" charset="0"/>
              <a:ea typeface="Times New Roman" panose="02020603050405020304" pitchFamily="18" charset="0"/>
              <a:cs typeface="B Mitra" panose="00000400000000000000" pitchFamily="2" charset="-78"/>
            </a:endParaRPr>
          </a:p>
          <a:p>
            <a:pPr marL="0" algn="just" rtl="1">
              <a:lnSpc>
                <a:spcPct val="150000"/>
              </a:lnSpc>
              <a:spcBef>
                <a:spcPts val="0"/>
              </a:spcBef>
            </a:pPr>
            <a:r>
              <a:rPr lang="ar-SA" sz="2100" b="1" dirty="0">
                <a:latin typeface="Times New Roman" panose="02020603050405020304" pitchFamily="18" charset="0"/>
                <a:ea typeface="Times New Roman" panose="02020603050405020304" pitchFamily="18" charset="0"/>
                <a:cs typeface="B Mitra" panose="00000400000000000000" pitchFamily="2" charset="-78"/>
              </a:rPr>
              <a:t>2-تمامی افراد دارای معلولیت و مددجویانی که در این جدول وارد می شوند می بایست دارای شناسه بهزیستی و کد سیستمی در سامانه طرح های حمایتی وزارت راه و شهرسازی داشته باشند</a:t>
            </a:r>
            <a:endParaRPr lang="en-US" sz="2100" b="1" dirty="0">
              <a:latin typeface="Times New Roman" panose="02020603050405020304" pitchFamily="18" charset="0"/>
              <a:ea typeface="Times New Roman" panose="02020603050405020304" pitchFamily="18" charset="0"/>
              <a:cs typeface="B Mitra" panose="00000400000000000000" pitchFamily="2" charset="-78"/>
            </a:endParaRPr>
          </a:p>
          <a:p>
            <a:pPr marL="0" algn="just" rtl="1">
              <a:lnSpc>
                <a:spcPct val="150000"/>
              </a:lnSpc>
              <a:spcBef>
                <a:spcPts val="0"/>
              </a:spcBef>
            </a:pPr>
            <a:r>
              <a:rPr lang="ar-SA" sz="2100" b="1" dirty="0">
                <a:latin typeface="Times New Roman" panose="02020603050405020304" pitchFamily="18" charset="0"/>
                <a:ea typeface="Times New Roman" panose="02020603050405020304" pitchFamily="18" charset="0"/>
                <a:cs typeface="B Mitra" panose="00000400000000000000" pitchFamily="2" charset="-78"/>
              </a:rPr>
              <a:t>3-در تفکیک و تکمیل ستونهای مربوط به نوع متولی ساخت ( بنیاد ساخت، انبوه ساخت، گروه ساخت و خودمالکی) دقت کافی را اعمال نمایید.</a:t>
            </a:r>
            <a:endParaRPr lang="en-US" sz="2100" b="1" dirty="0">
              <a:latin typeface="Times New Roman" panose="02020603050405020304" pitchFamily="18" charset="0"/>
              <a:ea typeface="Times New Roman" panose="02020603050405020304" pitchFamily="18" charset="0"/>
              <a:cs typeface="B Mitra" panose="00000400000000000000" pitchFamily="2" charset="-78"/>
            </a:endParaRPr>
          </a:p>
          <a:p>
            <a:pPr marL="0" algn="just" rtl="1">
              <a:lnSpc>
                <a:spcPct val="150000"/>
              </a:lnSpc>
              <a:spcBef>
                <a:spcPts val="0"/>
              </a:spcBef>
            </a:pPr>
            <a:r>
              <a:rPr lang="ar-SA" sz="2100" b="1" dirty="0">
                <a:latin typeface="Times New Roman" panose="02020603050405020304" pitchFamily="18" charset="0"/>
                <a:ea typeface="Times New Roman" panose="02020603050405020304" pitchFamily="18" charset="0"/>
                <a:cs typeface="B Mitra" panose="00000400000000000000" pitchFamily="2" charset="-78"/>
              </a:rPr>
              <a:t>4-در تکمیل ستونهای پیشرفت فیزیکی دقت داشته باشد که گزینه انتخابی در تکمیل ستون مربوطه به منزله رویت وضعیت پروژه توسط کارشناس فنی حوزه مسکن می باشد.</a:t>
            </a:r>
            <a:endParaRPr lang="en-US" sz="2100" b="1" dirty="0">
              <a:latin typeface="Times New Roman" panose="02020603050405020304" pitchFamily="18" charset="0"/>
              <a:ea typeface="Times New Roman" panose="02020603050405020304" pitchFamily="18" charset="0"/>
              <a:cs typeface="B Mitra" panose="00000400000000000000" pitchFamily="2" charset="-78"/>
            </a:endParaRPr>
          </a:p>
          <a:p>
            <a:pPr marL="0" algn="just" rtl="1">
              <a:lnSpc>
                <a:spcPct val="150000"/>
              </a:lnSpc>
              <a:spcBef>
                <a:spcPts val="0"/>
              </a:spcBef>
            </a:pPr>
            <a:r>
              <a:rPr lang="ar-SA" sz="2100" b="1" dirty="0">
                <a:latin typeface="Times New Roman" panose="02020603050405020304" pitchFamily="18" charset="0"/>
                <a:ea typeface="Times New Roman" panose="02020603050405020304" pitchFamily="18" charset="0"/>
                <a:cs typeface="B Mitra" panose="00000400000000000000" pitchFamily="2" charset="-78"/>
              </a:rPr>
              <a:t>5-جدول فوق باید دارای تائیدیه اعضا کمیته اجرایی تفاهم نامه 10هزار واحدی شهری با بنیاد مسکن باشد( اسکن واضح،غیر مخدوش و واضح )</a:t>
            </a:r>
            <a:endParaRPr lang="en-US" sz="2100" b="1" dirty="0">
              <a:latin typeface="Times New Roman" panose="02020603050405020304" pitchFamily="18" charset="0"/>
              <a:ea typeface="Times New Roman" panose="02020603050405020304" pitchFamily="18" charset="0"/>
              <a:cs typeface="B Mitra" panose="00000400000000000000" pitchFamily="2" charset="-78"/>
            </a:endParaRPr>
          </a:p>
          <a:p>
            <a:endParaRPr lang="en-US" dirty="0"/>
          </a:p>
        </p:txBody>
      </p:sp>
    </p:spTree>
    <p:extLst>
      <p:ext uri="{BB962C8B-B14F-4D97-AF65-F5344CB8AC3E}">
        <p14:creationId xmlns:p14="http://schemas.microsoft.com/office/powerpoint/2010/main" val="117839966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102565D-4B0B-4B6D-893D-2AD898F15E87}"/>
              </a:ext>
            </a:extLst>
          </p:cNvPr>
          <p:cNvSpPr>
            <a:spLocks noGrp="1"/>
          </p:cNvSpPr>
          <p:nvPr>
            <p:ph type="title"/>
          </p:nvPr>
        </p:nvSpPr>
        <p:spPr>
          <a:xfrm>
            <a:off x="1587591" y="37573"/>
            <a:ext cx="9735601" cy="496203"/>
          </a:xfrm>
        </p:spPr>
        <p:txBody>
          <a:bodyPr>
            <a:normAutofit fontScale="90000"/>
          </a:bodyPr>
          <a:lstStyle/>
          <a:p>
            <a:pPr algn="r" rtl="1"/>
            <a:r>
              <a:rPr lang="fa-IR" sz="2200" dirty="0">
                <a:solidFill>
                  <a:srgbClr val="FF0000"/>
                </a:solidFill>
                <a:effectLst/>
                <a:latin typeface="Times New Roman" panose="02020603050405020304" pitchFamily="18" charset="0"/>
                <a:ea typeface="Times New Roman" panose="02020603050405020304" pitchFamily="18" charset="0"/>
                <a:cs typeface="B Titr" panose="00000700000000000000" pitchFamily="2" charset="-78"/>
              </a:rPr>
              <a:t>2- احداث واحدهای مسکونی ویژه افراد دارای معلولیت و مددجویان در قالب پروژه های مسکن مهر </a:t>
            </a:r>
            <a:r>
              <a:rPr lang="en-US" sz="1800" dirty="0">
                <a:effectLst/>
                <a:latin typeface="Times New Roman" panose="02020603050405020304" pitchFamily="18" charset="0"/>
                <a:ea typeface="Times New Roman" panose="02020603050405020304" pitchFamily="18" charset="0"/>
              </a:rPr>
              <a:t/>
            </a:r>
            <a:br>
              <a:rPr lang="en-US" sz="1800" dirty="0">
                <a:effectLst/>
                <a:latin typeface="Times New Roman" panose="02020603050405020304" pitchFamily="18" charset="0"/>
                <a:ea typeface="Times New Roman" panose="02020603050405020304" pitchFamily="18" charset="0"/>
              </a:rPr>
            </a:br>
            <a:endParaRPr lang="en-US" dirty="0"/>
          </a:p>
        </p:txBody>
      </p:sp>
      <p:graphicFrame>
        <p:nvGraphicFramePr>
          <p:cNvPr id="6" name="Content Placeholder 5">
            <a:extLst>
              <a:ext uri="{FF2B5EF4-FFF2-40B4-BE49-F238E27FC236}">
                <a16:creationId xmlns="" xmlns:a16="http://schemas.microsoft.com/office/drawing/2014/main" id="{EE539C01-F3E0-CF89-1633-1A89BFB60476}"/>
              </a:ext>
            </a:extLst>
          </p:cNvPr>
          <p:cNvGraphicFramePr>
            <a:graphicFrameLocks noGrp="1"/>
          </p:cNvGraphicFramePr>
          <p:nvPr>
            <p:ph idx="1"/>
            <p:extLst>
              <p:ext uri="{D42A27DB-BD31-4B8C-83A1-F6EECF244321}">
                <p14:modId xmlns:p14="http://schemas.microsoft.com/office/powerpoint/2010/main" val="2342642350"/>
              </p:ext>
            </p:extLst>
          </p:nvPr>
        </p:nvGraphicFramePr>
        <p:xfrm>
          <a:off x="343572" y="1549439"/>
          <a:ext cx="11693163" cy="2719240"/>
        </p:xfrm>
        <a:graphic>
          <a:graphicData uri="http://schemas.openxmlformats.org/drawingml/2006/table">
            <a:tbl>
              <a:tblPr rtl="1" firstRow="1" firstCol="1" bandRow="1">
                <a:tableStyleId>{5940675A-B579-460E-94D1-54222C63F5DA}</a:tableStyleId>
              </a:tblPr>
              <a:tblGrid>
                <a:gridCol w="402019">
                  <a:extLst>
                    <a:ext uri="{9D8B030D-6E8A-4147-A177-3AD203B41FA5}">
                      <a16:colId xmlns="" xmlns:a16="http://schemas.microsoft.com/office/drawing/2014/main" val="522830133"/>
                    </a:ext>
                  </a:extLst>
                </a:gridCol>
                <a:gridCol w="804037">
                  <a:extLst>
                    <a:ext uri="{9D8B030D-6E8A-4147-A177-3AD203B41FA5}">
                      <a16:colId xmlns="" xmlns:a16="http://schemas.microsoft.com/office/drawing/2014/main" val="668161104"/>
                    </a:ext>
                  </a:extLst>
                </a:gridCol>
                <a:gridCol w="1124534">
                  <a:extLst>
                    <a:ext uri="{9D8B030D-6E8A-4147-A177-3AD203B41FA5}">
                      <a16:colId xmlns="" xmlns:a16="http://schemas.microsoft.com/office/drawing/2014/main" val="1213696826"/>
                    </a:ext>
                  </a:extLst>
                </a:gridCol>
                <a:gridCol w="785053">
                  <a:extLst>
                    <a:ext uri="{9D8B030D-6E8A-4147-A177-3AD203B41FA5}">
                      <a16:colId xmlns="" xmlns:a16="http://schemas.microsoft.com/office/drawing/2014/main" val="1193410023"/>
                    </a:ext>
                  </a:extLst>
                </a:gridCol>
                <a:gridCol w="1005047">
                  <a:extLst>
                    <a:ext uri="{9D8B030D-6E8A-4147-A177-3AD203B41FA5}">
                      <a16:colId xmlns="" xmlns:a16="http://schemas.microsoft.com/office/drawing/2014/main" val="2770390252"/>
                    </a:ext>
                  </a:extLst>
                </a:gridCol>
                <a:gridCol w="904544">
                  <a:extLst>
                    <a:ext uri="{9D8B030D-6E8A-4147-A177-3AD203B41FA5}">
                      <a16:colId xmlns="" xmlns:a16="http://schemas.microsoft.com/office/drawing/2014/main" val="888325325"/>
                    </a:ext>
                  </a:extLst>
                </a:gridCol>
                <a:gridCol w="622014">
                  <a:extLst>
                    <a:ext uri="{9D8B030D-6E8A-4147-A177-3AD203B41FA5}">
                      <a16:colId xmlns="" xmlns:a16="http://schemas.microsoft.com/office/drawing/2014/main" val="1560883286"/>
                    </a:ext>
                  </a:extLst>
                </a:gridCol>
                <a:gridCol w="904544">
                  <a:extLst>
                    <a:ext uri="{9D8B030D-6E8A-4147-A177-3AD203B41FA5}">
                      <a16:colId xmlns="" xmlns:a16="http://schemas.microsoft.com/office/drawing/2014/main" val="3334749081"/>
                    </a:ext>
                  </a:extLst>
                </a:gridCol>
                <a:gridCol w="1507571">
                  <a:extLst>
                    <a:ext uri="{9D8B030D-6E8A-4147-A177-3AD203B41FA5}">
                      <a16:colId xmlns="" xmlns:a16="http://schemas.microsoft.com/office/drawing/2014/main" val="1410137370"/>
                    </a:ext>
                  </a:extLst>
                </a:gridCol>
                <a:gridCol w="1088810">
                  <a:extLst>
                    <a:ext uri="{9D8B030D-6E8A-4147-A177-3AD203B41FA5}">
                      <a16:colId xmlns="" xmlns:a16="http://schemas.microsoft.com/office/drawing/2014/main" val="2328009105"/>
                    </a:ext>
                  </a:extLst>
                </a:gridCol>
                <a:gridCol w="318630">
                  <a:extLst>
                    <a:ext uri="{9D8B030D-6E8A-4147-A177-3AD203B41FA5}">
                      <a16:colId xmlns="" xmlns:a16="http://schemas.microsoft.com/office/drawing/2014/main" val="1171766402"/>
                    </a:ext>
                  </a:extLst>
                </a:gridCol>
                <a:gridCol w="260698">
                  <a:extLst>
                    <a:ext uri="{9D8B030D-6E8A-4147-A177-3AD203B41FA5}">
                      <a16:colId xmlns="" xmlns:a16="http://schemas.microsoft.com/office/drawing/2014/main" val="849142094"/>
                    </a:ext>
                  </a:extLst>
                </a:gridCol>
                <a:gridCol w="900312">
                  <a:extLst>
                    <a:ext uri="{9D8B030D-6E8A-4147-A177-3AD203B41FA5}">
                      <a16:colId xmlns="" xmlns:a16="http://schemas.microsoft.com/office/drawing/2014/main" val="2743671056"/>
                    </a:ext>
                  </a:extLst>
                </a:gridCol>
                <a:gridCol w="165275">
                  <a:extLst>
                    <a:ext uri="{9D8B030D-6E8A-4147-A177-3AD203B41FA5}">
                      <a16:colId xmlns="" xmlns:a16="http://schemas.microsoft.com/office/drawing/2014/main" val="3406127505"/>
                    </a:ext>
                  </a:extLst>
                </a:gridCol>
                <a:gridCol w="900075">
                  <a:extLst>
                    <a:ext uri="{9D8B030D-6E8A-4147-A177-3AD203B41FA5}">
                      <a16:colId xmlns="" xmlns:a16="http://schemas.microsoft.com/office/drawing/2014/main" val="393619172"/>
                    </a:ext>
                  </a:extLst>
                </a:gridCol>
              </a:tblGrid>
              <a:tr h="467009">
                <a:tc rowSpan="2">
                  <a:txBody>
                    <a:bodyPr/>
                    <a:lstStyle/>
                    <a:p>
                      <a:pPr marL="71755" marR="71755" algn="ctr" rtl="1">
                        <a:spcBef>
                          <a:spcPts val="0"/>
                        </a:spcBef>
                        <a:spcAft>
                          <a:spcPts val="0"/>
                        </a:spcAft>
                      </a:pPr>
                      <a:r>
                        <a:rPr lang="ar-SA" sz="1100" b="1" dirty="0">
                          <a:effectLst/>
                          <a:cs typeface="B Mitra" panose="00000400000000000000" pitchFamily="2" charset="-78"/>
                        </a:rPr>
                        <a:t>ردیف</a:t>
                      </a:r>
                      <a:endParaRPr lang="en-US" sz="2400" b="1" dirty="0">
                        <a:effectLst/>
                        <a:latin typeface="Times New Roman" panose="02020603050405020304" pitchFamily="18" charset="0"/>
                        <a:ea typeface="Times New Roman" panose="02020603050405020304" pitchFamily="18" charset="0"/>
                        <a:cs typeface="B Mitra" panose="00000400000000000000" pitchFamily="2" charset="-78"/>
                      </a:endParaRPr>
                    </a:p>
                  </a:txBody>
                  <a:tcPr marL="67119" marR="67119" marT="0" marB="0" vert="vert270" anchor="ctr"/>
                </a:tc>
                <a:tc rowSpan="2">
                  <a:txBody>
                    <a:bodyPr/>
                    <a:lstStyle/>
                    <a:p>
                      <a:pPr marL="0" marR="0" algn="ctr" rtl="1">
                        <a:spcBef>
                          <a:spcPts val="0"/>
                        </a:spcBef>
                        <a:spcAft>
                          <a:spcPts val="0"/>
                        </a:spcAft>
                      </a:pPr>
                      <a:r>
                        <a:rPr lang="ar-SA" sz="1100" b="1" dirty="0">
                          <a:effectLst/>
                          <a:cs typeface="B Mitra" panose="00000400000000000000" pitchFamily="2" charset="-78"/>
                        </a:rPr>
                        <a:t>نام و نام خانوادگی</a:t>
                      </a:r>
                      <a:endParaRPr lang="en-US" sz="2400" b="1" dirty="0">
                        <a:effectLst/>
                        <a:latin typeface="Times New Roman" panose="02020603050405020304" pitchFamily="18" charset="0"/>
                        <a:ea typeface="Times New Roman" panose="02020603050405020304" pitchFamily="18" charset="0"/>
                        <a:cs typeface="B Mitra" panose="00000400000000000000" pitchFamily="2" charset="-78"/>
                      </a:endParaRPr>
                    </a:p>
                  </a:txBody>
                  <a:tcPr marL="67119" marR="67119" marT="0" marB="0" anchor="ctr"/>
                </a:tc>
                <a:tc rowSpan="2">
                  <a:txBody>
                    <a:bodyPr/>
                    <a:lstStyle/>
                    <a:p>
                      <a:pPr marL="0" marR="0" algn="ctr" rtl="1">
                        <a:spcBef>
                          <a:spcPts val="0"/>
                        </a:spcBef>
                        <a:spcAft>
                          <a:spcPts val="0"/>
                        </a:spcAft>
                      </a:pPr>
                      <a:r>
                        <a:rPr lang="ar-SA" sz="1100" b="1">
                          <a:effectLst/>
                          <a:cs typeface="B Mitra" panose="00000400000000000000" pitchFamily="2" charset="-78"/>
                        </a:rPr>
                        <a:t>کدملی</a:t>
                      </a:r>
                      <a:endParaRPr lang="en-US" sz="2400" b="1">
                        <a:effectLst/>
                        <a:latin typeface="Times New Roman" panose="02020603050405020304" pitchFamily="18" charset="0"/>
                        <a:ea typeface="Times New Roman" panose="02020603050405020304" pitchFamily="18" charset="0"/>
                        <a:cs typeface="B Mitra" panose="00000400000000000000" pitchFamily="2" charset="-78"/>
                      </a:endParaRPr>
                    </a:p>
                  </a:txBody>
                  <a:tcPr marL="67119" marR="67119" marT="0" marB="0" anchor="ctr"/>
                </a:tc>
                <a:tc rowSpan="2">
                  <a:txBody>
                    <a:bodyPr/>
                    <a:lstStyle/>
                    <a:p>
                      <a:pPr marL="0" marR="0" algn="ctr" rtl="1">
                        <a:spcBef>
                          <a:spcPts val="0"/>
                        </a:spcBef>
                        <a:spcAft>
                          <a:spcPts val="0"/>
                        </a:spcAft>
                      </a:pPr>
                      <a:r>
                        <a:rPr lang="ar-SA" sz="1100" b="1" dirty="0">
                          <a:effectLst/>
                          <a:cs typeface="B Mitra" panose="00000400000000000000" pitchFamily="2" charset="-78"/>
                        </a:rPr>
                        <a:t>شماره شناسنامه</a:t>
                      </a:r>
                      <a:endParaRPr lang="en-US" sz="2400" b="1" dirty="0">
                        <a:effectLst/>
                        <a:latin typeface="Times New Roman" panose="02020603050405020304" pitchFamily="18" charset="0"/>
                        <a:ea typeface="Times New Roman" panose="02020603050405020304" pitchFamily="18" charset="0"/>
                        <a:cs typeface="B Mitra" panose="00000400000000000000" pitchFamily="2" charset="-78"/>
                      </a:endParaRPr>
                    </a:p>
                  </a:txBody>
                  <a:tcPr marL="67119" marR="67119" marT="0" marB="0" anchor="ctr"/>
                </a:tc>
                <a:tc rowSpan="2">
                  <a:txBody>
                    <a:bodyPr/>
                    <a:lstStyle/>
                    <a:p>
                      <a:pPr marL="0" marR="0" algn="ctr" rtl="1">
                        <a:spcBef>
                          <a:spcPts val="0"/>
                        </a:spcBef>
                        <a:spcAft>
                          <a:spcPts val="0"/>
                        </a:spcAft>
                      </a:pPr>
                      <a:r>
                        <a:rPr lang="ar-SA" sz="1100" b="1">
                          <a:effectLst/>
                          <a:cs typeface="B Mitra" panose="00000400000000000000" pitchFamily="2" charset="-78"/>
                        </a:rPr>
                        <a:t>شماره پرونده الکترونیکی مسکن مهر</a:t>
                      </a:r>
                      <a:endParaRPr lang="en-US" sz="2400" b="1">
                        <a:effectLst/>
                        <a:latin typeface="Times New Roman" panose="02020603050405020304" pitchFamily="18" charset="0"/>
                        <a:ea typeface="Times New Roman" panose="02020603050405020304" pitchFamily="18" charset="0"/>
                        <a:cs typeface="B Mitra" panose="00000400000000000000" pitchFamily="2" charset="-78"/>
                      </a:endParaRPr>
                    </a:p>
                  </a:txBody>
                  <a:tcPr marL="67119" marR="67119" marT="0" marB="0" anchor="ctr"/>
                </a:tc>
                <a:tc rowSpan="2">
                  <a:txBody>
                    <a:bodyPr/>
                    <a:lstStyle/>
                    <a:p>
                      <a:pPr marL="0" marR="0" algn="ctr" rtl="1">
                        <a:spcBef>
                          <a:spcPts val="0"/>
                        </a:spcBef>
                        <a:spcAft>
                          <a:spcPts val="0"/>
                        </a:spcAft>
                      </a:pPr>
                      <a:r>
                        <a:rPr lang="ar-SA" sz="1100" b="1">
                          <a:effectLst/>
                          <a:cs typeface="B Mitra" panose="00000400000000000000" pitchFamily="2" charset="-78"/>
                        </a:rPr>
                        <a:t>نام شهرستان</a:t>
                      </a:r>
                      <a:endParaRPr lang="en-US" sz="2400" b="1">
                        <a:effectLst/>
                        <a:latin typeface="Times New Roman" panose="02020603050405020304" pitchFamily="18" charset="0"/>
                        <a:ea typeface="Times New Roman" panose="02020603050405020304" pitchFamily="18" charset="0"/>
                        <a:cs typeface="B Mitra" panose="00000400000000000000" pitchFamily="2" charset="-78"/>
                      </a:endParaRPr>
                    </a:p>
                  </a:txBody>
                  <a:tcPr marL="67119" marR="67119" marT="0" marB="0" anchor="ctr"/>
                </a:tc>
                <a:tc rowSpan="2">
                  <a:txBody>
                    <a:bodyPr/>
                    <a:lstStyle/>
                    <a:p>
                      <a:pPr marL="0" marR="0" algn="ctr" rtl="1">
                        <a:spcBef>
                          <a:spcPts val="0"/>
                        </a:spcBef>
                        <a:spcAft>
                          <a:spcPts val="0"/>
                        </a:spcAft>
                      </a:pPr>
                      <a:r>
                        <a:rPr lang="ar-SA" sz="1100" b="1" dirty="0">
                          <a:effectLst/>
                          <a:cs typeface="B Mitra" panose="00000400000000000000" pitchFamily="2" charset="-78"/>
                        </a:rPr>
                        <a:t>نام پروژه</a:t>
                      </a:r>
                      <a:endParaRPr lang="en-US" sz="2400" b="1" dirty="0">
                        <a:effectLst/>
                        <a:latin typeface="Times New Roman" panose="02020603050405020304" pitchFamily="18" charset="0"/>
                        <a:ea typeface="Times New Roman" panose="02020603050405020304" pitchFamily="18" charset="0"/>
                        <a:cs typeface="B Mitra" panose="00000400000000000000" pitchFamily="2" charset="-78"/>
                      </a:endParaRPr>
                    </a:p>
                  </a:txBody>
                  <a:tcPr marL="67119" marR="67119" marT="0" marB="0" anchor="ctr"/>
                </a:tc>
                <a:tc rowSpan="2">
                  <a:txBody>
                    <a:bodyPr/>
                    <a:lstStyle/>
                    <a:p>
                      <a:pPr marL="0" marR="0" algn="ctr" rtl="1">
                        <a:spcBef>
                          <a:spcPts val="0"/>
                        </a:spcBef>
                        <a:spcAft>
                          <a:spcPts val="0"/>
                        </a:spcAft>
                      </a:pPr>
                      <a:r>
                        <a:rPr lang="ar-SA" sz="1100" b="1">
                          <a:effectLst/>
                          <a:cs typeface="B Mitra" panose="00000400000000000000" pitchFamily="2" charset="-78"/>
                        </a:rPr>
                        <a:t>میزان</a:t>
                      </a:r>
                      <a:endParaRPr lang="en-US" sz="2400" b="1">
                        <a:effectLst/>
                        <a:cs typeface="B Mitra" panose="00000400000000000000" pitchFamily="2" charset="-78"/>
                      </a:endParaRPr>
                    </a:p>
                    <a:p>
                      <a:pPr marL="0" marR="0" algn="ctr" rtl="1">
                        <a:spcBef>
                          <a:spcPts val="0"/>
                        </a:spcBef>
                        <a:spcAft>
                          <a:spcPts val="0"/>
                        </a:spcAft>
                      </a:pPr>
                      <a:r>
                        <a:rPr lang="ar-SA" sz="1100" b="1">
                          <a:effectLst/>
                          <a:cs typeface="B Mitra" panose="00000400000000000000" pitchFamily="2" charset="-78"/>
                        </a:rPr>
                        <a:t>کمک بلاعوض پیشنهادی استان براساس گزارش مددکاری</a:t>
                      </a:r>
                      <a:endParaRPr lang="en-US" sz="2400" b="1">
                        <a:effectLst/>
                        <a:cs typeface="B Mitra" panose="00000400000000000000" pitchFamily="2" charset="-78"/>
                      </a:endParaRPr>
                    </a:p>
                    <a:p>
                      <a:pPr marL="0" marR="0" algn="ctr" rtl="1">
                        <a:spcBef>
                          <a:spcPts val="0"/>
                        </a:spcBef>
                        <a:spcAft>
                          <a:spcPts val="0"/>
                        </a:spcAft>
                      </a:pPr>
                      <a:r>
                        <a:rPr lang="ar-SA" sz="1100" b="1">
                          <a:effectLst/>
                          <a:cs typeface="B Mitra" panose="00000400000000000000" pitchFamily="2" charset="-78"/>
                        </a:rPr>
                        <a:t>(ریال)</a:t>
                      </a:r>
                      <a:endParaRPr lang="en-US" sz="2400" b="1">
                        <a:effectLst/>
                        <a:latin typeface="Times New Roman" panose="02020603050405020304" pitchFamily="18" charset="0"/>
                        <a:ea typeface="Times New Roman" panose="02020603050405020304" pitchFamily="18" charset="0"/>
                        <a:cs typeface="B Mitra" panose="00000400000000000000" pitchFamily="2" charset="-78"/>
                      </a:endParaRPr>
                    </a:p>
                  </a:txBody>
                  <a:tcPr marL="67119" marR="67119" marT="0" marB="0" anchor="ctr"/>
                </a:tc>
                <a:tc rowSpan="2">
                  <a:txBody>
                    <a:bodyPr/>
                    <a:lstStyle/>
                    <a:p>
                      <a:pPr marL="0" marR="0" algn="ctr" rtl="1">
                        <a:spcBef>
                          <a:spcPts val="0"/>
                        </a:spcBef>
                        <a:spcAft>
                          <a:spcPts val="0"/>
                        </a:spcAft>
                      </a:pPr>
                      <a:r>
                        <a:rPr lang="ar-SA" sz="1100" b="1">
                          <a:effectLst/>
                          <a:cs typeface="B Mitra" panose="00000400000000000000" pitchFamily="2" charset="-78"/>
                        </a:rPr>
                        <a:t>میزان </a:t>
                      </a:r>
                      <a:endParaRPr lang="en-US" sz="2400" b="1">
                        <a:effectLst/>
                        <a:cs typeface="B Mitra" panose="00000400000000000000" pitchFamily="2" charset="-78"/>
                      </a:endParaRPr>
                    </a:p>
                    <a:p>
                      <a:pPr marL="0" marR="0" algn="ctr" rtl="1">
                        <a:spcBef>
                          <a:spcPts val="0"/>
                        </a:spcBef>
                        <a:spcAft>
                          <a:spcPts val="0"/>
                        </a:spcAft>
                      </a:pPr>
                      <a:r>
                        <a:rPr lang="ar-SA" sz="1100" b="1">
                          <a:effectLst/>
                          <a:cs typeface="B Mitra" panose="00000400000000000000" pitchFamily="2" charset="-78"/>
                        </a:rPr>
                        <a:t>کمک بلاعوض</a:t>
                      </a:r>
                      <a:endParaRPr lang="en-US" sz="2400" b="1">
                        <a:effectLst/>
                        <a:cs typeface="B Mitra" panose="00000400000000000000" pitchFamily="2" charset="-78"/>
                      </a:endParaRPr>
                    </a:p>
                    <a:p>
                      <a:pPr marL="0" marR="0" algn="ctr" rtl="1">
                        <a:spcBef>
                          <a:spcPts val="0"/>
                        </a:spcBef>
                        <a:spcAft>
                          <a:spcPts val="0"/>
                        </a:spcAft>
                      </a:pPr>
                      <a:r>
                        <a:rPr lang="ar-SA" sz="1100" b="1">
                          <a:effectLst/>
                          <a:cs typeface="B Mitra" panose="00000400000000000000" pitchFamily="2" charset="-78"/>
                        </a:rPr>
                        <a:t>قبلی سازمان</a:t>
                      </a:r>
                      <a:endParaRPr lang="en-US" sz="2400" b="1">
                        <a:effectLst/>
                        <a:cs typeface="B Mitra" panose="00000400000000000000" pitchFamily="2" charset="-78"/>
                      </a:endParaRPr>
                    </a:p>
                    <a:p>
                      <a:pPr marL="0" marR="0" algn="ctr" rtl="1">
                        <a:spcBef>
                          <a:spcPts val="0"/>
                        </a:spcBef>
                        <a:spcAft>
                          <a:spcPts val="0"/>
                        </a:spcAft>
                      </a:pPr>
                      <a:r>
                        <a:rPr lang="ar-SA" sz="1100" b="1">
                          <a:effectLst/>
                          <a:cs typeface="B Mitra" panose="00000400000000000000" pitchFamily="2" charset="-78"/>
                        </a:rPr>
                        <a:t>(ریال)</a:t>
                      </a:r>
                      <a:endParaRPr lang="en-US" sz="2400" b="1">
                        <a:effectLst/>
                        <a:latin typeface="Times New Roman" panose="02020603050405020304" pitchFamily="18" charset="0"/>
                        <a:ea typeface="Times New Roman" panose="02020603050405020304" pitchFamily="18" charset="0"/>
                        <a:cs typeface="B Mitra" panose="00000400000000000000" pitchFamily="2" charset="-78"/>
                      </a:endParaRPr>
                    </a:p>
                  </a:txBody>
                  <a:tcPr marL="67119" marR="67119" marT="0" marB="0" anchor="ctr"/>
                </a:tc>
                <a:tc rowSpan="2">
                  <a:txBody>
                    <a:bodyPr/>
                    <a:lstStyle/>
                    <a:p>
                      <a:pPr marL="0" marR="0" algn="ctr" rtl="1">
                        <a:spcBef>
                          <a:spcPts val="0"/>
                        </a:spcBef>
                        <a:spcAft>
                          <a:spcPts val="0"/>
                        </a:spcAft>
                      </a:pPr>
                      <a:r>
                        <a:rPr lang="ar-SA" sz="1100" b="1" dirty="0">
                          <a:effectLst/>
                          <a:cs typeface="B Mitra" panose="00000400000000000000" pitchFamily="2" charset="-78"/>
                        </a:rPr>
                        <a:t>میزان </a:t>
                      </a:r>
                      <a:endParaRPr lang="en-US" sz="2400" b="1" dirty="0">
                        <a:effectLst/>
                        <a:cs typeface="B Mitra" panose="00000400000000000000" pitchFamily="2" charset="-78"/>
                      </a:endParaRPr>
                    </a:p>
                    <a:p>
                      <a:pPr marL="0" marR="0" algn="ctr" rtl="1">
                        <a:spcBef>
                          <a:spcPts val="0"/>
                        </a:spcBef>
                        <a:spcAft>
                          <a:spcPts val="0"/>
                        </a:spcAft>
                      </a:pPr>
                      <a:r>
                        <a:rPr lang="ar-SA" sz="1100" b="1" dirty="0">
                          <a:effectLst/>
                          <a:cs typeface="B Mitra" panose="00000400000000000000" pitchFamily="2" charset="-78"/>
                        </a:rPr>
                        <a:t>کمک بلاعوض قابل پرداخت</a:t>
                      </a:r>
                      <a:endParaRPr lang="en-US" sz="2400" b="1" dirty="0">
                        <a:effectLst/>
                        <a:cs typeface="B Mitra" panose="00000400000000000000" pitchFamily="2" charset="-78"/>
                      </a:endParaRPr>
                    </a:p>
                    <a:p>
                      <a:pPr marL="0" marR="0" algn="ctr" rtl="1">
                        <a:spcBef>
                          <a:spcPts val="0"/>
                        </a:spcBef>
                        <a:spcAft>
                          <a:spcPts val="0"/>
                        </a:spcAft>
                      </a:pPr>
                      <a:r>
                        <a:rPr lang="ar-SA" sz="1100" b="1" dirty="0">
                          <a:effectLst/>
                          <a:cs typeface="B Mitra" panose="00000400000000000000" pitchFamily="2" charset="-78"/>
                        </a:rPr>
                        <a:t>(ریال)</a:t>
                      </a:r>
                      <a:endParaRPr lang="en-US" sz="2400" b="1" dirty="0">
                        <a:effectLst/>
                        <a:latin typeface="Times New Roman" panose="02020603050405020304" pitchFamily="18" charset="0"/>
                        <a:ea typeface="Times New Roman" panose="02020603050405020304" pitchFamily="18" charset="0"/>
                        <a:cs typeface="B Mitra" panose="00000400000000000000" pitchFamily="2" charset="-78"/>
                      </a:endParaRPr>
                    </a:p>
                  </a:txBody>
                  <a:tcPr marL="67119" marR="67119" marT="0" marB="0" anchor="ctr"/>
                </a:tc>
                <a:tc gridSpan="4">
                  <a:txBody>
                    <a:bodyPr/>
                    <a:lstStyle/>
                    <a:p>
                      <a:pPr marL="0" marR="0" algn="ctr" rtl="1">
                        <a:spcBef>
                          <a:spcPts val="0"/>
                        </a:spcBef>
                        <a:spcAft>
                          <a:spcPts val="0"/>
                        </a:spcAft>
                      </a:pPr>
                      <a:r>
                        <a:rPr lang="fa-IR" sz="1100" b="1">
                          <a:effectLst/>
                          <a:cs typeface="B Mitra" panose="00000400000000000000" pitchFamily="2" charset="-78"/>
                        </a:rPr>
                        <a:t>وضعیت</a:t>
                      </a:r>
                      <a:endParaRPr lang="en-US" sz="2400" b="1">
                        <a:effectLst/>
                        <a:cs typeface="B Mitra" panose="00000400000000000000" pitchFamily="2" charset="-78"/>
                      </a:endParaRPr>
                    </a:p>
                    <a:p>
                      <a:pPr marL="0" marR="0" algn="ctr" rtl="1">
                        <a:spcBef>
                          <a:spcPts val="0"/>
                        </a:spcBef>
                        <a:spcAft>
                          <a:spcPts val="0"/>
                        </a:spcAft>
                      </a:pPr>
                      <a:r>
                        <a:rPr lang="fa-IR" sz="1100" b="1">
                          <a:effectLst/>
                          <a:cs typeface="B Mitra" panose="00000400000000000000" pitchFamily="2" charset="-78"/>
                        </a:rPr>
                        <a:t> پیشرفت فیزیکی</a:t>
                      </a:r>
                      <a:endParaRPr lang="en-US" sz="2400" b="1">
                        <a:effectLst/>
                        <a:latin typeface="Times New Roman" panose="02020603050405020304" pitchFamily="18" charset="0"/>
                        <a:ea typeface="Times New Roman" panose="02020603050405020304" pitchFamily="18" charset="0"/>
                        <a:cs typeface="B Mitra" panose="00000400000000000000" pitchFamily="2" charset="-78"/>
                      </a:endParaRPr>
                    </a:p>
                  </a:txBody>
                  <a:tcPr marL="67119" marR="67119"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rowSpan="2">
                  <a:txBody>
                    <a:bodyPr/>
                    <a:lstStyle/>
                    <a:p>
                      <a:pPr marL="0" marR="0" algn="ctr" rtl="1">
                        <a:spcBef>
                          <a:spcPts val="0"/>
                        </a:spcBef>
                        <a:spcAft>
                          <a:spcPts val="0"/>
                        </a:spcAft>
                      </a:pPr>
                      <a:r>
                        <a:rPr lang="fa-IR" sz="1100" b="1">
                          <a:effectLst/>
                          <a:cs typeface="B Mitra" panose="00000400000000000000" pitchFamily="2" charset="-78"/>
                        </a:rPr>
                        <a:t>نوع حمایت</a:t>
                      </a:r>
                      <a:endParaRPr lang="en-US" sz="2400" b="1">
                        <a:effectLst/>
                        <a:cs typeface="B Mitra" panose="00000400000000000000" pitchFamily="2" charset="-78"/>
                      </a:endParaRPr>
                    </a:p>
                    <a:p>
                      <a:pPr marL="0" marR="0" algn="ctr" rtl="1">
                        <a:spcBef>
                          <a:spcPts val="0"/>
                        </a:spcBef>
                        <a:spcAft>
                          <a:spcPts val="0"/>
                        </a:spcAft>
                      </a:pPr>
                      <a:r>
                        <a:rPr lang="fa-IR" sz="1050" b="1">
                          <a:effectLst/>
                          <a:cs typeface="B Mitra" panose="00000400000000000000" pitchFamily="2" charset="-78"/>
                        </a:rPr>
                        <a:t>(اجتماعی/</a:t>
                      </a:r>
                      <a:endParaRPr lang="en-US" sz="2400" b="1">
                        <a:effectLst/>
                        <a:cs typeface="B Mitra" panose="00000400000000000000" pitchFamily="2" charset="-78"/>
                      </a:endParaRPr>
                    </a:p>
                    <a:p>
                      <a:pPr marL="0" marR="0" algn="ctr" rtl="1">
                        <a:spcBef>
                          <a:spcPts val="0"/>
                        </a:spcBef>
                        <a:spcAft>
                          <a:spcPts val="0"/>
                        </a:spcAft>
                      </a:pPr>
                      <a:r>
                        <a:rPr lang="fa-IR" sz="1050" b="1">
                          <a:effectLst/>
                          <a:cs typeface="B Mitra" panose="00000400000000000000" pitchFamily="2" charset="-78"/>
                        </a:rPr>
                        <a:t>توانبخشی)</a:t>
                      </a:r>
                      <a:endParaRPr lang="en-US" sz="2400" b="1">
                        <a:effectLst/>
                        <a:latin typeface="Times New Roman" panose="02020603050405020304" pitchFamily="18" charset="0"/>
                        <a:ea typeface="Times New Roman" panose="02020603050405020304" pitchFamily="18" charset="0"/>
                        <a:cs typeface="B Mitra" panose="00000400000000000000" pitchFamily="2" charset="-78"/>
                      </a:endParaRPr>
                    </a:p>
                  </a:txBody>
                  <a:tcPr marL="67119" marR="67119" marT="0" marB="0" anchor="ctr"/>
                </a:tc>
                <a:extLst>
                  <a:ext uri="{0D108BD9-81ED-4DB2-BD59-A6C34878D82A}">
                    <a16:rowId xmlns="" xmlns:a16="http://schemas.microsoft.com/office/drawing/2014/main" val="1197174053"/>
                  </a:ext>
                </a:extLst>
              </a:tr>
              <a:tr h="593846">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71755" marR="71755" algn="ctr" rtl="1">
                        <a:spcBef>
                          <a:spcPts val="0"/>
                        </a:spcBef>
                        <a:spcAft>
                          <a:spcPts val="0"/>
                        </a:spcAft>
                      </a:pPr>
                      <a:r>
                        <a:rPr lang="ar-SA" sz="1100" b="1" dirty="0">
                          <a:effectLst/>
                          <a:cs typeface="B Mitra" panose="00000400000000000000" pitchFamily="2" charset="-78"/>
                        </a:rPr>
                        <a:t>سفت کاری</a:t>
                      </a:r>
                      <a:endParaRPr lang="en-US" sz="2400" b="1" dirty="0">
                        <a:effectLst/>
                        <a:latin typeface="Times New Roman" panose="02020603050405020304" pitchFamily="18" charset="0"/>
                        <a:ea typeface="Times New Roman" panose="02020603050405020304" pitchFamily="18" charset="0"/>
                        <a:cs typeface="B Mitra" panose="00000400000000000000" pitchFamily="2" charset="-78"/>
                      </a:endParaRPr>
                    </a:p>
                  </a:txBody>
                  <a:tcPr marL="67119" marR="67119" marT="0" marB="0" vert="vert270" anchor="ctr"/>
                </a:tc>
                <a:tc>
                  <a:txBody>
                    <a:bodyPr/>
                    <a:lstStyle/>
                    <a:p>
                      <a:pPr marL="71755" marR="71755" algn="ctr" rtl="1">
                        <a:spcBef>
                          <a:spcPts val="0"/>
                        </a:spcBef>
                        <a:spcAft>
                          <a:spcPts val="0"/>
                        </a:spcAft>
                      </a:pPr>
                      <a:r>
                        <a:rPr lang="ar-SA" sz="1100" b="1" dirty="0">
                          <a:effectLst/>
                          <a:cs typeface="B Mitra" panose="00000400000000000000" pitchFamily="2" charset="-78"/>
                        </a:rPr>
                        <a:t>نازک کاری</a:t>
                      </a:r>
                      <a:endParaRPr lang="en-US" sz="2400" b="1" dirty="0">
                        <a:effectLst/>
                        <a:latin typeface="Times New Roman" panose="02020603050405020304" pitchFamily="18" charset="0"/>
                        <a:ea typeface="Times New Roman" panose="02020603050405020304" pitchFamily="18" charset="0"/>
                        <a:cs typeface="B Mitra" panose="00000400000000000000" pitchFamily="2" charset="-78"/>
                      </a:endParaRPr>
                    </a:p>
                  </a:txBody>
                  <a:tcPr marL="67119" marR="67119" marT="0" marB="0" vert="vert270" anchor="ctr"/>
                </a:tc>
                <a:tc gridSpan="2">
                  <a:txBody>
                    <a:bodyPr/>
                    <a:lstStyle/>
                    <a:p>
                      <a:pPr marL="71755" marR="71755" algn="ctr" rtl="1">
                        <a:spcBef>
                          <a:spcPts val="0"/>
                        </a:spcBef>
                        <a:spcAft>
                          <a:spcPts val="0"/>
                        </a:spcAft>
                      </a:pPr>
                      <a:r>
                        <a:rPr lang="fa-IR" sz="1000" b="1" dirty="0">
                          <a:effectLst/>
                          <a:latin typeface="Times New Roman" panose="02020603050405020304" pitchFamily="18" charset="0"/>
                          <a:ea typeface="Times New Roman" panose="02020603050405020304" pitchFamily="18" charset="0"/>
                          <a:cs typeface="B Mitra" panose="00000400000000000000" pitchFamily="2" charset="-78"/>
                        </a:rPr>
                        <a:t>داارای دفترچه اقساط تسهیلات بانکی یا قرارداد</a:t>
                      </a:r>
                      <a:endParaRPr lang="en-US" sz="1000" b="1" dirty="0">
                        <a:effectLst/>
                        <a:latin typeface="Times New Roman" panose="02020603050405020304" pitchFamily="18" charset="0"/>
                        <a:ea typeface="Times New Roman" panose="02020603050405020304" pitchFamily="18" charset="0"/>
                        <a:cs typeface="B Mitra" panose="00000400000000000000" pitchFamily="2" charset="-78"/>
                      </a:endParaRPr>
                    </a:p>
                  </a:txBody>
                  <a:tcPr marL="67119" marR="67119" marT="0" marB="0" vert="vert270" anchor="ctr"/>
                </a:tc>
                <a:tc hMerge="1">
                  <a:txBody>
                    <a:bodyPr/>
                    <a:lstStyle/>
                    <a:p>
                      <a:endParaRPr lang="en-US"/>
                    </a:p>
                  </a:txBody>
                  <a:tcPr/>
                </a:tc>
                <a:tc vMerge="1">
                  <a:txBody>
                    <a:bodyPr/>
                    <a:lstStyle/>
                    <a:p>
                      <a:endParaRPr lang="en-US"/>
                    </a:p>
                  </a:txBody>
                  <a:tcPr/>
                </a:tc>
                <a:extLst>
                  <a:ext uri="{0D108BD9-81ED-4DB2-BD59-A6C34878D82A}">
                    <a16:rowId xmlns="" xmlns:a16="http://schemas.microsoft.com/office/drawing/2014/main" val="555608892"/>
                  </a:ext>
                </a:extLst>
              </a:tr>
              <a:tr h="334270">
                <a:tc>
                  <a:txBody>
                    <a:bodyPr/>
                    <a:lstStyle/>
                    <a:p>
                      <a:pPr marL="0" marR="0" algn="justLow" rtl="1">
                        <a:spcBef>
                          <a:spcPts val="0"/>
                        </a:spcBef>
                        <a:spcAft>
                          <a:spcPts val="0"/>
                        </a:spcAft>
                      </a:pPr>
                      <a:r>
                        <a:rPr lang="en-US" sz="2800" b="1" dirty="0">
                          <a:effectLst/>
                          <a:cs typeface="B Mitra" panose="00000400000000000000" pitchFamily="2" charset="-78"/>
                        </a:rPr>
                        <a:t> </a:t>
                      </a:r>
                      <a:endParaRPr lang="en-US" sz="2400" b="1" dirty="0">
                        <a:effectLst/>
                        <a:latin typeface="Times New Roman" panose="02020603050405020304" pitchFamily="18" charset="0"/>
                        <a:ea typeface="Times New Roman" panose="02020603050405020304" pitchFamily="18" charset="0"/>
                        <a:cs typeface="B Mitra" panose="00000400000000000000" pitchFamily="2" charset="-78"/>
                      </a:endParaRPr>
                    </a:p>
                  </a:txBody>
                  <a:tcPr marL="67119" marR="67119" marT="0" marB="0"/>
                </a:tc>
                <a:tc>
                  <a:txBody>
                    <a:bodyPr/>
                    <a:lstStyle/>
                    <a:p>
                      <a:pPr marL="0" marR="0" algn="justLow" rtl="1">
                        <a:spcBef>
                          <a:spcPts val="0"/>
                        </a:spcBef>
                        <a:spcAft>
                          <a:spcPts val="0"/>
                        </a:spcAft>
                      </a:pPr>
                      <a:r>
                        <a:rPr lang="en-US" sz="2800" b="1">
                          <a:effectLst/>
                          <a:cs typeface="B Mitra" panose="00000400000000000000" pitchFamily="2" charset="-78"/>
                        </a:rPr>
                        <a:t> </a:t>
                      </a:r>
                      <a:endParaRPr lang="en-US" sz="2400" b="1">
                        <a:effectLst/>
                        <a:latin typeface="Times New Roman" panose="02020603050405020304" pitchFamily="18" charset="0"/>
                        <a:ea typeface="Times New Roman" panose="02020603050405020304" pitchFamily="18" charset="0"/>
                        <a:cs typeface="B Mitra" panose="00000400000000000000" pitchFamily="2" charset="-78"/>
                      </a:endParaRPr>
                    </a:p>
                  </a:txBody>
                  <a:tcPr marL="67119" marR="67119" marT="0" marB="0"/>
                </a:tc>
                <a:tc>
                  <a:txBody>
                    <a:bodyPr/>
                    <a:lstStyle/>
                    <a:p>
                      <a:pPr marL="0" marR="0" algn="justLow" rtl="1">
                        <a:spcBef>
                          <a:spcPts val="0"/>
                        </a:spcBef>
                        <a:spcAft>
                          <a:spcPts val="0"/>
                        </a:spcAft>
                      </a:pPr>
                      <a:r>
                        <a:rPr lang="en-US" sz="2800" b="1">
                          <a:effectLst/>
                          <a:cs typeface="B Mitra" panose="00000400000000000000" pitchFamily="2" charset="-78"/>
                        </a:rPr>
                        <a:t> </a:t>
                      </a:r>
                      <a:endParaRPr lang="en-US" sz="2400" b="1">
                        <a:effectLst/>
                        <a:latin typeface="Times New Roman" panose="02020603050405020304" pitchFamily="18" charset="0"/>
                        <a:ea typeface="Times New Roman" panose="02020603050405020304" pitchFamily="18" charset="0"/>
                        <a:cs typeface="B Mitra" panose="00000400000000000000" pitchFamily="2" charset="-78"/>
                      </a:endParaRPr>
                    </a:p>
                  </a:txBody>
                  <a:tcPr marL="67119" marR="67119" marT="0" marB="0"/>
                </a:tc>
                <a:tc>
                  <a:txBody>
                    <a:bodyPr/>
                    <a:lstStyle/>
                    <a:p>
                      <a:pPr marL="0" marR="0" algn="justLow" rtl="1">
                        <a:spcBef>
                          <a:spcPts val="0"/>
                        </a:spcBef>
                        <a:spcAft>
                          <a:spcPts val="0"/>
                        </a:spcAft>
                      </a:pPr>
                      <a:r>
                        <a:rPr lang="en-US" sz="2800" b="1">
                          <a:effectLst/>
                          <a:cs typeface="B Mitra" panose="00000400000000000000" pitchFamily="2" charset="-78"/>
                        </a:rPr>
                        <a:t> </a:t>
                      </a:r>
                      <a:endParaRPr lang="en-US" sz="2400" b="1">
                        <a:effectLst/>
                        <a:latin typeface="Times New Roman" panose="02020603050405020304" pitchFamily="18" charset="0"/>
                        <a:ea typeface="Times New Roman" panose="02020603050405020304" pitchFamily="18" charset="0"/>
                        <a:cs typeface="B Mitra" panose="00000400000000000000" pitchFamily="2" charset="-78"/>
                      </a:endParaRPr>
                    </a:p>
                  </a:txBody>
                  <a:tcPr marL="67119" marR="67119" marT="0" marB="0"/>
                </a:tc>
                <a:tc>
                  <a:txBody>
                    <a:bodyPr/>
                    <a:lstStyle/>
                    <a:p>
                      <a:pPr marL="0" marR="0" algn="justLow" rtl="1">
                        <a:spcBef>
                          <a:spcPts val="0"/>
                        </a:spcBef>
                        <a:spcAft>
                          <a:spcPts val="0"/>
                        </a:spcAft>
                      </a:pPr>
                      <a:r>
                        <a:rPr lang="en-US" sz="2800" b="1">
                          <a:effectLst/>
                          <a:cs typeface="B Mitra" panose="00000400000000000000" pitchFamily="2" charset="-78"/>
                        </a:rPr>
                        <a:t> </a:t>
                      </a:r>
                      <a:endParaRPr lang="en-US" sz="2400" b="1">
                        <a:effectLst/>
                        <a:latin typeface="Times New Roman" panose="02020603050405020304" pitchFamily="18" charset="0"/>
                        <a:ea typeface="Times New Roman" panose="02020603050405020304" pitchFamily="18" charset="0"/>
                        <a:cs typeface="B Mitra" panose="00000400000000000000" pitchFamily="2" charset="-78"/>
                      </a:endParaRPr>
                    </a:p>
                  </a:txBody>
                  <a:tcPr marL="67119" marR="67119" marT="0" marB="0"/>
                </a:tc>
                <a:tc>
                  <a:txBody>
                    <a:bodyPr/>
                    <a:lstStyle/>
                    <a:p>
                      <a:pPr marL="0" marR="0" algn="justLow" rtl="1">
                        <a:spcBef>
                          <a:spcPts val="0"/>
                        </a:spcBef>
                        <a:spcAft>
                          <a:spcPts val="0"/>
                        </a:spcAft>
                      </a:pPr>
                      <a:r>
                        <a:rPr lang="en-US" sz="2800" b="1">
                          <a:effectLst/>
                          <a:cs typeface="B Mitra" panose="00000400000000000000" pitchFamily="2" charset="-78"/>
                        </a:rPr>
                        <a:t> </a:t>
                      </a:r>
                      <a:endParaRPr lang="en-US" sz="2400" b="1">
                        <a:effectLst/>
                        <a:latin typeface="Times New Roman" panose="02020603050405020304" pitchFamily="18" charset="0"/>
                        <a:ea typeface="Times New Roman" panose="02020603050405020304" pitchFamily="18" charset="0"/>
                        <a:cs typeface="B Mitra" panose="00000400000000000000" pitchFamily="2" charset="-78"/>
                      </a:endParaRPr>
                    </a:p>
                  </a:txBody>
                  <a:tcPr marL="67119" marR="67119" marT="0" marB="0"/>
                </a:tc>
                <a:tc>
                  <a:txBody>
                    <a:bodyPr/>
                    <a:lstStyle/>
                    <a:p>
                      <a:pPr marL="0" marR="0" algn="justLow" rtl="1">
                        <a:spcBef>
                          <a:spcPts val="0"/>
                        </a:spcBef>
                        <a:spcAft>
                          <a:spcPts val="0"/>
                        </a:spcAft>
                      </a:pPr>
                      <a:r>
                        <a:rPr lang="en-US" sz="2800" b="1">
                          <a:effectLst/>
                          <a:cs typeface="B Mitra" panose="00000400000000000000" pitchFamily="2" charset="-78"/>
                        </a:rPr>
                        <a:t> </a:t>
                      </a:r>
                      <a:endParaRPr lang="en-US" sz="2400" b="1">
                        <a:effectLst/>
                        <a:latin typeface="Times New Roman" panose="02020603050405020304" pitchFamily="18" charset="0"/>
                        <a:ea typeface="Times New Roman" panose="02020603050405020304" pitchFamily="18" charset="0"/>
                        <a:cs typeface="B Mitra" panose="00000400000000000000" pitchFamily="2" charset="-78"/>
                      </a:endParaRPr>
                    </a:p>
                  </a:txBody>
                  <a:tcPr marL="67119" marR="67119" marT="0" marB="0"/>
                </a:tc>
                <a:tc>
                  <a:txBody>
                    <a:bodyPr/>
                    <a:lstStyle/>
                    <a:p>
                      <a:pPr marL="0" marR="0" algn="justLow" rtl="1">
                        <a:spcBef>
                          <a:spcPts val="0"/>
                        </a:spcBef>
                        <a:spcAft>
                          <a:spcPts val="0"/>
                        </a:spcAft>
                      </a:pPr>
                      <a:r>
                        <a:rPr lang="en-US" sz="2800" b="1">
                          <a:effectLst/>
                          <a:cs typeface="B Mitra" panose="00000400000000000000" pitchFamily="2" charset="-78"/>
                        </a:rPr>
                        <a:t> </a:t>
                      </a:r>
                      <a:endParaRPr lang="en-US" sz="2400" b="1">
                        <a:effectLst/>
                        <a:latin typeface="Times New Roman" panose="02020603050405020304" pitchFamily="18" charset="0"/>
                        <a:ea typeface="Times New Roman" panose="02020603050405020304" pitchFamily="18" charset="0"/>
                        <a:cs typeface="B Mitra" panose="00000400000000000000" pitchFamily="2" charset="-78"/>
                      </a:endParaRPr>
                    </a:p>
                  </a:txBody>
                  <a:tcPr marL="67119" marR="67119" marT="0" marB="0"/>
                </a:tc>
                <a:tc>
                  <a:txBody>
                    <a:bodyPr/>
                    <a:lstStyle/>
                    <a:p>
                      <a:pPr marL="0" marR="0" algn="justLow" rtl="1">
                        <a:spcBef>
                          <a:spcPts val="0"/>
                        </a:spcBef>
                        <a:spcAft>
                          <a:spcPts val="0"/>
                        </a:spcAft>
                      </a:pPr>
                      <a:r>
                        <a:rPr lang="en-US" sz="2800" b="1">
                          <a:effectLst/>
                          <a:cs typeface="B Mitra" panose="00000400000000000000" pitchFamily="2" charset="-78"/>
                        </a:rPr>
                        <a:t> </a:t>
                      </a:r>
                      <a:endParaRPr lang="en-US" sz="2400" b="1">
                        <a:effectLst/>
                        <a:latin typeface="Times New Roman" panose="02020603050405020304" pitchFamily="18" charset="0"/>
                        <a:ea typeface="Times New Roman" panose="02020603050405020304" pitchFamily="18" charset="0"/>
                        <a:cs typeface="B Mitra" panose="00000400000000000000" pitchFamily="2" charset="-78"/>
                      </a:endParaRPr>
                    </a:p>
                  </a:txBody>
                  <a:tcPr marL="67119" marR="67119" marT="0" marB="0"/>
                </a:tc>
                <a:tc>
                  <a:txBody>
                    <a:bodyPr/>
                    <a:lstStyle/>
                    <a:p>
                      <a:pPr marL="0" marR="0" algn="justLow" rtl="1">
                        <a:spcBef>
                          <a:spcPts val="0"/>
                        </a:spcBef>
                        <a:spcAft>
                          <a:spcPts val="0"/>
                        </a:spcAft>
                      </a:pPr>
                      <a:r>
                        <a:rPr lang="en-US" sz="2800" b="1" dirty="0">
                          <a:effectLst/>
                          <a:cs typeface="B Mitra" panose="00000400000000000000" pitchFamily="2" charset="-78"/>
                        </a:rPr>
                        <a:t> </a:t>
                      </a:r>
                      <a:endParaRPr lang="en-US" sz="2400" b="1" dirty="0">
                        <a:effectLst/>
                        <a:latin typeface="Times New Roman" panose="02020603050405020304" pitchFamily="18" charset="0"/>
                        <a:ea typeface="Times New Roman" panose="02020603050405020304" pitchFamily="18" charset="0"/>
                        <a:cs typeface="B Mitra" panose="00000400000000000000" pitchFamily="2" charset="-78"/>
                      </a:endParaRPr>
                    </a:p>
                  </a:txBody>
                  <a:tcPr marL="67119" marR="67119" marT="0" marB="0"/>
                </a:tc>
                <a:tc>
                  <a:txBody>
                    <a:bodyPr/>
                    <a:lstStyle/>
                    <a:p>
                      <a:pPr marL="0" marR="0" algn="justLow" rtl="1">
                        <a:spcBef>
                          <a:spcPts val="0"/>
                        </a:spcBef>
                        <a:spcAft>
                          <a:spcPts val="0"/>
                        </a:spcAft>
                      </a:pPr>
                      <a:r>
                        <a:rPr lang="en-US" sz="2800" b="1">
                          <a:effectLst/>
                          <a:cs typeface="B Mitra" panose="00000400000000000000" pitchFamily="2" charset="-78"/>
                        </a:rPr>
                        <a:t> </a:t>
                      </a:r>
                      <a:endParaRPr lang="en-US" sz="2400" b="1">
                        <a:effectLst/>
                        <a:latin typeface="Times New Roman" panose="02020603050405020304" pitchFamily="18" charset="0"/>
                        <a:ea typeface="Times New Roman" panose="02020603050405020304" pitchFamily="18" charset="0"/>
                        <a:cs typeface="B Mitra" panose="00000400000000000000" pitchFamily="2" charset="-78"/>
                      </a:endParaRPr>
                    </a:p>
                  </a:txBody>
                  <a:tcPr marL="67119" marR="67119" marT="0" marB="0"/>
                </a:tc>
                <a:tc>
                  <a:txBody>
                    <a:bodyPr/>
                    <a:lstStyle/>
                    <a:p>
                      <a:pPr marL="0" marR="0" algn="justLow" rtl="1">
                        <a:spcBef>
                          <a:spcPts val="0"/>
                        </a:spcBef>
                        <a:spcAft>
                          <a:spcPts val="0"/>
                        </a:spcAft>
                      </a:pPr>
                      <a:r>
                        <a:rPr lang="en-US" sz="2800" b="1">
                          <a:effectLst/>
                          <a:cs typeface="B Mitra" panose="00000400000000000000" pitchFamily="2" charset="-78"/>
                        </a:rPr>
                        <a:t> </a:t>
                      </a:r>
                      <a:endParaRPr lang="en-US" sz="2400" b="1">
                        <a:effectLst/>
                        <a:latin typeface="Times New Roman" panose="02020603050405020304" pitchFamily="18" charset="0"/>
                        <a:ea typeface="Times New Roman" panose="02020603050405020304" pitchFamily="18" charset="0"/>
                        <a:cs typeface="B Mitra" panose="00000400000000000000" pitchFamily="2" charset="-78"/>
                      </a:endParaRPr>
                    </a:p>
                  </a:txBody>
                  <a:tcPr marL="67119" marR="67119" marT="0" marB="0"/>
                </a:tc>
                <a:tc gridSpan="2">
                  <a:txBody>
                    <a:bodyPr/>
                    <a:lstStyle/>
                    <a:p>
                      <a:pPr marL="0" marR="0" algn="justLow" rtl="1">
                        <a:spcBef>
                          <a:spcPts val="0"/>
                        </a:spcBef>
                        <a:spcAft>
                          <a:spcPts val="0"/>
                        </a:spcAft>
                      </a:pPr>
                      <a:r>
                        <a:rPr lang="en-US" sz="2800" b="1" dirty="0">
                          <a:effectLst/>
                          <a:cs typeface="B Mitra" panose="00000400000000000000" pitchFamily="2" charset="-78"/>
                        </a:rPr>
                        <a:t> </a:t>
                      </a:r>
                      <a:endParaRPr lang="en-US" sz="2400" b="1" dirty="0">
                        <a:effectLst/>
                        <a:latin typeface="Times New Roman" panose="02020603050405020304" pitchFamily="18" charset="0"/>
                        <a:ea typeface="Times New Roman" panose="02020603050405020304" pitchFamily="18" charset="0"/>
                        <a:cs typeface="B Mitra" panose="00000400000000000000" pitchFamily="2" charset="-78"/>
                      </a:endParaRPr>
                    </a:p>
                  </a:txBody>
                  <a:tcPr marL="67119" marR="67119" marT="0" marB="0"/>
                </a:tc>
                <a:tc hMerge="1">
                  <a:txBody>
                    <a:bodyPr/>
                    <a:lstStyle/>
                    <a:p>
                      <a:endParaRPr lang="en-US"/>
                    </a:p>
                  </a:txBody>
                  <a:tcPr/>
                </a:tc>
                <a:tc>
                  <a:txBody>
                    <a:bodyPr/>
                    <a:lstStyle/>
                    <a:p>
                      <a:pPr marL="0" marR="0" algn="justLow" rtl="1">
                        <a:spcBef>
                          <a:spcPts val="0"/>
                        </a:spcBef>
                        <a:spcAft>
                          <a:spcPts val="0"/>
                        </a:spcAft>
                      </a:pPr>
                      <a:r>
                        <a:rPr lang="en-US" sz="2800" b="1">
                          <a:effectLst/>
                          <a:cs typeface="B Mitra" panose="00000400000000000000" pitchFamily="2" charset="-78"/>
                        </a:rPr>
                        <a:t> </a:t>
                      </a:r>
                      <a:endParaRPr lang="en-US" sz="2400" b="1">
                        <a:effectLst/>
                        <a:latin typeface="Times New Roman" panose="02020603050405020304" pitchFamily="18" charset="0"/>
                        <a:ea typeface="Times New Roman" panose="02020603050405020304" pitchFamily="18" charset="0"/>
                        <a:cs typeface="B Mitra" panose="00000400000000000000" pitchFamily="2" charset="-78"/>
                      </a:endParaRPr>
                    </a:p>
                  </a:txBody>
                  <a:tcPr marL="67119" marR="67119" marT="0" marB="0"/>
                </a:tc>
                <a:extLst>
                  <a:ext uri="{0D108BD9-81ED-4DB2-BD59-A6C34878D82A}">
                    <a16:rowId xmlns="" xmlns:a16="http://schemas.microsoft.com/office/drawing/2014/main" val="579689268"/>
                  </a:ext>
                </a:extLst>
              </a:tr>
              <a:tr h="167135">
                <a:tc gridSpan="15">
                  <a:txBody>
                    <a:bodyPr/>
                    <a:lstStyle/>
                    <a:p>
                      <a:pPr marL="0" marR="0" algn="ctr" rtl="1">
                        <a:spcBef>
                          <a:spcPts val="0"/>
                        </a:spcBef>
                        <a:spcAft>
                          <a:spcPts val="0"/>
                        </a:spcAft>
                      </a:pPr>
                      <a:r>
                        <a:rPr lang="ar-SA" sz="1100" b="1" dirty="0">
                          <a:effectLst/>
                          <a:cs typeface="B Mitra" panose="00000400000000000000" pitchFamily="2" charset="-78"/>
                        </a:rPr>
                        <a:t>اعضاء تائید کننده</a:t>
                      </a:r>
                      <a:endParaRPr lang="en-US" sz="2400" b="1" dirty="0">
                        <a:effectLst/>
                        <a:latin typeface="Times New Roman" panose="02020603050405020304" pitchFamily="18" charset="0"/>
                        <a:ea typeface="Times New Roman" panose="02020603050405020304" pitchFamily="18" charset="0"/>
                        <a:cs typeface="B Mitra" panose="00000400000000000000" pitchFamily="2" charset="-78"/>
                      </a:endParaRPr>
                    </a:p>
                  </a:txBody>
                  <a:tcPr marL="67119" marR="67119"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3458963882"/>
                  </a:ext>
                </a:extLst>
              </a:tr>
              <a:tr h="300843">
                <a:tc gridSpan="3">
                  <a:txBody>
                    <a:bodyPr/>
                    <a:lstStyle/>
                    <a:p>
                      <a:pPr marL="0" marR="0" algn="ctr" rtl="1">
                        <a:spcBef>
                          <a:spcPts val="0"/>
                        </a:spcBef>
                        <a:spcAft>
                          <a:spcPts val="0"/>
                        </a:spcAft>
                      </a:pPr>
                      <a:r>
                        <a:rPr lang="ar-SA" sz="1100" b="1" dirty="0">
                          <a:effectLst/>
                          <a:cs typeface="B Mitra" panose="00000400000000000000" pitchFamily="2" charset="-78"/>
                        </a:rPr>
                        <a:t>کارشناس مسکن شهرستان</a:t>
                      </a:r>
                      <a:endParaRPr lang="en-US" sz="2800" b="1" dirty="0">
                        <a:effectLst/>
                        <a:latin typeface="Times New Roman" panose="02020603050405020304" pitchFamily="18" charset="0"/>
                        <a:ea typeface="Times New Roman" panose="02020603050405020304" pitchFamily="18" charset="0"/>
                        <a:cs typeface="B Mitra" panose="00000400000000000000" pitchFamily="2" charset="-78"/>
                      </a:endParaRPr>
                    </a:p>
                  </a:txBody>
                  <a:tcPr marL="67119" marR="67119" marT="0" marB="0" anchor="ctr"/>
                </a:tc>
                <a:tc hMerge="1">
                  <a:txBody>
                    <a:bodyPr/>
                    <a:lstStyle/>
                    <a:p>
                      <a:endParaRPr lang="en-US"/>
                    </a:p>
                  </a:txBody>
                  <a:tcPr/>
                </a:tc>
                <a:tc hMerge="1">
                  <a:txBody>
                    <a:bodyPr/>
                    <a:lstStyle/>
                    <a:p>
                      <a:endParaRPr lang="en-US"/>
                    </a:p>
                  </a:txBody>
                  <a:tcPr/>
                </a:tc>
                <a:tc gridSpan="2">
                  <a:txBody>
                    <a:bodyPr/>
                    <a:lstStyle/>
                    <a:p>
                      <a:pPr marL="0" marR="0" algn="ctr" rtl="1">
                        <a:spcBef>
                          <a:spcPts val="0"/>
                        </a:spcBef>
                        <a:spcAft>
                          <a:spcPts val="0"/>
                        </a:spcAft>
                      </a:pPr>
                      <a:r>
                        <a:rPr lang="ar-SA" sz="1100" b="1">
                          <a:effectLst/>
                          <a:cs typeface="B Mitra" panose="00000400000000000000" pitchFamily="2" charset="-78"/>
                        </a:rPr>
                        <a:t>رئیس بهزیستی شهرستان</a:t>
                      </a:r>
                      <a:endParaRPr lang="en-US" sz="2800" b="1">
                        <a:effectLst/>
                        <a:latin typeface="Times New Roman" panose="02020603050405020304" pitchFamily="18" charset="0"/>
                        <a:ea typeface="Times New Roman" panose="02020603050405020304" pitchFamily="18" charset="0"/>
                        <a:cs typeface="B Mitra" panose="00000400000000000000" pitchFamily="2" charset="-78"/>
                      </a:endParaRPr>
                    </a:p>
                  </a:txBody>
                  <a:tcPr marL="67119" marR="67119" marT="0" marB="0" anchor="ctr"/>
                </a:tc>
                <a:tc hMerge="1">
                  <a:txBody>
                    <a:bodyPr/>
                    <a:lstStyle/>
                    <a:p>
                      <a:endParaRPr lang="en-US"/>
                    </a:p>
                  </a:txBody>
                  <a:tcPr/>
                </a:tc>
                <a:tc gridSpan="3">
                  <a:txBody>
                    <a:bodyPr/>
                    <a:lstStyle/>
                    <a:p>
                      <a:pPr marL="0" marR="0" algn="ctr" rtl="1">
                        <a:spcBef>
                          <a:spcPts val="0"/>
                        </a:spcBef>
                        <a:spcAft>
                          <a:spcPts val="0"/>
                        </a:spcAft>
                      </a:pPr>
                      <a:r>
                        <a:rPr lang="ar-SA" sz="1100" b="1">
                          <a:effectLst/>
                          <a:cs typeface="B Mitra" panose="00000400000000000000" pitchFamily="2" charset="-78"/>
                        </a:rPr>
                        <a:t>کارشناس فنی حوزه مسکن بهزیستی استان</a:t>
                      </a:r>
                      <a:endParaRPr lang="en-US" sz="2800" b="1">
                        <a:effectLst/>
                        <a:latin typeface="Times New Roman" panose="02020603050405020304" pitchFamily="18" charset="0"/>
                        <a:ea typeface="Times New Roman" panose="02020603050405020304" pitchFamily="18" charset="0"/>
                        <a:cs typeface="B Mitra" panose="00000400000000000000" pitchFamily="2" charset="-78"/>
                      </a:endParaRPr>
                    </a:p>
                  </a:txBody>
                  <a:tcPr marL="67119" marR="67119" marT="0" marB="0" anchor="ctr"/>
                </a:tc>
                <a:tc hMerge="1">
                  <a:txBody>
                    <a:bodyPr/>
                    <a:lstStyle/>
                    <a:p>
                      <a:endParaRPr lang="en-US"/>
                    </a:p>
                  </a:txBody>
                  <a:tcPr/>
                </a:tc>
                <a:tc hMerge="1">
                  <a:txBody>
                    <a:bodyPr/>
                    <a:lstStyle/>
                    <a:p>
                      <a:endParaRPr lang="en-US"/>
                    </a:p>
                  </a:txBody>
                  <a:tcPr/>
                </a:tc>
                <a:tc gridSpan="5">
                  <a:txBody>
                    <a:bodyPr/>
                    <a:lstStyle/>
                    <a:p>
                      <a:pPr marL="0" marR="0" algn="ctr" rtl="1">
                        <a:spcBef>
                          <a:spcPts val="0"/>
                        </a:spcBef>
                        <a:spcAft>
                          <a:spcPts val="0"/>
                        </a:spcAft>
                      </a:pPr>
                      <a:r>
                        <a:rPr lang="ar-SA" sz="1100" b="1" dirty="0">
                          <a:effectLst/>
                          <a:cs typeface="B Mitra" panose="00000400000000000000" pitchFamily="2" charset="-78"/>
                        </a:rPr>
                        <a:t>رئیس اداره/معاون مشارکت های مردمی، اشتغال و موسسات خیریه بهزیستی استان</a:t>
                      </a:r>
                      <a:endParaRPr lang="en-US" sz="2800" b="1" dirty="0">
                        <a:effectLst/>
                        <a:latin typeface="Times New Roman" panose="02020603050405020304" pitchFamily="18" charset="0"/>
                        <a:ea typeface="Times New Roman" panose="02020603050405020304" pitchFamily="18" charset="0"/>
                        <a:cs typeface="B Mitra" panose="00000400000000000000" pitchFamily="2" charset="-78"/>
                      </a:endParaRPr>
                    </a:p>
                  </a:txBody>
                  <a:tcPr marL="67119" marR="67119"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marL="0" marR="0" algn="ctr" rtl="1">
                        <a:spcBef>
                          <a:spcPts val="0"/>
                        </a:spcBef>
                        <a:spcAft>
                          <a:spcPts val="0"/>
                        </a:spcAft>
                      </a:pPr>
                      <a:r>
                        <a:rPr lang="ar-SA" sz="1100" b="1">
                          <a:effectLst/>
                          <a:cs typeface="B Mitra" panose="00000400000000000000" pitchFamily="2" charset="-78"/>
                        </a:rPr>
                        <a:t>مدیرکل بهزیستی استان</a:t>
                      </a:r>
                      <a:endParaRPr lang="en-US" sz="2800" b="1">
                        <a:effectLst/>
                        <a:latin typeface="Times New Roman" panose="02020603050405020304" pitchFamily="18" charset="0"/>
                        <a:ea typeface="Times New Roman" panose="02020603050405020304" pitchFamily="18" charset="0"/>
                        <a:cs typeface="B Mitra" panose="00000400000000000000" pitchFamily="2" charset="-78"/>
                      </a:endParaRPr>
                    </a:p>
                  </a:txBody>
                  <a:tcPr marL="67119" marR="67119" marT="0" marB="0" anchor="ctr"/>
                </a:tc>
                <a:tc hMerge="1">
                  <a:txBody>
                    <a:bodyPr/>
                    <a:lstStyle/>
                    <a:p>
                      <a:endParaRPr lang="en-US"/>
                    </a:p>
                  </a:txBody>
                  <a:tcPr/>
                </a:tc>
                <a:extLst>
                  <a:ext uri="{0D108BD9-81ED-4DB2-BD59-A6C34878D82A}">
                    <a16:rowId xmlns="" xmlns:a16="http://schemas.microsoft.com/office/drawing/2014/main" val="3085625677"/>
                  </a:ext>
                </a:extLst>
              </a:tr>
              <a:tr h="278548">
                <a:tc gridSpan="3">
                  <a:txBody>
                    <a:bodyPr/>
                    <a:lstStyle/>
                    <a:p>
                      <a:pPr marL="0" marR="0" algn="ctr" rtl="1">
                        <a:spcBef>
                          <a:spcPts val="0"/>
                        </a:spcBef>
                        <a:spcAft>
                          <a:spcPts val="0"/>
                        </a:spcAft>
                      </a:pPr>
                      <a:r>
                        <a:rPr lang="ar-SA" sz="1100" b="1" dirty="0">
                          <a:effectLst/>
                          <a:cs typeface="B Mitra" panose="00000400000000000000" pitchFamily="2" charset="-78"/>
                        </a:rPr>
                        <a:t>نام و نام خانوادگی</a:t>
                      </a:r>
                      <a:endParaRPr lang="en-US" sz="2800" b="1" dirty="0">
                        <a:effectLst/>
                        <a:latin typeface="Times New Roman" panose="02020603050405020304" pitchFamily="18" charset="0"/>
                        <a:ea typeface="Times New Roman" panose="02020603050405020304" pitchFamily="18" charset="0"/>
                        <a:cs typeface="B Mitra" panose="00000400000000000000" pitchFamily="2" charset="-78"/>
                      </a:endParaRPr>
                    </a:p>
                  </a:txBody>
                  <a:tcPr marL="67119" marR="67119" marT="0" marB="0" anchor="ctr"/>
                </a:tc>
                <a:tc hMerge="1">
                  <a:txBody>
                    <a:bodyPr/>
                    <a:lstStyle/>
                    <a:p>
                      <a:endParaRPr lang="en-US"/>
                    </a:p>
                  </a:txBody>
                  <a:tcPr/>
                </a:tc>
                <a:tc hMerge="1">
                  <a:txBody>
                    <a:bodyPr/>
                    <a:lstStyle/>
                    <a:p>
                      <a:endParaRPr lang="en-US"/>
                    </a:p>
                  </a:txBody>
                  <a:tcPr/>
                </a:tc>
                <a:tc gridSpan="2">
                  <a:txBody>
                    <a:bodyPr/>
                    <a:lstStyle/>
                    <a:p>
                      <a:pPr marL="0" marR="0" algn="ctr" rtl="1">
                        <a:spcBef>
                          <a:spcPts val="0"/>
                        </a:spcBef>
                        <a:spcAft>
                          <a:spcPts val="0"/>
                        </a:spcAft>
                      </a:pPr>
                      <a:r>
                        <a:rPr lang="ar-SA" sz="1100" b="1">
                          <a:effectLst/>
                          <a:cs typeface="B Mitra" panose="00000400000000000000" pitchFamily="2" charset="-78"/>
                        </a:rPr>
                        <a:t>نام و نام خانوادگی</a:t>
                      </a:r>
                      <a:endParaRPr lang="en-US" sz="2800" b="1">
                        <a:effectLst/>
                        <a:latin typeface="Times New Roman" panose="02020603050405020304" pitchFamily="18" charset="0"/>
                        <a:ea typeface="Times New Roman" panose="02020603050405020304" pitchFamily="18" charset="0"/>
                        <a:cs typeface="B Mitra" panose="00000400000000000000" pitchFamily="2" charset="-78"/>
                      </a:endParaRPr>
                    </a:p>
                  </a:txBody>
                  <a:tcPr marL="67119" marR="67119" marT="0" marB="0" anchor="ctr"/>
                </a:tc>
                <a:tc hMerge="1">
                  <a:txBody>
                    <a:bodyPr/>
                    <a:lstStyle/>
                    <a:p>
                      <a:endParaRPr lang="en-US"/>
                    </a:p>
                  </a:txBody>
                  <a:tcPr/>
                </a:tc>
                <a:tc gridSpan="3">
                  <a:txBody>
                    <a:bodyPr/>
                    <a:lstStyle/>
                    <a:p>
                      <a:pPr marL="0" marR="0" algn="ctr" rtl="1">
                        <a:spcBef>
                          <a:spcPts val="0"/>
                        </a:spcBef>
                        <a:spcAft>
                          <a:spcPts val="0"/>
                        </a:spcAft>
                      </a:pPr>
                      <a:r>
                        <a:rPr lang="ar-SA" sz="1100" b="1">
                          <a:effectLst/>
                          <a:cs typeface="B Mitra" panose="00000400000000000000" pitchFamily="2" charset="-78"/>
                        </a:rPr>
                        <a:t>نام و نام خانوادگی</a:t>
                      </a:r>
                      <a:endParaRPr lang="en-US" sz="2800" b="1">
                        <a:effectLst/>
                        <a:latin typeface="Times New Roman" panose="02020603050405020304" pitchFamily="18" charset="0"/>
                        <a:ea typeface="Times New Roman" panose="02020603050405020304" pitchFamily="18" charset="0"/>
                        <a:cs typeface="B Mitra" panose="00000400000000000000" pitchFamily="2" charset="-78"/>
                      </a:endParaRPr>
                    </a:p>
                  </a:txBody>
                  <a:tcPr marL="67119" marR="67119" marT="0" marB="0" anchor="ctr"/>
                </a:tc>
                <a:tc hMerge="1">
                  <a:txBody>
                    <a:bodyPr/>
                    <a:lstStyle/>
                    <a:p>
                      <a:endParaRPr lang="en-US"/>
                    </a:p>
                  </a:txBody>
                  <a:tcPr/>
                </a:tc>
                <a:tc hMerge="1">
                  <a:txBody>
                    <a:bodyPr/>
                    <a:lstStyle/>
                    <a:p>
                      <a:endParaRPr lang="en-US"/>
                    </a:p>
                  </a:txBody>
                  <a:tcPr/>
                </a:tc>
                <a:tc gridSpan="5">
                  <a:txBody>
                    <a:bodyPr/>
                    <a:lstStyle/>
                    <a:p>
                      <a:pPr marL="0" marR="0" algn="ctr" rtl="1">
                        <a:spcBef>
                          <a:spcPts val="0"/>
                        </a:spcBef>
                        <a:spcAft>
                          <a:spcPts val="0"/>
                        </a:spcAft>
                      </a:pPr>
                      <a:r>
                        <a:rPr lang="ar-SA" sz="1100" b="1">
                          <a:effectLst/>
                          <a:cs typeface="B Mitra" panose="00000400000000000000" pitchFamily="2" charset="-78"/>
                        </a:rPr>
                        <a:t>نام و نام خانوادگی</a:t>
                      </a:r>
                      <a:endParaRPr lang="en-US" sz="2800" b="1">
                        <a:effectLst/>
                        <a:latin typeface="Times New Roman" panose="02020603050405020304" pitchFamily="18" charset="0"/>
                        <a:ea typeface="Times New Roman" panose="02020603050405020304" pitchFamily="18" charset="0"/>
                        <a:cs typeface="B Mitra" panose="00000400000000000000" pitchFamily="2" charset="-78"/>
                      </a:endParaRPr>
                    </a:p>
                  </a:txBody>
                  <a:tcPr marL="67119" marR="67119"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marL="0" marR="0" algn="ctr" rtl="1">
                        <a:spcBef>
                          <a:spcPts val="0"/>
                        </a:spcBef>
                        <a:spcAft>
                          <a:spcPts val="0"/>
                        </a:spcAft>
                      </a:pPr>
                      <a:r>
                        <a:rPr lang="ar-SA" sz="1100" b="1">
                          <a:effectLst/>
                          <a:cs typeface="B Mitra" panose="00000400000000000000" pitchFamily="2" charset="-78"/>
                        </a:rPr>
                        <a:t>نام و نام خانوادگی</a:t>
                      </a:r>
                      <a:endParaRPr lang="en-US" sz="2800" b="1">
                        <a:effectLst/>
                        <a:latin typeface="Times New Roman" panose="02020603050405020304" pitchFamily="18" charset="0"/>
                        <a:ea typeface="Times New Roman" panose="02020603050405020304" pitchFamily="18" charset="0"/>
                        <a:cs typeface="B Mitra" panose="00000400000000000000" pitchFamily="2" charset="-78"/>
                      </a:endParaRPr>
                    </a:p>
                  </a:txBody>
                  <a:tcPr marL="67119" marR="67119" marT="0" marB="0" anchor="ctr"/>
                </a:tc>
                <a:tc hMerge="1">
                  <a:txBody>
                    <a:bodyPr/>
                    <a:lstStyle/>
                    <a:p>
                      <a:endParaRPr lang="en-US"/>
                    </a:p>
                  </a:txBody>
                  <a:tcPr/>
                </a:tc>
                <a:extLst>
                  <a:ext uri="{0D108BD9-81ED-4DB2-BD59-A6C34878D82A}">
                    <a16:rowId xmlns="" xmlns:a16="http://schemas.microsoft.com/office/drawing/2014/main" val="2115837120"/>
                  </a:ext>
                </a:extLst>
              </a:tr>
              <a:tr h="337572">
                <a:tc gridSpan="3">
                  <a:txBody>
                    <a:bodyPr/>
                    <a:lstStyle/>
                    <a:p>
                      <a:pPr marL="0" marR="0" algn="ctr" rtl="1">
                        <a:spcBef>
                          <a:spcPts val="0"/>
                        </a:spcBef>
                        <a:spcAft>
                          <a:spcPts val="0"/>
                        </a:spcAft>
                      </a:pPr>
                      <a:r>
                        <a:rPr lang="ar-SA" sz="1100" b="1" dirty="0">
                          <a:effectLst/>
                          <a:cs typeface="B Mitra" panose="00000400000000000000" pitchFamily="2" charset="-78"/>
                        </a:rPr>
                        <a:t>امضاء</a:t>
                      </a:r>
                      <a:endParaRPr lang="en-US" sz="2800" b="1" dirty="0">
                        <a:effectLst/>
                        <a:latin typeface="Times New Roman" panose="02020603050405020304" pitchFamily="18" charset="0"/>
                        <a:ea typeface="Times New Roman" panose="02020603050405020304" pitchFamily="18" charset="0"/>
                        <a:cs typeface="B Mitra" panose="00000400000000000000" pitchFamily="2" charset="-78"/>
                      </a:endParaRPr>
                    </a:p>
                  </a:txBody>
                  <a:tcPr marL="67119" marR="67119" marT="0" marB="0" anchor="ctr"/>
                </a:tc>
                <a:tc hMerge="1">
                  <a:txBody>
                    <a:bodyPr/>
                    <a:lstStyle/>
                    <a:p>
                      <a:endParaRPr lang="en-US"/>
                    </a:p>
                  </a:txBody>
                  <a:tcPr/>
                </a:tc>
                <a:tc hMerge="1">
                  <a:txBody>
                    <a:bodyPr/>
                    <a:lstStyle/>
                    <a:p>
                      <a:endParaRPr lang="en-US"/>
                    </a:p>
                  </a:txBody>
                  <a:tcPr/>
                </a:tc>
                <a:tc gridSpan="2">
                  <a:txBody>
                    <a:bodyPr/>
                    <a:lstStyle/>
                    <a:p>
                      <a:pPr marL="0" marR="0" algn="ctr" rtl="1">
                        <a:spcBef>
                          <a:spcPts val="0"/>
                        </a:spcBef>
                        <a:spcAft>
                          <a:spcPts val="0"/>
                        </a:spcAft>
                      </a:pPr>
                      <a:r>
                        <a:rPr lang="ar-SA" sz="1100" b="1" dirty="0">
                          <a:effectLst/>
                          <a:cs typeface="B Mitra" panose="00000400000000000000" pitchFamily="2" charset="-78"/>
                        </a:rPr>
                        <a:t>امضاء</a:t>
                      </a:r>
                      <a:endParaRPr lang="en-US" sz="2800" b="1" dirty="0">
                        <a:effectLst/>
                        <a:latin typeface="Times New Roman" panose="02020603050405020304" pitchFamily="18" charset="0"/>
                        <a:ea typeface="Times New Roman" panose="02020603050405020304" pitchFamily="18" charset="0"/>
                        <a:cs typeface="B Mitra" panose="00000400000000000000" pitchFamily="2" charset="-78"/>
                      </a:endParaRPr>
                    </a:p>
                  </a:txBody>
                  <a:tcPr marL="67119" marR="67119" marT="0" marB="0" anchor="ctr"/>
                </a:tc>
                <a:tc hMerge="1">
                  <a:txBody>
                    <a:bodyPr/>
                    <a:lstStyle/>
                    <a:p>
                      <a:endParaRPr lang="en-US"/>
                    </a:p>
                  </a:txBody>
                  <a:tcPr/>
                </a:tc>
                <a:tc gridSpan="3">
                  <a:txBody>
                    <a:bodyPr/>
                    <a:lstStyle/>
                    <a:p>
                      <a:pPr marL="0" marR="0" algn="ctr" rtl="1">
                        <a:spcBef>
                          <a:spcPts val="0"/>
                        </a:spcBef>
                        <a:spcAft>
                          <a:spcPts val="0"/>
                        </a:spcAft>
                      </a:pPr>
                      <a:r>
                        <a:rPr lang="ar-SA" sz="1100" b="1" dirty="0">
                          <a:effectLst/>
                          <a:cs typeface="B Mitra" panose="00000400000000000000" pitchFamily="2" charset="-78"/>
                        </a:rPr>
                        <a:t>امضاء</a:t>
                      </a:r>
                      <a:endParaRPr lang="en-US" sz="2800" b="1" dirty="0">
                        <a:effectLst/>
                        <a:latin typeface="Times New Roman" panose="02020603050405020304" pitchFamily="18" charset="0"/>
                        <a:ea typeface="Times New Roman" panose="02020603050405020304" pitchFamily="18" charset="0"/>
                        <a:cs typeface="B Mitra" panose="00000400000000000000" pitchFamily="2" charset="-78"/>
                      </a:endParaRPr>
                    </a:p>
                  </a:txBody>
                  <a:tcPr marL="67119" marR="67119" marT="0" marB="0" anchor="ctr"/>
                </a:tc>
                <a:tc hMerge="1">
                  <a:txBody>
                    <a:bodyPr/>
                    <a:lstStyle/>
                    <a:p>
                      <a:endParaRPr lang="en-US"/>
                    </a:p>
                  </a:txBody>
                  <a:tcPr/>
                </a:tc>
                <a:tc hMerge="1">
                  <a:txBody>
                    <a:bodyPr/>
                    <a:lstStyle/>
                    <a:p>
                      <a:endParaRPr lang="en-US"/>
                    </a:p>
                  </a:txBody>
                  <a:tcPr/>
                </a:tc>
                <a:tc gridSpan="5">
                  <a:txBody>
                    <a:bodyPr/>
                    <a:lstStyle/>
                    <a:p>
                      <a:pPr marL="0" marR="0" algn="ctr" rtl="1">
                        <a:spcBef>
                          <a:spcPts val="0"/>
                        </a:spcBef>
                        <a:spcAft>
                          <a:spcPts val="0"/>
                        </a:spcAft>
                      </a:pPr>
                      <a:r>
                        <a:rPr lang="ar-SA" sz="1100" b="1" dirty="0">
                          <a:effectLst/>
                          <a:cs typeface="B Mitra" panose="00000400000000000000" pitchFamily="2" charset="-78"/>
                        </a:rPr>
                        <a:t>امضاء</a:t>
                      </a:r>
                      <a:endParaRPr lang="en-US" sz="2800" b="1" dirty="0">
                        <a:effectLst/>
                        <a:latin typeface="Times New Roman" panose="02020603050405020304" pitchFamily="18" charset="0"/>
                        <a:ea typeface="Times New Roman" panose="02020603050405020304" pitchFamily="18" charset="0"/>
                        <a:cs typeface="B Mitra" panose="00000400000000000000" pitchFamily="2" charset="-78"/>
                      </a:endParaRPr>
                    </a:p>
                  </a:txBody>
                  <a:tcPr marL="67119" marR="67119"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marL="0" marR="0" algn="ctr" rtl="1">
                        <a:spcBef>
                          <a:spcPts val="0"/>
                        </a:spcBef>
                        <a:spcAft>
                          <a:spcPts val="0"/>
                        </a:spcAft>
                      </a:pPr>
                      <a:r>
                        <a:rPr lang="ar-SA" sz="1100" b="1" dirty="0">
                          <a:effectLst/>
                          <a:cs typeface="B Mitra" panose="00000400000000000000" pitchFamily="2" charset="-78"/>
                        </a:rPr>
                        <a:t>امضاء</a:t>
                      </a:r>
                      <a:endParaRPr lang="en-US" sz="2800" b="1" dirty="0">
                        <a:effectLst/>
                        <a:latin typeface="Times New Roman" panose="02020603050405020304" pitchFamily="18" charset="0"/>
                        <a:ea typeface="Times New Roman" panose="02020603050405020304" pitchFamily="18" charset="0"/>
                        <a:cs typeface="B Mitra" panose="00000400000000000000" pitchFamily="2" charset="-78"/>
                      </a:endParaRPr>
                    </a:p>
                  </a:txBody>
                  <a:tcPr marL="67119" marR="67119" marT="0" marB="0" anchor="ctr"/>
                </a:tc>
                <a:tc hMerge="1">
                  <a:txBody>
                    <a:bodyPr/>
                    <a:lstStyle/>
                    <a:p>
                      <a:endParaRPr lang="en-US"/>
                    </a:p>
                  </a:txBody>
                  <a:tcPr/>
                </a:tc>
                <a:extLst>
                  <a:ext uri="{0D108BD9-81ED-4DB2-BD59-A6C34878D82A}">
                    <a16:rowId xmlns="" xmlns:a16="http://schemas.microsoft.com/office/drawing/2014/main" val="441572060"/>
                  </a:ext>
                </a:extLst>
              </a:tr>
            </a:tbl>
          </a:graphicData>
        </a:graphic>
      </p:graphicFrame>
      <p:sp>
        <p:nvSpPr>
          <p:cNvPr id="5" name="TextBox 4">
            <a:extLst>
              <a:ext uri="{FF2B5EF4-FFF2-40B4-BE49-F238E27FC236}">
                <a16:creationId xmlns="" xmlns:a16="http://schemas.microsoft.com/office/drawing/2014/main" id="{19194280-E75A-6FE9-6A3A-07130341ED07}"/>
              </a:ext>
            </a:extLst>
          </p:cNvPr>
          <p:cNvSpPr txBox="1"/>
          <p:nvPr/>
        </p:nvSpPr>
        <p:spPr>
          <a:xfrm>
            <a:off x="1187356" y="533776"/>
            <a:ext cx="10536072" cy="1015663"/>
          </a:xfrm>
          <a:prstGeom prst="rect">
            <a:avLst/>
          </a:prstGeom>
          <a:noFill/>
        </p:spPr>
        <p:txBody>
          <a:bodyPr wrap="square">
            <a:spAutoFit/>
          </a:bodyPr>
          <a:lstStyle/>
          <a:p>
            <a:pPr marL="0" marR="0" algn="just" rtl="1">
              <a:spcBef>
                <a:spcPts val="0"/>
              </a:spcBef>
              <a:spcAft>
                <a:spcPts val="0"/>
              </a:spcAft>
            </a:pPr>
            <a:r>
              <a:rPr lang="ar-SA" sz="2000" b="1" dirty="0">
                <a:effectLst/>
                <a:latin typeface="Times New Roman" panose="02020603050405020304" pitchFamily="18" charset="0"/>
                <a:ea typeface="Times New Roman" panose="02020603050405020304" pitchFamily="18" charset="0"/>
                <a:cs typeface="B Nazanin" panose="00000400000000000000" pitchFamily="2" charset="-78"/>
              </a:rPr>
              <a:t>الف) ارسال لیست اسامی افراد دارای معلولیت و مددجویان </a:t>
            </a:r>
            <a:r>
              <a:rPr lang="ar-SA" sz="2000" b="1" dirty="0">
                <a:effectLst/>
                <a:highlight>
                  <a:srgbClr val="FFFF00"/>
                </a:highlight>
                <a:latin typeface="Times New Roman" panose="02020603050405020304" pitchFamily="18" charset="0"/>
                <a:ea typeface="Times New Roman" panose="02020603050405020304" pitchFamily="18" charset="0"/>
                <a:cs typeface="B Nazanin" panose="00000400000000000000" pitchFamily="2" charset="-78"/>
              </a:rPr>
              <a:t>دارای دفترچه اقساط تسهیلات بانکی </a:t>
            </a:r>
            <a:r>
              <a:rPr lang="ar-SA" sz="2000" b="1" dirty="0">
                <a:effectLst/>
                <a:latin typeface="Times New Roman" panose="02020603050405020304" pitchFamily="18" charset="0"/>
                <a:ea typeface="Times New Roman" panose="02020603050405020304" pitchFamily="18" charset="0"/>
                <a:cs typeface="B Nazanin" panose="00000400000000000000" pitchFamily="2" charset="-78"/>
              </a:rPr>
              <a:t>و </a:t>
            </a:r>
            <a:r>
              <a:rPr lang="ar-SA" sz="2000" b="1" dirty="0">
                <a:effectLst/>
                <a:highlight>
                  <a:srgbClr val="FFFF00"/>
                </a:highlight>
                <a:latin typeface="Times New Roman" panose="02020603050405020304" pitchFamily="18" charset="0"/>
                <a:ea typeface="Times New Roman" panose="02020603050405020304" pitchFamily="18" charset="0"/>
                <a:cs typeface="B Nazanin" panose="00000400000000000000" pitchFamily="2" charset="-78"/>
              </a:rPr>
              <a:t>یا قرارداد پیش فروش </a:t>
            </a:r>
            <a:r>
              <a:rPr lang="ar-SA" sz="2000" b="1" dirty="0">
                <a:effectLst/>
                <a:latin typeface="Times New Roman" panose="02020603050405020304" pitchFamily="18" charset="0"/>
                <a:ea typeface="Times New Roman" panose="02020603050405020304" pitchFamily="18" charset="0"/>
                <a:cs typeface="B Nazanin" panose="00000400000000000000" pitchFamily="2" charset="-78"/>
              </a:rPr>
              <a:t>ثبت شده در سامانه مسکن مهر به نشانی </a:t>
            </a:r>
            <a:r>
              <a:rPr lang="en-US" sz="2000" b="1" dirty="0">
                <a:effectLst/>
                <a:latin typeface="Times New Roman" panose="02020603050405020304" pitchFamily="18" charset="0"/>
                <a:ea typeface="Times New Roman" panose="02020603050405020304" pitchFamily="18" charset="0"/>
                <a:cs typeface="B Nazanin" panose="00000400000000000000" pitchFamily="2" charset="-78"/>
              </a:rPr>
              <a:t>www.mehr.mrud.ir</a:t>
            </a:r>
            <a:r>
              <a:rPr lang="ar-SA" sz="2000" b="1" dirty="0">
                <a:effectLst/>
                <a:latin typeface="Times New Roman" panose="02020603050405020304" pitchFamily="18" charset="0"/>
                <a:ea typeface="Times New Roman" panose="02020603050405020304" pitchFamily="18" charset="0"/>
                <a:cs typeface="B Nazanin" panose="00000400000000000000" pitchFamily="2" charset="-78"/>
              </a:rPr>
              <a:t> در قالب جدول ذیل با فرمت </a:t>
            </a:r>
            <a:r>
              <a:rPr lang="en-US" sz="2000" b="1" dirty="0">
                <a:effectLst/>
                <a:latin typeface="Times New Roman" panose="02020603050405020304" pitchFamily="18" charset="0"/>
                <a:ea typeface="Times New Roman" panose="02020603050405020304" pitchFamily="18" charset="0"/>
                <a:cs typeface="B Nazanin" panose="00000400000000000000" pitchFamily="2" charset="-78"/>
              </a:rPr>
              <a:t>Excel</a:t>
            </a:r>
            <a:r>
              <a:rPr lang="en-US" sz="2000" b="1" dirty="0">
                <a:effectLst/>
                <a:latin typeface="B Mitra" panose="00000400000000000000" pitchFamily="2" charset="-78"/>
                <a:ea typeface="Times New Roman" panose="02020603050405020304" pitchFamily="18" charset="0"/>
                <a:cs typeface="B Nazanin" panose="00000400000000000000" pitchFamily="2" charset="-78"/>
              </a:rPr>
              <a:t> </a:t>
            </a:r>
            <a:r>
              <a:rPr lang="ar-SA" sz="2000" b="1" dirty="0">
                <a:effectLst/>
                <a:latin typeface="B Mitra" panose="00000400000000000000" pitchFamily="2" charset="-78"/>
                <a:ea typeface="Times New Roman" panose="02020603050405020304" pitchFamily="18" charset="0"/>
                <a:cs typeface="B Nazanin" panose="00000400000000000000" pitchFamily="2" charset="-78"/>
              </a:rPr>
              <a:t>به انضمام اسکن جدول با امضای اعضاء تائید کننده :</a:t>
            </a:r>
            <a:endParaRPr lang="en-US" b="1" dirty="0">
              <a:effectLst/>
              <a:latin typeface="Times New Roman" panose="02020603050405020304" pitchFamily="18" charset="0"/>
              <a:ea typeface="Times New Roman" panose="02020603050405020304" pitchFamily="18" charset="0"/>
              <a:cs typeface="B Nazanin" panose="00000400000000000000" pitchFamily="2" charset="-78"/>
            </a:endParaRPr>
          </a:p>
        </p:txBody>
      </p:sp>
      <p:sp>
        <p:nvSpPr>
          <p:cNvPr id="8" name="TextBox 7">
            <a:extLst>
              <a:ext uri="{FF2B5EF4-FFF2-40B4-BE49-F238E27FC236}">
                <a16:creationId xmlns="" xmlns:a16="http://schemas.microsoft.com/office/drawing/2014/main" id="{A1AEF2E2-D530-FF73-D58D-35BBE505370F}"/>
              </a:ext>
            </a:extLst>
          </p:cNvPr>
          <p:cNvSpPr txBox="1"/>
          <p:nvPr/>
        </p:nvSpPr>
        <p:spPr>
          <a:xfrm>
            <a:off x="185530" y="4204326"/>
            <a:ext cx="12006470" cy="2677656"/>
          </a:xfrm>
          <a:prstGeom prst="rect">
            <a:avLst/>
          </a:prstGeom>
          <a:noFill/>
        </p:spPr>
        <p:txBody>
          <a:bodyPr wrap="square">
            <a:spAutoFit/>
          </a:bodyPr>
          <a:lstStyle/>
          <a:p>
            <a:pPr marL="0" marR="0" algn="just" rtl="1">
              <a:spcBef>
                <a:spcPts val="0"/>
              </a:spcBef>
              <a:spcAft>
                <a:spcPts val="0"/>
              </a:spcAft>
            </a:pPr>
            <a:r>
              <a:rPr lang="ar-SA" sz="2000" b="1" dirty="0">
                <a:effectLst/>
                <a:latin typeface="Times New Roman" panose="02020603050405020304" pitchFamily="18" charset="0"/>
                <a:ea typeface="Times New Roman" panose="02020603050405020304" pitchFamily="18" charset="0"/>
                <a:cs typeface="B Mitra" panose="00000400000000000000" pitchFamily="2" charset="-78"/>
              </a:rPr>
              <a:t>ب) ارسال مکاتبه و یا گواهی اداره ﮐﻞ راه و ﺷﻬﺮﺳﺎزي ﯾﺎ ﺑﻨﯿﺎد ﻣﺴﮑﻦ اﻧﻘﻼب اﺳﻼﻣﯽ و ﯾﺎ ﺷﺮﮐﺖ ﻋﻤﺮان ﺷﻬﺮ ﺟﺪﯾﺪ اﺳـﺘﺎن (ﺑﺴـﺘﻪ ﺑﻪ ﻣﻮﻗﻌﯿﺖ ﻗﺮارﮔﯿﺮي ﭘﺮوژه) به نام فرد دارای معلولیت و یا مددجوی تحت پوشش با </a:t>
            </a:r>
            <a:r>
              <a:rPr lang="fa-IR" sz="2000" b="1" dirty="0">
                <a:effectLst/>
                <a:latin typeface="Times New Roman" panose="02020603050405020304" pitchFamily="18" charset="0"/>
                <a:ea typeface="Times New Roman" panose="02020603050405020304" pitchFamily="18" charset="0"/>
                <a:cs typeface="B Mitra" panose="00000400000000000000" pitchFamily="2" charset="-78"/>
              </a:rPr>
              <a:t>تعیین موارد ذیل:</a:t>
            </a:r>
            <a:endParaRPr lang="en-US" b="1" dirty="0">
              <a:effectLst/>
              <a:latin typeface="Times New Roman" panose="02020603050405020304" pitchFamily="18" charset="0"/>
              <a:ea typeface="Times New Roman" panose="02020603050405020304" pitchFamily="18" charset="0"/>
              <a:cs typeface="B Mitra" panose="00000400000000000000" pitchFamily="2" charset="-78"/>
            </a:endParaRPr>
          </a:p>
          <a:p>
            <a:pPr marL="342900" marR="0" lvl="0" indent="-342900" algn="justLow" rtl="1">
              <a:spcBef>
                <a:spcPts val="0"/>
              </a:spcBef>
              <a:spcAft>
                <a:spcPts val="0"/>
              </a:spcAft>
              <a:buFont typeface="Symbol" panose="05050102010706020507" pitchFamily="18" charset="2"/>
              <a:buChar char=""/>
            </a:pPr>
            <a:r>
              <a:rPr lang="ar-SA" sz="1600" b="1" dirty="0">
                <a:effectLst/>
                <a:highlight>
                  <a:srgbClr val="FFFF00"/>
                </a:highlight>
                <a:latin typeface="Times New Roman" panose="02020603050405020304" pitchFamily="18" charset="0"/>
                <a:ea typeface="Times New Roman" panose="02020603050405020304" pitchFamily="18" charset="0"/>
                <a:cs typeface="B Mitra" panose="00000400000000000000" pitchFamily="2" charset="-78"/>
              </a:rPr>
              <a:t>درج مشخصات واحد مسکونی (متراژ، بلوک، طبقه و ..)</a:t>
            </a:r>
            <a:endParaRPr lang="en-US" sz="1600" b="1" dirty="0">
              <a:effectLst/>
              <a:highlight>
                <a:srgbClr val="FFFF00"/>
              </a:highlight>
              <a:latin typeface="Times New Roman" panose="02020603050405020304" pitchFamily="18" charset="0"/>
              <a:ea typeface="Times New Roman" panose="02020603050405020304" pitchFamily="18" charset="0"/>
            </a:endParaRPr>
          </a:p>
          <a:p>
            <a:pPr marL="342900" marR="0" lvl="0" indent="-342900" algn="justLow" rtl="1">
              <a:spcBef>
                <a:spcPts val="0"/>
              </a:spcBef>
              <a:spcAft>
                <a:spcPts val="0"/>
              </a:spcAft>
              <a:buFont typeface="Symbol" panose="05050102010706020507" pitchFamily="18" charset="2"/>
              <a:buChar char=""/>
            </a:pPr>
            <a:r>
              <a:rPr lang="ar-SA" sz="1600" b="1" dirty="0">
                <a:effectLst/>
                <a:highlight>
                  <a:srgbClr val="FFFF00"/>
                </a:highlight>
                <a:latin typeface="Times New Roman" panose="02020603050405020304" pitchFamily="18" charset="0"/>
                <a:ea typeface="Times New Roman" panose="02020603050405020304" pitchFamily="18" charset="0"/>
                <a:cs typeface="B Mitra" panose="00000400000000000000" pitchFamily="2" charset="-78"/>
              </a:rPr>
              <a:t>قیمت تمام شده واحد مسکونی (سرجمع سهم آورده و تسهیلات بانکی)</a:t>
            </a:r>
            <a:endParaRPr lang="en-US" sz="1600" b="1" dirty="0">
              <a:effectLst/>
              <a:highlight>
                <a:srgbClr val="FFFF00"/>
              </a:highlight>
              <a:latin typeface="Times New Roman" panose="02020603050405020304" pitchFamily="18" charset="0"/>
              <a:ea typeface="Times New Roman" panose="02020603050405020304" pitchFamily="18" charset="0"/>
            </a:endParaRPr>
          </a:p>
          <a:p>
            <a:pPr marL="342900" marR="0" lvl="0" indent="-342900" algn="justLow" rtl="1">
              <a:spcBef>
                <a:spcPts val="0"/>
              </a:spcBef>
              <a:spcAft>
                <a:spcPts val="0"/>
              </a:spcAft>
              <a:buFont typeface="Symbol" panose="05050102010706020507" pitchFamily="18" charset="2"/>
              <a:buChar char=""/>
            </a:pPr>
            <a:r>
              <a:rPr lang="ar-SA" sz="1600" b="1" dirty="0">
                <a:effectLst/>
                <a:highlight>
                  <a:srgbClr val="FFFF00"/>
                </a:highlight>
                <a:latin typeface="Times New Roman" panose="02020603050405020304" pitchFamily="18" charset="0"/>
                <a:ea typeface="Times New Roman" panose="02020603050405020304" pitchFamily="18" charset="0"/>
                <a:cs typeface="B Mitra" panose="00000400000000000000" pitchFamily="2" charset="-78"/>
              </a:rPr>
              <a:t>میزان کل سهم آورده مورد نیاز</a:t>
            </a:r>
            <a:endParaRPr lang="en-US" sz="1600" b="1" dirty="0">
              <a:effectLst/>
              <a:highlight>
                <a:srgbClr val="FFFF00"/>
              </a:highlight>
              <a:latin typeface="Times New Roman" panose="02020603050405020304" pitchFamily="18" charset="0"/>
              <a:ea typeface="Times New Roman" panose="02020603050405020304" pitchFamily="18" charset="0"/>
            </a:endParaRPr>
          </a:p>
          <a:p>
            <a:pPr marL="342900" marR="0" lvl="0" indent="-342900" algn="justLow" rtl="1">
              <a:spcBef>
                <a:spcPts val="0"/>
              </a:spcBef>
              <a:spcAft>
                <a:spcPts val="0"/>
              </a:spcAft>
              <a:buFont typeface="Symbol" panose="05050102010706020507" pitchFamily="18" charset="2"/>
              <a:buChar char=""/>
            </a:pPr>
            <a:r>
              <a:rPr lang="ar-SA" sz="1600" b="1" dirty="0">
                <a:effectLst/>
                <a:highlight>
                  <a:srgbClr val="FFFF00"/>
                </a:highlight>
                <a:latin typeface="Times New Roman" panose="02020603050405020304" pitchFamily="18" charset="0"/>
                <a:ea typeface="Times New Roman" panose="02020603050405020304" pitchFamily="18" charset="0"/>
                <a:cs typeface="B Mitra" panose="00000400000000000000" pitchFamily="2" charset="-78"/>
              </a:rPr>
              <a:t>میزان سهم آورده پرداخت شده</a:t>
            </a:r>
            <a:endParaRPr lang="en-US" sz="1600" b="1" dirty="0">
              <a:effectLst/>
              <a:highlight>
                <a:srgbClr val="FFFF00"/>
              </a:highlight>
              <a:latin typeface="Times New Roman" panose="02020603050405020304" pitchFamily="18" charset="0"/>
              <a:ea typeface="Times New Roman" panose="02020603050405020304" pitchFamily="18" charset="0"/>
            </a:endParaRPr>
          </a:p>
          <a:p>
            <a:pPr marL="342900" marR="0" lvl="0" indent="-342900" algn="justLow" rtl="1">
              <a:spcBef>
                <a:spcPts val="0"/>
              </a:spcBef>
              <a:spcAft>
                <a:spcPts val="0"/>
              </a:spcAft>
              <a:buFont typeface="Symbol" panose="05050102010706020507" pitchFamily="18" charset="2"/>
              <a:buChar char=""/>
            </a:pPr>
            <a:r>
              <a:rPr lang="ar-SA" sz="1600" b="1" dirty="0">
                <a:effectLst/>
                <a:highlight>
                  <a:srgbClr val="FFFF00"/>
                </a:highlight>
                <a:latin typeface="Times New Roman" panose="02020603050405020304" pitchFamily="18" charset="0"/>
                <a:ea typeface="Times New Roman" panose="02020603050405020304" pitchFamily="18" charset="0"/>
                <a:cs typeface="B Mitra" panose="00000400000000000000" pitchFamily="2" charset="-78"/>
              </a:rPr>
              <a:t>میزان تسهیلات بانکی</a:t>
            </a:r>
            <a:endParaRPr lang="en-US" sz="1600" b="1" dirty="0">
              <a:effectLst/>
              <a:highlight>
                <a:srgbClr val="FFFF00"/>
              </a:highlight>
              <a:latin typeface="Times New Roman" panose="02020603050405020304" pitchFamily="18" charset="0"/>
              <a:ea typeface="Times New Roman" panose="02020603050405020304" pitchFamily="18" charset="0"/>
            </a:endParaRPr>
          </a:p>
          <a:p>
            <a:pPr marL="342900" marR="0" lvl="0" indent="-342900" algn="justLow" rtl="1">
              <a:spcBef>
                <a:spcPts val="0"/>
              </a:spcBef>
              <a:spcAft>
                <a:spcPts val="0"/>
              </a:spcAft>
              <a:buFont typeface="Symbol" panose="05050102010706020507" pitchFamily="18" charset="2"/>
              <a:buChar char=""/>
            </a:pPr>
            <a:r>
              <a:rPr lang="ar-SA" sz="1600" b="1" dirty="0">
                <a:effectLst/>
                <a:highlight>
                  <a:srgbClr val="FFFF00"/>
                </a:highlight>
                <a:latin typeface="Times New Roman" panose="02020603050405020304" pitchFamily="18" charset="0"/>
                <a:ea typeface="Times New Roman" panose="02020603050405020304" pitchFamily="18" charset="0"/>
                <a:cs typeface="B Mitra" panose="00000400000000000000" pitchFamily="2" charset="-78"/>
              </a:rPr>
              <a:t>مانده بدهی فرد تحت پوشش</a:t>
            </a:r>
            <a:endParaRPr lang="en-US" sz="1600" b="1" dirty="0">
              <a:effectLst/>
              <a:highlight>
                <a:srgbClr val="FFFF00"/>
              </a:highlight>
              <a:latin typeface="Times New Roman" panose="02020603050405020304" pitchFamily="18" charset="0"/>
              <a:ea typeface="Times New Roman" panose="02020603050405020304" pitchFamily="18" charset="0"/>
            </a:endParaRPr>
          </a:p>
          <a:p>
            <a:pPr marL="342900" marR="0" lvl="0" indent="-342900" algn="justLow" rtl="1">
              <a:spcBef>
                <a:spcPts val="0"/>
              </a:spcBef>
              <a:spcAft>
                <a:spcPts val="0"/>
              </a:spcAft>
              <a:buFont typeface="Symbol" panose="05050102010706020507" pitchFamily="18" charset="2"/>
              <a:buChar char=""/>
            </a:pPr>
            <a:r>
              <a:rPr lang="ar-SA" sz="1600" b="1" dirty="0">
                <a:effectLst/>
                <a:highlight>
                  <a:srgbClr val="FFFF00"/>
                </a:highlight>
                <a:latin typeface="Times New Roman" panose="02020603050405020304" pitchFamily="18" charset="0"/>
                <a:ea typeface="Times New Roman" panose="02020603050405020304" pitchFamily="18" charset="0"/>
                <a:cs typeface="B Mitra" panose="00000400000000000000" pitchFamily="2" charset="-78"/>
              </a:rPr>
              <a:t>میزان پیشرفت فیزیکی</a:t>
            </a:r>
            <a:endParaRPr lang="en-US" sz="1600" b="1" dirty="0">
              <a:effectLst/>
              <a:highlight>
                <a:srgbClr val="FFFF00"/>
              </a:highlight>
              <a:latin typeface="Times New Roman" panose="02020603050405020304" pitchFamily="18" charset="0"/>
              <a:ea typeface="Times New Roman" panose="02020603050405020304" pitchFamily="18" charset="0"/>
            </a:endParaRPr>
          </a:p>
          <a:p>
            <a:pPr marL="342900" marR="0" lvl="0" indent="-342900" algn="justLow" rtl="1">
              <a:spcBef>
                <a:spcPts val="0"/>
              </a:spcBef>
              <a:spcAft>
                <a:spcPts val="0"/>
              </a:spcAft>
              <a:buFont typeface="Symbol" panose="05050102010706020507" pitchFamily="18" charset="2"/>
              <a:buChar char=""/>
            </a:pPr>
            <a:r>
              <a:rPr lang="ar-SA" sz="1600" b="1" dirty="0">
                <a:effectLst/>
                <a:highlight>
                  <a:srgbClr val="FFFF00"/>
                </a:highlight>
                <a:latin typeface="Times New Roman" panose="02020603050405020304" pitchFamily="18" charset="0"/>
                <a:ea typeface="Times New Roman" panose="02020603050405020304" pitchFamily="18" charset="0"/>
                <a:cs typeface="B Mitra" panose="00000400000000000000" pitchFamily="2" charset="-78"/>
              </a:rPr>
              <a:t>زمان تحویل</a:t>
            </a:r>
            <a:endParaRPr lang="en-US" sz="1600" b="1" dirty="0">
              <a:effectLst/>
              <a:highlight>
                <a:srgbClr val="FFFF00"/>
              </a:highligh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34921917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FDD2A88C-ED28-46EF-A398-1914AF2579B0}"/>
              </a:ext>
            </a:extLst>
          </p:cNvPr>
          <p:cNvSpPr>
            <a:spLocks noGrp="1"/>
          </p:cNvSpPr>
          <p:nvPr>
            <p:ph idx="1"/>
          </p:nvPr>
        </p:nvSpPr>
        <p:spPr>
          <a:xfrm>
            <a:off x="980661" y="395785"/>
            <a:ext cx="10756413" cy="6462215"/>
          </a:xfrm>
        </p:spPr>
        <p:txBody>
          <a:bodyPr>
            <a:normAutofit fontScale="85000" lnSpcReduction="20000"/>
          </a:bodyPr>
          <a:lstStyle/>
          <a:p>
            <a:pPr marL="0" marR="0" algn="just" rtl="1">
              <a:lnSpc>
                <a:spcPct val="150000"/>
              </a:lnSpc>
              <a:spcBef>
                <a:spcPts val="0"/>
              </a:spcBef>
              <a:spcAft>
                <a:spcPts val="0"/>
              </a:spcAft>
            </a:pPr>
            <a:r>
              <a:rPr lang="ar-SA" sz="2600" b="1" dirty="0">
                <a:effectLst/>
                <a:latin typeface="Times New Roman" panose="02020603050405020304" pitchFamily="18" charset="0"/>
                <a:ea typeface="Times New Roman" panose="02020603050405020304" pitchFamily="18" charset="0"/>
                <a:cs typeface="B Mitra" panose="00000400000000000000" pitchFamily="2" charset="-78"/>
              </a:rPr>
              <a:t>ج) ارسال یک </a:t>
            </a:r>
            <a:r>
              <a:rPr lang="ar-SA" sz="2600" b="1" dirty="0">
                <a:solidFill>
                  <a:srgbClr val="FF0000"/>
                </a:solidFill>
                <a:effectLst/>
                <a:latin typeface="Times New Roman" panose="02020603050405020304" pitchFamily="18" charset="0"/>
                <a:ea typeface="Times New Roman" panose="02020603050405020304" pitchFamily="18" charset="0"/>
                <a:cs typeface="B Mitra" panose="00000400000000000000" pitchFamily="2" charset="-78"/>
              </a:rPr>
              <a:t>برگ گزارش مددکاری </a:t>
            </a:r>
            <a:r>
              <a:rPr lang="ar-SA" sz="2600" b="1" dirty="0">
                <a:effectLst/>
                <a:latin typeface="Times New Roman" panose="02020603050405020304" pitchFamily="18" charset="0"/>
                <a:ea typeface="Times New Roman" panose="02020603050405020304" pitchFamily="18" charset="0"/>
                <a:cs typeface="B Mitra" panose="00000400000000000000" pitchFamily="2" charset="-78"/>
              </a:rPr>
              <a:t>با محوریت تائید نیازمندی و تعیین میزان کمک بلاعوض قابل پرداخت (در ﻗﺎﻟﺐ ﻓﺮﻣﺖ </a:t>
            </a:r>
            <a:r>
              <a:rPr lang="ar-SA" sz="2600" b="1" dirty="0">
                <a:effectLst/>
                <a:highlight>
                  <a:srgbClr val="FFFF00"/>
                </a:highlight>
                <a:latin typeface="Times New Roman" panose="02020603050405020304" pitchFamily="18" charset="0"/>
                <a:ea typeface="Times New Roman" panose="02020603050405020304" pitchFamily="18" charset="0"/>
                <a:cs typeface="B Mitra" panose="00000400000000000000" pitchFamily="2" charset="-78"/>
              </a:rPr>
              <a:t>پیوست شماره یک</a:t>
            </a:r>
            <a:r>
              <a:rPr lang="ar-SA" sz="2600" b="1" dirty="0">
                <a:effectLst/>
                <a:latin typeface="Times New Roman" panose="02020603050405020304" pitchFamily="18" charset="0"/>
                <a:ea typeface="Times New Roman" panose="02020603050405020304" pitchFamily="18" charset="0"/>
                <a:cs typeface="B Mitra" panose="00000400000000000000" pitchFamily="2" charset="-78"/>
              </a:rPr>
              <a:t>).</a:t>
            </a:r>
            <a:endParaRPr lang="en-US" sz="2200" b="1" dirty="0">
              <a:effectLst/>
              <a:latin typeface="Times New Roman" panose="02020603050405020304" pitchFamily="18" charset="0"/>
              <a:ea typeface="Times New Roman" panose="02020603050405020304" pitchFamily="18" charset="0"/>
            </a:endParaRPr>
          </a:p>
          <a:p>
            <a:pPr marL="0" marR="0" algn="just" rtl="1">
              <a:lnSpc>
                <a:spcPct val="150000"/>
              </a:lnSpc>
              <a:spcBef>
                <a:spcPts val="0"/>
              </a:spcBef>
              <a:spcAft>
                <a:spcPts val="0"/>
              </a:spcAft>
            </a:pPr>
            <a:r>
              <a:rPr lang="ar-SA" sz="1900" b="1" dirty="0">
                <a:effectLst/>
                <a:latin typeface="Times New Roman" panose="02020603050405020304" pitchFamily="18" charset="0"/>
                <a:ea typeface="Times New Roman" panose="02020603050405020304" pitchFamily="18" charset="0"/>
                <a:cs typeface="B Titr" panose="00000700000000000000" pitchFamily="2" charset="-78"/>
              </a:rPr>
              <a:t>تبصره 1</a:t>
            </a:r>
            <a:r>
              <a:rPr lang="ar-SA" sz="2600" b="1" dirty="0">
                <a:effectLst/>
                <a:latin typeface="Times New Roman" panose="02020603050405020304" pitchFamily="18" charset="0"/>
                <a:ea typeface="Times New Roman" panose="02020603050405020304" pitchFamily="18" charset="0"/>
                <a:cs typeface="B Mitra" panose="00000400000000000000" pitchFamily="2" charset="-78"/>
              </a:rPr>
              <a:t> : در ﺻﻮرت اﻋﻼم اداره ﮐﻞ راه و ﺷـﻬﺮﺳﺎزي ﯾﺎ ﺑﻨﯿﺎد ﻣﺴﮑﻦ اﻧﻘﻼب اﺳﻼﻣﯽ و ﯾﺎ ﺷﺮﮐﺖ ﻋﻤﺮان ﺷﻬﺮ ﺟﺪﯾـﺪ اﺳـﺘﺎن، ﻣﺒﻨﯽ ﺑﺮ ﺻـﺪور ﻗﺮارداد ﭘﯿﺶ ﻓﺮوش ﭘﺲ از ﺗﺴﻮﯾﻪ ﺣﺴﺎب ﻣﺘﻘﺎﺿـﯽ، اراﺋﻪ ﻣﮑﺎﺗﺒﻪ رﺳـﻤﯽ بالاترین ﻣﻘـﺎم اﺟﺮاﯾﯽ ﯾﮑﯽ از ﺳﻪ دﺳـﺘﮕﺎه ﻓﻮق (ﺑﺴـﺘﻪ ﺑﻪ ﻣﻮﻗﻌﯿﺖ ﻗﺮارﮔﯿﺮي ﭘﺮوژه) ﺑﻪ ﺗﻔﮑﯿـﮏ ﻫﺮ ﯾـﮏ از ﻣـﺪدﺟﻮﯾﺎن ﻣﺒﻨﯽ ﺑﺮ </a:t>
            </a:r>
            <a:r>
              <a:rPr lang="en-US" sz="2600" b="1" dirty="0">
                <a:effectLst/>
                <a:latin typeface="Times New Roman" panose="02020603050405020304" pitchFamily="18" charset="0"/>
                <a:ea typeface="Times New Roman" panose="02020603050405020304" pitchFamily="18" charset="0"/>
                <a:cs typeface="B Mitra" panose="00000400000000000000" pitchFamily="2" charset="-78"/>
              </a:rPr>
              <a:t>»</a:t>
            </a:r>
            <a:r>
              <a:rPr lang="ar-SA" sz="2600" b="1" dirty="0">
                <a:effectLst/>
                <a:latin typeface="Times New Roman" panose="02020603050405020304" pitchFamily="18" charset="0"/>
                <a:ea typeface="Times New Roman" panose="02020603050405020304" pitchFamily="18" charset="0"/>
                <a:cs typeface="B Mitra" panose="00000400000000000000" pitchFamily="2" charset="-78"/>
              </a:rPr>
              <a:t>ﺗﺤﻮﯾﻞ ﻗﻄﻌﯽ واﺣـﺪ ﻣﺴـﮑﻮﻧﯽ و ﺗﺴﻮﯾﻪ حساب کامل در ﺻﻮرت ﭘﺮداﺧﺖ ﮐﻤﮏ ﺑﻼﻋﻮض ﺑﻬﺰﯾﺴﺘﯽ</a:t>
            </a:r>
            <a:r>
              <a:rPr lang="en-US" sz="2600" b="1" dirty="0">
                <a:effectLst/>
                <a:latin typeface="Times New Roman" panose="02020603050405020304" pitchFamily="18" charset="0"/>
                <a:ea typeface="Times New Roman" panose="02020603050405020304" pitchFamily="18" charset="0"/>
                <a:cs typeface="B Mitra" panose="00000400000000000000" pitchFamily="2" charset="-78"/>
              </a:rPr>
              <a:t>«</a:t>
            </a:r>
            <a:r>
              <a:rPr lang="ar-SA" sz="2600" b="1" dirty="0">
                <a:effectLst/>
                <a:latin typeface="Times New Roman" panose="02020603050405020304" pitchFamily="18" charset="0"/>
                <a:ea typeface="Times New Roman" panose="02020603050405020304" pitchFamily="18" charset="0"/>
                <a:cs typeface="B Mitra" panose="00000400000000000000" pitchFamily="2" charset="-78"/>
              </a:rPr>
              <a:t>، ﺟﺎﯾﮕﺰﯾﻦ دﻓﺘﺮﭼﻪ اﻗﺴﺎط ﺗﺴـﻬﯿﻼت ﺑﺎﻧﮑﯽ ﺻﺎدر ﺷـﺪه و ﯾﺎ ﻗﺮارداد ﭘﯿﺶ ﻓﺮوش ﺛﺒﺖ ﺷﺪه در ﺳﺎﻣﺎﻧﻪ ﻣﺴﮑﻦ ﻣﻬﺮ ﻣﯽ ﮔﺮدد.</a:t>
            </a:r>
            <a:endParaRPr lang="en-US" sz="2200" b="1" dirty="0">
              <a:effectLst/>
              <a:latin typeface="Times New Roman" panose="02020603050405020304" pitchFamily="18" charset="0"/>
              <a:ea typeface="Times New Roman" panose="02020603050405020304" pitchFamily="18" charset="0"/>
            </a:endParaRPr>
          </a:p>
          <a:p>
            <a:pPr marL="0" marR="0" algn="just" rtl="1">
              <a:lnSpc>
                <a:spcPct val="150000"/>
              </a:lnSpc>
              <a:spcBef>
                <a:spcPts val="0"/>
              </a:spcBef>
              <a:spcAft>
                <a:spcPts val="0"/>
              </a:spcAft>
            </a:pPr>
            <a:r>
              <a:rPr lang="ar-SA" sz="1900" b="1" dirty="0">
                <a:effectLst/>
                <a:latin typeface="Times New Roman" panose="02020603050405020304" pitchFamily="18" charset="0"/>
                <a:ea typeface="Times New Roman" panose="02020603050405020304" pitchFamily="18" charset="0"/>
                <a:cs typeface="B Titr" panose="00000700000000000000" pitchFamily="2" charset="-78"/>
              </a:rPr>
              <a:t>تبصره 2:</a:t>
            </a:r>
            <a:r>
              <a:rPr lang="ar-SA" sz="2600" b="1" dirty="0">
                <a:effectLst/>
                <a:latin typeface="Times New Roman" panose="02020603050405020304" pitchFamily="18" charset="0"/>
                <a:ea typeface="Times New Roman" panose="02020603050405020304" pitchFamily="18" charset="0"/>
                <a:cs typeface="B Mitra" panose="00000400000000000000" pitchFamily="2" charset="-78"/>
              </a:rPr>
              <a:t> عامل موثر در تعیین میزان کمک بلاعوض پیشنهادی استان، میزان کل سهم آورده مورد نیاز واحد مسکونی مندرج در مکاتبه یا گواهی بند (ب) بوده که براساس گزارش مددکاری استان، </a:t>
            </a:r>
            <a:r>
              <a:rPr lang="ar-SA" sz="2600" b="1" dirty="0">
                <a:solidFill>
                  <a:srgbClr val="FF0000"/>
                </a:solidFill>
                <a:effectLst/>
                <a:latin typeface="Times New Roman" panose="02020603050405020304" pitchFamily="18" charset="0"/>
                <a:ea typeface="Times New Roman" panose="02020603050405020304" pitchFamily="18" charset="0"/>
                <a:cs typeface="B Mitra" panose="00000400000000000000" pitchFamily="2" charset="-78"/>
              </a:rPr>
              <a:t>پرداخت کمک بلاعوض تا سقف </a:t>
            </a:r>
            <a:r>
              <a:rPr lang="fa-IR" sz="2600" b="1" dirty="0">
                <a:solidFill>
                  <a:srgbClr val="FF0000"/>
                </a:solidFill>
                <a:effectLst/>
                <a:latin typeface="Times New Roman" panose="02020603050405020304" pitchFamily="18" charset="0"/>
                <a:ea typeface="Times New Roman" panose="02020603050405020304" pitchFamily="18" charset="0"/>
                <a:cs typeface="B Mitra" panose="00000400000000000000" pitchFamily="2" charset="-78"/>
              </a:rPr>
              <a:t>هزار و پانصد</a:t>
            </a:r>
            <a:r>
              <a:rPr lang="ar-SA" sz="2600" b="1" dirty="0">
                <a:solidFill>
                  <a:srgbClr val="FF0000"/>
                </a:solidFill>
                <a:effectLst/>
                <a:latin typeface="Times New Roman" panose="02020603050405020304" pitchFamily="18" charset="0"/>
                <a:ea typeface="Times New Roman" panose="02020603050405020304" pitchFamily="18" charset="0"/>
                <a:cs typeface="B Mitra" panose="00000400000000000000" pitchFamily="2" charset="-78"/>
              </a:rPr>
              <a:t> (1500) </a:t>
            </a:r>
            <a:r>
              <a:rPr lang="ar-SA" sz="2600" b="1" dirty="0">
                <a:effectLst/>
                <a:latin typeface="Times New Roman" panose="02020603050405020304" pitchFamily="18" charset="0"/>
                <a:ea typeface="Times New Roman" panose="02020603050405020304" pitchFamily="18" charset="0"/>
                <a:cs typeface="B Mitra" panose="00000400000000000000" pitchFamily="2" charset="-78"/>
              </a:rPr>
              <a:t>میلیون ريال امکان پذیر می باشد. لازم به ذکر است میزان بدهی فعلی تاثیری در تعیین میزان کمک بلاعوض قابل پرداخت، ندارد.</a:t>
            </a:r>
            <a:endParaRPr lang="en-US" sz="2200" b="1" dirty="0">
              <a:effectLst/>
              <a:latin typeface="Times New Roman" panose="02020603050405020304" pitchFamily="18" charset="0"/>
              <a:ea typeface="Times New Roman" panose="02020603050405020304" pitchFamily="18" charset="0"/>
            </a:endParaRPr>
          </a:p>
          <a:p>
            <a:pPr marL="0" marR="0" algn="justLow" rtl="1">
              <a:lnSpc>
                <a:spcPct val="150000"/>
              </a:lnSpc>
              <a:spcBef>
                <a:spcPts val="0"/>
              </a:spcBef>
              <a:spcAft>
                <a:spcPts val="0"/>
              </a:spcAft>
            </a:pPr>
            <a:r>
              <a:rPr lang="ar-SA" sz="1900" b="1" dirty="0">
                <a:effectLst/>
                <a:latin typeface="Times New Roman" panose="02020603050405020304" pitchFamily="18" charset="0"/>
                <a:ea typeface="Times New Roman" panose="02020603050405020304" pitchFamily="18" charset="0"/>
                <a:cs typeface="B Titr" panose="00000700000000000000" pitchFamily="2" charset="-78"/>
              </a:rPr>
              <a:t>تبصره 3:</a:t>
            </a:r>
            <a:r>
              <a:rPr lang="ar-SA" sz="2600" b="1" dirty="0">
                <a:effectLst/>
                <a:latin typeface="Times New Roman" panose="02020603050405020304" pitchFamily="18" charset="0"/>
                <a:ea typeface="Times New Roman" panose="02020603050405020304" pitchFamily="18" charset="0"/>
              </a:rPr>
              <a:t> </a:t>
            </a:r>
            <a:r>
              <a:rPr lang="ar-SA" sz="2600" b="1" dirty="0">
                <a:effectLst/>
                <a:latin typeface="Times New Roman" panose="02020603050405020304" pitchFamily="18" charset="0"/>
                <a:ea typeface="Times New Roman" panose="02020603050405020304" pitchFamily="18" charset="0"/>
                <a:cs typeface="B Mitra" panose="00000400000000000000" pitchFamily="2" charset="-78"/>
              </a:rPr>
              <a:t>در صورتی که کمک بلاعوض پیشنهادی استان، از میزان بدهی مددجو بیشتر باشد، </a:t>
            </a:r>
            <a:r>
              <a:rPr lang="ar-SA" sz="2600" b="1" dirty="0">
                <a:solidFill>
                  <a:srgbClr val="FF0000"/>
                </a:solidFill>
                <a:effectLst/>
                <a:latin typeface="Times New Roman" panose="02020603050405020304" pitchFamily="18" charset="0"/>
                <a:ea typeface="Times New Roman" panose="02020603050405020304" pitchFamily="18" charset="0"/>
                <a:cs typeface="B Mitra" panose="00000400000000000000" pitchFamily="2" charset="-78"/>
              </a:rPr>
              <a:t>معادل میزان بدهی </a:t>
            </a:r>
            <a:r>
              <a:rPr lang="ar-SA" sz="2600" b="1" dirty="0">
                <a:effectLst/>
                <a:latin typeface="Times New Roman" panose="02020603050405020304" pitchFamily="18" charset="0"/>
                <a:ea typeface="Times New Roman" panose="02020603050405020304" pitchFamily="18" charset="0"/>
                <a:cs typeface="B Mitra" panose="00000400000000000000" pitchFamily="2" charset="-78"/>
              </a:rPr>
              <a:t>به </a:t>
            </a:r>
            <a:r>
              <a:rPr lang="ar-SA" sz="2600" b="1" dirty="0">
                <a:effectLst/>
                <a:highlight>
                  <a:srgbClr val="FFFF00"/>
                </a:highlight>
                <a:latin typeface="Times New Roman" panose="02020603050405020304" pitchFamily="18" charset="0"/>
                <a:ea typeface="Times New Roman" panose="02020603050405020304" pitchFamily="18" charset="0"/>
                <a:cs typeface="B Mitra" panose="00000400000000000000" pitchFamily="2" charset="-78"/>
              </a:rPr>
              <a:t>حساب مسدودی </a:t>
            </a:r>
            <a:r>
              <a:rPr lang="ar-SA" sz="2600" b="1" dirty="0">
                <a:effectLst/>
                <a:latin typeface="Times New Roman" panose="02020603050405020304" pitchFamily="18" charset="0"/>
                <a:ea typeface="Times New Roman" panose="02020603050405020304" pitchFamily="18" charset="0"/>
                <a:cs typeface="B Mitra" panose="00000400000000000000" pitchFamily="2" charset="-78"/>
              </a:rPr>
              <a:t>و </a:t>
            </a:r>
            <a:r>
              <a:rPr lang="ar-SA" sz="2600" b="1" dirty="0">
                <a:solidFill>
                  <a:srgbClr val="FF0000"/>
                </a:solidFill>
                <a:effectLst/>
                <a:latin typeface="Times New Roman" panose="02020603050405020304" pitchFamily="18" charset="0"/>
                <a:ea typeface="Times New Roman" panose="02020603050405020304" pitchFamily="18" charset="0"/>
                <a:cs typeface="B Mitra" panose="00000400000000000000" pitchFamily="2" charset="-78"/>
              </a:rPr>
              <a:t>مابقی</a:t>
            </a:r>
            <a:r>
              <a:rPr lang="ar-SA" sz="2600" b="1" dirty="0">
                <a:effectLst/>
                <a:latin typeface="Times New Roman" panose="02020603050405020304" pitchFamily="18" charset="0"/>
                <a:ea typeface="Times New Roman" panose="02020603050405020304" pitchFamily="18" charset="0"/>
                <a:cs typeface="B Mitra" panose="00000400000000000000" pitchFamily="2" charset="-78"/>
              </a:rPr>
              <a:t> به </a:t>
            </a:r>
            <a:r>
              <a:rPr lang="ar-SA" sz="2600" b="1" dirty="0">
                <a:effectLst/>
                <a:highlight>
                  <a:srgbClr val="FFFF00"/>
                </a:highlight>
                <a:latin typeface="Times New Roman" panose="02020603050405020304" pitchFamily="18" charset="0"/>
                <a:ea typeface="Times New Roman" panose="02020603050405020304" pitchFamily="18" charset="0"/>
                <a:cs typeface="B Mitra" panose="00000400000000000000" pitchFamily="2" charset="-78"/>
              </a:rPr>
              <a:t>حساب فرد تحت پوشش </a:t>
            </a:r>
            <a:r>
              <a:rPr lang="ar-SA" sz="2600" b="1" dirty="0">
                <a:effectLst/>
                <a:latin typeface="Times New Roman" panose="02020603050405020304" pitchFamily="18" charset="0"/>
                <a:ea typeface="Times New Roman" panose="02020603050405020304" pitchFamily="18" charset="0"/>
                <a:cs typeface="B Mitra" panose="00000400000000000000" pitchFamily="2" charset="-78"/>
              </a:rPr>
              <a:t>واریز می گردد.</a:t>
            </a:r>
            <a:r>
              <a:rPr lang="fa-IR" sz="2600" b="1" dirty="0">
                <a:effectLst/>
                <a:highlight>
                  <a:srgbClr val="FF00FF"/>
                </a:highlight>
                <a:latin typeface="Times New Roman" panose="02020603050405020304" pitchFamily="18" charset="0"/>
                <a:ea typeface="Times New Roman" panose="02020603050405020304" pitchFamily="18" charset="0"/>
                <a:cs typeface="B Mitra" panose="00000400000000000000" pitchFamily="2" charset="-78"/>
                <a:hlinkClick r:id="rId2" action="ppaction://hlinkfile"/>
              </a:rPr>
              <a:t>*</a:t>
            </a:r>
            <a:endParaRPr lang="en-US" sz="2200" b="1" dirty="0">
              <a:effectLst/>
              <a:highlight>
                <a:srgbClr val="FF00FF"/>
              </a:highligh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36617830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566E583-2C36-46EC-AEB7-B721268B1D73}"/>
              </a:ext>
            </a:extLst>
          </p:cNvPr>
          <p:cNvSpPr>
            <a:spLocks noGrp="1"/>
          </p:cNvSpPr>
          <p:nvPr>
            <p:ph type="title"/>
          </p:nvPr>
        </p:nvSpPr>
        <p:spPr>
          <a:xfrm>
            <a:off x="887896" y="0"/>
            <a:ext cx="10630363" cy="317279"/>
          </a:xfrm>
        </p:spPr>
        <p:txBody>
          <a:bodyPr>
            <a:noAutofit/>
          </a:bodyPr>
          <a:lstStyle/>
          <a:p>
            <a:pPr algn="r"/>
            <a:r>
              <a:rPr lang="fa-IR" sz="2400" dirty="0">
                <a:solidFill>
                  <a:srgbClr val="FF0000"/>
                </a:solidFill>
                <a:effectLst/>
                <a:latin typeface="Times New Roman" panose="02020603050405020304" pitchFamily="18" charset="0"/>
                <a:ea typeface="Times New Roman" panose="02020603050405020304" pitchFamily="18" charset="0"/>
                <a:cs typeface="B Titr" panose="00000700000000000000" pitchFamily="2" charset="-78"/>
              </a:rPr>
              <a:t>3- احداث واحد مسکونی ویژه افراد دارای معلولیت و مددجویان در قالب تعاونی های مسکن:</a:t>
            </a:r>
            <a:r>
              <a:rPr lang="en-US" sz="2400" dirty="0">
                <a:solidFill>
                  <a:srgbClr val="FF0000"/>
                </a:solidFill>
                <a:effectLst/>
                <a:latin typeface="Times New Roman" panose="02020603050405020304" pitchFamily="18" charset="0"/>
                <a:ea typeface="Times New Roman" panose="02020603050405020304" pitchFamily="18" charset="0"/>
              </a:rPr>
              <a:t/>
            </a:r>
            <a:br>
              <a:rPr lang="en-US" sz="2400" dirty="0">
                <a:solidFill>
                  <a:srgbClr val="FF0000"/>
                </a:solidFill>
                <a:effectLst/>
                <a:latin typeface="Times New Roman" panose="02020603050405020304" pitchFamily="18" charset="0"/>
                <a:ea typeface="Times New Roman" panose="02020603050405020304" pitchFamily="18" charset="0"/>
              </a:rPr>
            </a:br>
            <a:endParaRPr lang="en-US" sz="4400" dirty="0">
              <a:solidFill>
                <a:srgbClr val="FF0000"/>
              </a:solidFill>
            </a:endParaRPr>
          </a:p>
        </p:txBody>
      </p:sp>
      <p:graphicFrame>
        <p:nvGraphicFramePr>
          <p:cNvPr id="6" name="Content Placeholder 5">
            <a:extLst>
              <a:ext uri="{FF2B5EF4-FFF2-40B4-BE49-F238E27FC236}">
                <a16:creationId xmlns="" xmlns:a16="http://schemas.microsoft.com/office/drawing/2014/main" id="{AE6BF780-A5AA-1805-F06D-EF4D29366B38}"/>
              </a:ext>
            </a:extLst>
          </p:cNvPr>
          <p:cNvGraphicFramePr>
            <a:graphicFrameLocks noGrp="1"/>
          </p:cNvGraphicFramePr>
          <p:nvPr>
            <p:ph idx="1"/>
            <p:extLst>
              <p:ext uri="{D42A27DB-BD31-4B8C-83A1-F6EECF244321}">
                <p14:modId xmlns:p14="http://schemas.microsoft.com/office/powerpoint/2010/main" val="4252859349"/>
              </p:ext>
            </p:extLst>
          </p:nvPr>
        </p:nvGraphicFramePr>
        <p:xfrm>
          <a:off x="667847" y="1163411"/>
          <a:ext cx="11070460" cy="2379345"/>
        </p:xfrm>
        <a:graphic>
          <a:graphicData uri="http://schemas.openxmlformats.org/drawingml/2006/table">
            <a:tbl>
              <a:tblPr rtl="1" firstRow="1" firstCol="1" bandRow="1">
                <a:tableStyleId>{D7AC3CCA-C797-4891-BE02-D94E43425B78}</a:tableStyleId>
              </a:tblPr>
              <a:tblGrid>
                <a:gridCol w="1673392">
                  <a:extLst>
                    <a:ext uri="{9D8B030D-6E8A-4147-A177-3AD203B41FA5}">
                      <a16:colId xmlns="" xmlns:a16="http://schemas.microsoft.com/office/drawing/2014/main" val="1606143877"/>
                    </a:ext>
                  </a:extLst>
                </a:gridCol>
                <a:gridCol w="940758">
                  <a:extLst>
                    <a:ext uri="{9D8B030D-6E8A-4147-A177-3AD203B41FA5}">
                      <a16:colId xmlns="" xmlns:a16="http://schemas.microsoft.com/office/drawing/2014/main" val="1453937041"/>
                    </a:ext>
                  </a:extLst>
                </a:gridCol>
                <a:gridCol w="728430">
                  <a:extLst>
                    <a:ext uri="{9D8B030D-6E8A-4147-A177-3AD203B41FA5}">
                      <a16:colId xmlns="" xmlns:a16="http://schemas.microsoft.com/office/drawing/2014/main" val="280682688"/>
                    </a:ext>
                  </a:extLst>
                </a:gridCol>
                <a:gridCol w="1294988">
                  <a:extLst>
                    <a:ext uri="{9D8B030D-6E8A-4147-A177-3AD203B41FA5}">
                      <a16:colId xmlns="" xmlns:a16="http://schemas.microsoft.com/office/drawing/2014/main" val="3233641475"/>
                    </a:ext>
                  </a:extLst>
                </a:gridCol>
                <a:gridCol w="946013">
                  <a:extLst>
                    <a:ext uri="{9D8B030D-6E8A-4147-A177-3AD203B41FA5}">
                      <a16:colId xmlns="" xmlns:a16="http://schemas.microsoft.com/office/drawing/2014/main" val="3485900550"/>
                    </a:ext>
                  </a:extLst>
                </a:gridCol>
                <a:gridCol w="1702824">
                  <a:extLst>
                    <a:ext uri="{9D8B030D-6E8A-4147-A177-3AD203B41FA5}">
                      <a16:colId xmlns="" xmlns:a16="http://schemas.microsoft.com/office/drawing/2014/main" val="2318358899"/>
                    </a:ext>
                  </a:extLst>
                </a:gridCol>
                <a:gridCol w="1040615">
                  <a:extLst>
                    <a:ext uri="{9D8B030D-6E8A-4147-A177-3AD203B41FA5}">
                      <a16:colId xmlns="" xmlns:a16="http://schemas.microsoft.com/office/drawing/2014/main" val="124159815"/>
                    </a:ext>
                  </a:extLst>
                </a:gridCol>
                <a:gridCol w="1429532">
                  <a:extLst>
                    <a:ext uri="{9D8B030D-6E8A-4147-A177-3AD203B41FA5}">
                      <a16:colId xmlns="" xmlns:a16="http://schemas.microsoft.com/office/drawing/2014/main" val="1723719417"/>
                    </a:ext>
                  </a:extLst>
                </a:gridCol>
                <a:gridCol w="1313908">
                  <a:extLst>
                    <a:ext uri="{9D8B030D-6E8A-4147-A177-3AD203B41FA5}">
                      <a16:colId xmlns="" xmlns:a16="http://schemas.microsoft.com/office/drawing/2014/main" val="4162248345"/>
                    </a:ext>
                  </a:extLst>
                </a:gridCol>
              </a:tblGrid>
              <a:tr h="447040">
                <a:tc>
                  <a:txBody>
                    <a:bodyPr/>
                    <a:lstStyle/>
                    <a:p>
                      <a:pPr marL="0" marR="0" algn="ctr" rtl="1">
                        <a:spcBef>
                          <a:spcPts val="0"/>
                        </a:spcBef>
                        <a:spcAft>
                          <a:spcPts val="0"/>
                        </a:spcAft>
                      </a:pPr>
                      <a:r>
                        <a:rPr lang="ar-SA" sz="1200" dirty="0">
                          <a:effectLst/>
                          <a:cs typeface="B Mitra" panose="00000400000000000000" pitchFamily="2" charset="-78"/>
                        </a:rPr>
                        <a:t>ردیف</a:t>
                      </a:r>
                      <a:endParaRPr lang="en-US" sz="2800" b="1" dirty="0">
                        <a:effectLst/>
                        <a:latin typeface="Times New Roman" panose="02020603050405020304" pitchFamily="18" charset="0"/>
                        <a:ea typeface="Times New Roman" panose="02020603050405020304" pitchFamily="18" charset="0"/>
                        <a:cs typeface="B Mitra" panose="00000400000000000000" pitchFamily="2" charset="-78"/>
                      </a:endParaRPr>
                    </a:p>
                  </a:txBody>
                  <a:tcPr marL="68580" marR="68580" marT="0" marB="0" vert="vert270" anchor="ctr"/>
                </a:tc>
                <a:tc>
                  <a:txBody>
                    <a:bodyPr/>
                    <a:lstStyle/>
                    <a:p>
                      <a:pPr marL="0" marR="0" algn="ctr" rtl="1">
                        <a:spcBef>
                          <a:spcPts val="0"/>
                        </a:spcBef>
                        <a:spcAft>
                          <a:spcPts val="0"/>
                        </a:spcAft>
                      </a:pPr>
                      <a:r>
                        <a:rPr lang="ar-SA" sz="1200" dirty="0">
                          <a:effectLst/>
                          <a:cs typeface="B Mitra" panose="00000400000000000000" pitchFamily="2" charset="-78"/>
                        </a:rPr>
                        <a:t>نام و نام خانوادگی</a:t>
                      </a:r>
                      <a:endParaRPr lang="en-US" sz="2800" b="1" dirty="0">
                        <a:effectLst/>
                        <a:latin typeface="Times New Roman" panose="02020603050405020304" pitchFamily="18" charset="0"/>
                        <a:ea typeface="Times New Roman" panose="02020603050405020304" pitchFamily="18" charset="0"/>
                        <a:cs typeface="B Mitra" panose="00000400000000000000" pitchFamily="2" charset="-78"/>
                      </a:endParaRPr>
                    </a:p>
                  </a:txBody>
                  <a:tcPr marL="68580" marR="68580" marT="0" marB="0" anchor="ctr"/>
                </a:tc>
                <a:tc>
                  <a:txBody>
                    <a:bodyPr/>
                    <a:lstStyle/>
                    <a:p>
                      <a:pPr marL="0" marR="0" algn="ctr" rtl="1">
                        <a:spcBef>
                          <a:spcPts val="0"/>
                        </a:spcBef>
                        <a:spcAft>
                          <a:spcPts val="0"/>
                        </a:spcAft>
                      </a:pPr>
                      <a:r>
                        <a:rPr lang="ar-SA" sz="1200" dirty="0">
                          <a:effectLst/>
                          <a:cs typeface="B Mitra" panose="00000400000000000000" pitchFamily="2" charset="-78"/>
                        </a:rPr>
                        <a:t>کدملی</a:t>
                      </a:r>
                      <a:endParaRPr lang="en-US" sz="2800" b="1" dirty="0">
                        <a:effectLst/>
                        <a:latin typeface="Times New Roman" panose="02020603050405020304" pitchFamily="18" charset="0"/>
                        <a:ea typeface="Times New Roman" panose="02020603050405020304" pitchFamily="18" charset="0"/>
                        <a:cs typeface="B Mitra" panose="00000400000000000000" pitchFamily="2" charset="-78"/>
                      </a:endParaRPr>
                    </a:p>
                  </a:txBody>
                  <a:tcPr marL="68580" marR="68580" marT="0" marB="0" anchor="ctr"/>
                </a:tc>
                <a:tc>
                  <a:txBody>
                    <a:bodyPr/>
                    <a:lstStyle/>
                    <a:p>
                      <a:pPr marL="0" marR="0" algn="ctr" rtl="1">
                        <a:spcBef>
                          <a:spcPts val="0"/>
                        </a:spcBef>
                        <a:spcAft>
                          <a:spcPts val="0"/>
                        </a:spcAft>
                      </a:pPr>
                      <a:r>
                        <a:rPr lang="ar-SA" sz="1200" dirty="0">
                          <a:effectLst/>
                          <a:cs typeface="B Mitra" panose="00000400000000000000" pitchFamily="2" charset="-78"/>
                        </a:rPr>
                        <a:t>نام شهرستان</a:t>
                      </a:r>
                      <a:endParaRPr lang="en-US" sz="2800" b="1" dirty="0">
                        <a:effectLst/>
                        <a:latin typeface="Times New Roman" panose="02020603050405020304" pitchFamily="18" charset="0"/>
                        <a:ea typeface="Times New Roman" panose="02020603050405020304" pitchFamily="18" charset="0"/>
                        <a:cs typeface="B Mitra" panose="00000400000000000000" pitchFamily="2" charset="-78"/>
                      </a:endParaRPr>
                    </a:p>
                  </a:txBody>
                  <a:tcPr marL="68580" marR="68580" marT="0" marB="0" anchor="ctr"/>
                </a:tc>
                <a:tc>
                  <a:txBody>
                    <a:bodyPr/>
                    <a:lstStyle/>
                    <a:p>
                      <a:pPr marL="0" marR="0" algn="ctr" rtl="1">
                        <a:spcBef>
                          <a:spcPts val="0"/>
                        </a:spcBef>
                        <a:spcAft>
                          <a:spcPts val="0"/>
                        </a:spcAft>
                      </a:pPr>
                      <a:r>
                        <a:rPr lang="ar-SA" sz="1200" dirty="0">
                          <a:effectLst/>
                          <a:cs typeface="B Mitra" panose="00000400000000000000" pitchFamily="2" charset="-78"/>
                        </a:rPr>
                        <a:t>نام</a:t>
                      </a:r>
                      <a:endParaRPr lang="en-US" sz="2800" dirty="0">
                        <a:effectLst/>
                        <a:cs typeface="B Mitra" panose="00000400000000000000" pitchFamily="2" charset="-78"/>
                      </a:endParaRPr>
                    </a:p>
                    <a:p>
                      <a:pPr marL="0" marR="0" algn="ctr" rtl="1">
                        <a:spcBef>
                          <a:spcPts val="0"/>
                        </a:spcBef>
                        <a:spcAft>
                          <a:spcPts val="0"/>
                        </a:spcAft>
                      </a:pPr>
                      <a:r>
                        <a:rPr lang="ar-SA" sz="1200" dirty="0">
                          <a:effectLst/>
                          <a:cs typeface="B Mitra" panose="00000400000000000000" pitchFamily="2" charset="-78"/>
                        </a:rPr>
                        <a:t>تعاونی مسکن</a:t>
                      </a:r>
                      <a:endParaRPr lang="en-US" sz="2800" b="1" dirty="0">
                        <a:effectLst/>
                        <a:latin typeface="Times New Roman" panose="02020603050405020304" pitchFamily="18" charset="0"/>
                        <a:ea typeface="Times New Roman" panose="02020603050405020304" pitchFamily="18" charset="0"/>
                        <a:cs typeface="B Mitra" panose="00000400000000000000" pitchFamily="2" charset="-78"/>
                      </a:endParaRPr>
                    </a:p>
                  </a:txBody>
                  <a:tcPr marL="68580" marR="68580" marT="0" marB="0" anchor="ctr"/>
                </a:tc>
                <a:tc>
                  <a:txBody>
                    <a:bodyPr/>
                    <a:lstStyle/>
                    <a:p>
                      <a:pPr marL="0" marR="0" algn="ctr" rtl="1">
                        <a:spcBef>
                          <a:spcPts val="0"/>
                        </a:spcBef>
                        <a:spcAft>
                          <a:spcPts val="0"/>
                        </a:spcAft>
                      </a:pPr>
                      <a:r>
                        <a:rPr lang="ar-SA" sz="1200" dirty="0">
                          <a:effectLst/>
                          <a:cs typeface="B Mitra" panose="00000400000000000000" pitchFamily="2" charset="-78"/>
                        </a:rPr>
                        <a:t>میزان کمک بلاعوض پیشنهادی استان براساس گزارش مددکاری</a:t>
                      </a:r>
                      <a:endParaRPr lang="en-US" sz="2800" dirty="0">
                        <a:effectLst/>
                        <a:cs typeface="B Mitra" panose="00000400000000000000" pitchFamily="2" charset="-78"/>
                      </a:endParaRPr>
                    </a:p>
                    <a:p>
                      <a:pPr marL="0" marR="0" algn="ctr" rtl="1">
                        <a:spcBef>
                          <a:spcPts val="0"/>
                        </a:spcBef>
                        <a:spcAft>
                          <a:spcPts val="0"/>
                        </a:spcAft>
                      </a:pPr>
                      <a:r>
                        <a:rPr lang="ar-SA" sz="1200" dirty="0">
                          <a:effectLst/>
                          <a:cs typeface="B Mitra" panose="00000400000000000000" pitchFamily="2" charset="-78"/>
                        </a:rPr>
                        <a:t>(ریال)</a:t>
                      </a:r>
                      <a:endParaRPr lang="en-US" sz="2800" b="1" dirty="0">
                        <a:effectLst/>
                        <a:latin typeface="Times New Roman" panose="02020603050405020304" pitchFamily="18" charset="0"/>
                        <a:ea typeface="Times New Roman" panose="02020603050405020304" pitchFamily="18" charset="0"/>
                        <a:cs typeface="B Mitra" panose="00000400000000000000" pitchFamily="2" charset="-78"/>
                      </a:endParaRPr>
                    </a:p>
                  </a:txBody>
                  <a:tcPr marL="68580" marR="68580" marT="0" marB="0" anchor="ctr"/>
                </a:tc>
                <a:tc>
                  <a:txBody>
                    <a:bodyPr/>
                    <a:lstStyle/>
                    <a:p>
                      <a:pPr marL="0" marR="0" algn="ctr" rtl="1">
                        <a:spcBef>
                          <a:spcPts val="0"/>
                        </a:spcBef>
                        <a:spcAft>
                          <a:spcPts val="0"/>
                        </a:spcAft>
                      </a:pPr>
                      <a:r>
                        <a:rPr lang="ar-SA" sz="1200" dirty="0">
                          <a:effectLst/>
                          <a:cs typeface="B Mitra" panose="00000400000000000000" pitchFamily="2" charset="-78"/>
                        </a:rPr>
                        <a:t>میزان </a:t>
                      </a:r>
                      <a:endParaRPr lang="en-US" sz="2800" dirty="0">
                        <a:effectLst/>
                        <a:cs typeface="B Mitra" panose="00000400000000000000" pitchFamily="2" charset="-78"/>
                      </a:endParaRPr>
                    </a:p>
                    <a:p>
                      <a:pPr marL="0" marR="0" algn="ctr" rtl="1">
                        <a:spcBef>
                          <a:spcPts val="0"/>
                        </a:spcBef>
                        <a:spcAft>
                          <a:spcPts val="0"/>
                        </a:spcAft>
                      </a:pPr>
                      <a:r>
                        <a:rPr lang="ar-SA" sz="1200" dirty="0">
                          <a:effectLst/>
                          <a:cs typeface="B Mitra" panose="00000400000000000000" pitchFamily="2" charset="-78"/>
                        </a:rPr>
                        <a:t>کمک بلاعوض</a:t>
                      </a:r>
                      <a:endParaRPr lang="en-US" sz="2800" dirty="0">
                        <a:effectLst/>
                        <a:cs typeface="B Mitra" panose="00000400000000000000" pitchFamily="2" charset="-78"/>
                      </a:endParaRPr>
                    </a:p>
                    <a:p>
                      <a:pPr marL="0" marR="0" algn="ctr" rtl="1">
                        <a:spcBef>
                          <a:spcPts val="0"/>
                        </a:spcBef>
                        <a:spcAft>
                          <a:spcPts val="0"/>
                        </a:spcAft>
                      </a:pPr>
                      <a:r>
                        <a:rPr lang="ar-SA" sz="1200" dirty="0">
                          <a:effectLst/>
                          <a:cs typeface="B Mitra" panose="00000400000000000000" pitchFamily="2" charset="-78"/>
                        </a:rPr>
                        <a:t>قبلی سازمان</a:t>
                      </a:r>
                      <a:endParaRPr lang="en-US" sz="2800" dirty="0">
                        <a:effectLst/>
                        <a:cs typeface="B Mitra" panose="00000400000000000000" pitchFamily="2" charset="-78"/>
                      </a:endParaRPr>
                    </a:p>
                    <a:p>
                      <a:pPr marL="0" marR="0" algn="ctr" rtl="1">
                        <a:spcBef>
                          <a:spcPts val="0"/>
                        </a:spcBef>
                        <a:spcAft>
                          <a:spcPts val="0"/>
                        </a:spcAft>
                      </a:pPr>
                      <a:r>
                        <a:rPr lang="ar-SA" sz="1200" dirty="0">
                          <a:effectLst/>
                          <a:cs typeface="B Mitra" panose="00000400000000000000" pitchFamily="2" charset="-78"/>
                        </a:rPr>
                        <a:t>(ریال)</a:t>
                      </a:r>
                      <a:endParaRPr lang="en-US" sz="2800" b="1" dirty="0">
                        <a:effectLst/>
                        <a:latin typeface="Times New Roman" panose="02020603050405020304" pitchFamily="18" charset="0"/>
                        <a:ea typeface="Times New Roman" panose="02020603050405020304" pitchFamily="18" charset="0"/>
                        <a:cs typeface="B Mitra" panose="00000400000000000000" pitchFamily="2" charset="-78"/>
                      </a:endParaRPr>
                    </a:p>
                  </a:txBody>
                  <a:tcPr marL="68580" marR="68580" marT="0" marB="0" anchor="ctr"/>
                </a:tc>
                <a:tc>
                  <a:txBody>
                    <a:bodyPr/>
                    <a:lstStyle/>
                    <a:p>
                      <a:pPr marL="0" marR="0" algn="ctr" rtl="1">
                        <a:spcBef>
                          <a:spcPts val="0"/>
                        </a:spcBef>
                        <a:spcAft>
                          <a:spcPts val="0"/>
                        </a:spcAft>
                      </a:pPr>
                      <a:r>
                        <a:rPr lang="ar-SA" sz="1200" dirty="0">
                          <a:effectLst/>
                          <a:cs typeface="B Mitra" panose="00000400000000000000" pitchFamily="2" charset="-78"/>
                        </a:rPr>
                        <a:t>میزان </a:t>
                      </a:r>
                      <a:endParaRPr lang="en-US" sz="2800" dirty="0">
                        <a:effectLst/>
                        <a:cs typeface="B Mitra" panose="00000400000000000000" pitchFamily="2" charset="-78"/>
                      </a:endParaRPr>
                    </a:p>
                    <a:p>
                      <a:pPr marL="0" marR="0" algn="ctr" rtl="1">
                        <a:spcBef>
                          <a:spcPts val="0"/>
                        </a:spcBef>
                        <a:spcAft>
                          <a:spcPts val="0"/>
                        </a:spcAft>
                      </a:pPr>
                      <a:r>
                        <a:rPr lang="ar-SA" sz="1200" dirty="0">
                          <a:effectLst/>
                          <a:cs typeface="B Mitra" panose="00000400000000000000" pitchFamily="2" charset="-78"/>
                        </a:rPr>
                        <a:t>کمک بلاعوض</a:t>
                      </a:r>
                      <a:endParaRPr lang="en-US" sz="2800" dirty="0">
                        <a:effectLst/>
                        <a:cs typeface="B Mitra" panose="00000400000000000000" pitchFamily="2" charset="-78"/>
                      </a:endParaRPr>
                    </a:p>
                    <a:p>
                      <a:pPr marL="0" marR="0" algn="ctr" rtl="1">
                        <a:spcBef>
                          <a:spcPts val="0"/>
                        </a:spcBef>
                        <a:spcAft>
                          <a:spcPts val="0"/>
                        </a:spcAft>
                      </a:pPr>
                      <a:r>
                        <a:rPr lang="ar-SA" sz="1200" dirty="0">
                          <a:effectLst/>
                          <a:cs typeface="B Mitra" panose="00000400000000000000" pitchFamily="2" charset="-78"/>
                        </a:rPr>
                        <a:t>قابل پرداخت</a:t>
                      </a:r>
                      <a:endParaRPr lang="en-US" sz="2800" dirty="0">
                        <a:effectLst/>
                        <a:cs typeface="B Mitra" panose="00000400000000000000" pitchFamily="2" charset="-78"/>
                      </a:endParaRPr>
                    </a:p>
                    <a:p>
                      <a:pPr marL="0" marR="0" algn="ctr" rtl="1">
                        <a:spcBef>
                          <a:spcPts val="0"/>
                        </a:spcBef>
                        <a:spcAft>
                          <a:spcPts val="0"/>
                        </a:spcAft>
                      </a:pPr>
                      <a:r>
                        <a:rPr lang="ar-SA" sz="1200" dirty="0">
                          <a:effectLst/>
                          <a:cs typeface="B Mitra" panose="00000400000000000000" pitchFamily="2" charset="-78"/>
                        </a:rPr>
                        <a:t>(ریال)</a:t>
                      </a:r>
                      <a:endParaRPr lang="en-US" sz="2800" b="1" dirty="0">
                        <a:effectLst/>
                        <a:latin typeface="Times New Roman" panose="02020603050405020304" pitchFamily="18" charset="0"/>
                        <a:ea typeface="Times New Roman" panose="02020603050405020304" pitchFamily="18" charset="0"/>
                        <a:cs typeface="B Mitra" panose="00000400000000000000" pitchFamily="2" charset="-78"/>
                      </a:endParaRPr>
                    </a:p>
                  </a:txBody>
                  <a:tcPr marL="68580" marR="68580" marT="0" marB="0" anchor="ctr"/>
                </a:tc>
                <a:tc>
                  <a:txBody>
                    <a:bodyPr/>
                    <a:lstStyle/>
                    <a:p>
                      <a:pPr marL="0" marR="0" algn="ctr" rtl="1">
                        <a:spcBef>
                          <a:spcPts val="0"/>
                        </a:spcBef>
                        <a:spcAft>
                          <a:spcPts val="0"/>
                        </a:spcAft>
                      </a:pPr>
                      <a:r>
                        <a:rPr lang="fa-IR" sz="1200" dirty="0">
                          <a:effectLst/>
                          <a:cs typeface="B Mitra" panose="00000400000000000000" pitchFamily="2" charset="-78"/>
                        </a:rPr>
                        <a:t>نوع حمایت</a:t>
                      </a:r>
                      <a:endParaRPr lang="en-US" sz="2800" dirty="0">
                        <a:effectLst/>
                        <a:cs typeface="B Mitra" panose="00000400000000000000" pitchFamily="2" charset="-78"/>
                      </a:endParaRPr>
                    </a:p>
                    <a:p>
                      <a:pPr marL="0" marR="0" algn="ctr" rtl="1">
                        <a:spcBef>
                          <a:spcPts val="0"/>
                        </a:spcBef>
                        <a:spcAft>
                          <a:spcPts val="0"/>
                        </a:spcAft>
                      </a:pPr>
                      <a:r>
                        <a:rPr lang="fa-IR" sz="1100" dirty="0">
                          <a:effectLst/>
                          <a:cs typeface="B Mitra" panose="00000400000000000000" pitchFamily="2" charset="-78"/>
                        </a:rPr>
                        <a:t>(اجتماعی/توانبخشی)</a:t>
                      </a:r>
                      <a:endParaRPr lang="en-US" sz="2800" dirty="0">
                        <a:effectLst/>
                        <a:cs typeface="B Mitra" panose="00000400000000000000" pitchFamily="2" charset="-78"/>
                      </a:endParaRPr>
                    </a:p>
                    <a:p>
                      <a:pPr marL="0" marR="0" algn="ctr" rtl="1">
                        <a:spcBef>
                          <a:spcPts val="0"/>
                        </a:spcBef>
                        <a:spcAft>
                          <a:spcPts val="0"/>
                        </a:spcAft>
                      </a:pPr>
                      <a:r>
                        <a:rPr lang="fa-IR" sz="1100" dirty="0">
                          <a:effectLst/>
                          <a:cs typeface="B Mitra" panose="00000400000000000000" pitchFamily="2" charset="-78"/>
                        </a:rPr>
                        <a:t> </a:t>
                      </a:r>
                      <a:endParaRPr lang="en-US" sz="2800" b="1" dirty="0">
                        <a:effectLst/>
                        <a:latin typeface="Times New Roman" panose="02020603050405020304" pitchFamily="18" charset="0"/>
                        <a:ea typeface="Times New Roman" panose="02020603050405020304" pitchFamily="18" charset="0"/>
                        <a:cs typeface="B Mitra" panose="00000400000000000000" pitchFamily="2" charset="-78"/>
                      </a:endParaRPr>
                    </a:p>
                  </a:txBody>
                  <a:tcPr marL="68580" marR="68580" marT="0" marB="0" anchor="ctr"/>
                </a:tc>
                <a:extLst>
                  <a:ext uri="{0D108BD9-81ED-4DB2-BD59-A6C34878D82A}">
                    <a16:rowId xmlns="" xmlns:a16="http://schemas.microsoft.com/office/drawing/2014/main" val="4165666833"/>
                  </a:ext>
                </a:extLst>
              </a:tr>
              <a:tr h="0">
                <a:tc>
                  <a:txBody>
                    <a:bodyPr/>
                    <a:lstStyle/>
                    <a:p>
                      <a:pPr marL="0" marR="0" algn="justLow" rtl="1">
                        <a:spcBef>
                          <a:spcPts val="0"/>
                        </a:spcBef>
                        <a:spcAft>
                          <a:spcPts val="0"/>
                        </a:spcAft>
                      </a:pPr>
                      <a:r>
                        <a:rPr lang="en-US" sz="1800" dirty="0">
                          <a:effectLst/>
                          <a:cs typeface="B Mitra" panose="00000400000000000000" pitchFamily="2" charset="-78"/>
                        </a:rPr>
                        <a:t> </a:t>
                      </a:r>
                      <a:endParaRPr lang="en-US" sz="1600" b="1" dirty="0">
                        <a:effectLst/>
                        <a:latin typeface="Times New Roman" panose="02020603050405020304" pitchFamily="18" charset="0"/>
                        <a:ea typeface="Times New Roman" panose="02020603050405020304" pitchFamily="18" charset="0"/>
                        <a:cs typeface="B Mitra" panose="00000400000000000000" pitchFamily="2" charset="-78"/>
                      </a:endParaRPr>
                    </a:p>
                  </a:txBody>
                  <a:tcPr marL="68580" marR="68580" marT="0" marB="0"/>
                </a:tc>
                <a:tc>
                  <a:txBody>
                    <a:bodyPr/>
                    <a:lstStyle/>
                    <a:p>
                      <a:pPr marL="0" marR="0" algn="justLow" rtl="1">
                        <a:spcBef>
                          <a:spcPts val="0"/>
                        </a:spcBef>
                        <a:spcAft>
                          <a:spcPts val="0"/>
                        </a:spcAft>
                      </a:pPr>
                      <a:r>
                        <a:rPr lang="en-US" sz="1800">
                          <a:effectLst/>
                          <a:cs typeface="B Mitra" panose="00000400000000000000" pitchFamily="2" charset="-78"/>
                        </a:rPr>
                        <a:t> </a:t>
                      </a:r>
                      <a:endParaRPr lang="en-US" sz="1600" b="1">
                        <a:effectLst/>
                        <a:latin typeface="Times New Roman" panose="02020603050405020304" pitchFamily="18" charset="0"/>
                        <a:ea typeface="Times New Roman" panose="02020603050405020304" pitchFamily="18" charset="0"/>
                        <a:cs typeface="B Mitra" panose="00000400000000000000" pitchFamily="2" charset="-78"/>
                      </a:endParaRPr>
                    </a:p>
                  </a:txBody>
                  <a:tcPr marL="68580" marR="68580" marT="0" marB="0"/>
                </a:tc>
                <a:tc>
                  <a:txBody>
                    <a:bodyPr/>
                    <a:lstStyle/>
                    <a:p>
                      <a:pPr marL="0" marR="0" algn="justLow" rtl="1">
                        <a:spcBef>
                          <a:spcPts val="0"/>
                        </a:spcBef>
                        <a:spcAft>
                          <a:spcPts val="0"/>
                        </a:spcAft>
                      </a:pPr>
                      <a:r>
                        <a:rPr lang="en-US" sz="1800">
                          <a:effectLst/>
                          <a:cs typeface="B Mitra" panose="00000400000000000000" pitchFamily="2" charset="-78"/>
                        </a:rPr>
                        <a:t> </a:t>
                      </a:r>
                      <a:endParaRPr lang="en-US" sz="1600" b="1">
                        <a:effectLst/>
                        <a:latin typeface="Times New Roman" panose="02020603050405020304" pitchFamily="18" charset="0"/>
                        <a:ea typeface="Times New Roman" panose="02020603050405020304" pitchFamily="18" charset="0"/>
                        <a:cs typeface="B Mitra" panose="00000400000000000000" pitchFamily="2" charset="-78"/>
                      </a:endParaRPr>
                    </a:p>
                  </a:txBody>
                  <a:tcPr marL="68580" marR="68580" marT="0" marB="0"/>
                </a:tc>
                <a:tc>
                  <a:txBody>
                    <a:bodyPr/>
                    <a:lstStyle/>
                    <a:p>
                      <a:pPr marL="0" marR="0" algn="justLow" rtl="1">
                        <a:spcBef>
                          <a:spcPts val="0"/>
                        </a:spcBef>
                        <a:spcAft>
                          <a:spcPts val="0"/>
                        </a:spcAft>
                      </a:pPr>
                      <a:r>
                        <a:rPr lang="en-US" sz="1800">
                          <a:effectLst/>
                          <a:cs typeface="B Mitra" panose="00000400000000000000" pitchFamily="2" charset="-78"/>
                        </a:rPr>
                        <a:t> </a:t>
                      </a:r>
                      <a:endParaRPr lang="en-US" sz="1600" b="1">
                        <a:effectLst/>
                        <a:latin typeface="Times New Roman" panose="02020603050405020304" pitchFamily="18" charset="0"/>
                        <a:ea typeface="Times New Roman" panose="02020603050405020304" pitchFamily="18" charset="0"/>
                        <a:cs typeface="B Mitra" panose="00000400000000000000" pitchFamily="2" charset="-78"/>
                      </a:endParaRPr>
                    </a:p>
                  </a:txBody>
                  <a:tcPr marL="68580" marR="68580" marT="0" marB="0"/>
                </a:tc>
                <a:tc>
                  <a:txBody>
                    <a:bodyPr/>
                    <a:lstStyle/>
                    <a:p>
                      <a:pPr marL="0" marR="0" algn="justLow" rtl="1">
                        <a:spcBef>
                          <a:spcPts val="0"/>
                        </a:spcBef>
                        <a:spcAft>
                          <a:spcPts val="0"/>
                        </a:spcAft>
                      </a:pPr>
                      <a:r>
                        <a:rPr lang="en-US" sz="1800" dirty="0">
                          <a:effectLst/>
                          <a:cs typeface="B Mitra" panose="00000400000000000000" pitchFamily="2" charset="-78"/>
                        </a:rPr>
                        <a:t> </a:t>
                      </a:r>
                      <a:endParaRPr lang="en-US" sz="1600" b="1" dirty="0">
                        <a:effectLst/>
                        <a:latin typeface="Times New Roman" panose="02020603050405020304" pitchFamily="18" charset="0"/>
                        <a:ea typeface="Times New Roman" panose="02020603050405020304" pitchFamily="18" charset="0"/>
                        <a:cs typeface="B Mitra" panose="00000400000000000000" pitchFamily="2" charset="-78"/>
                      </a:endParaRPr>
                    </a:p>
                  </a:txBody>
                  <a:tcPr marL="68580" marR="68580" marT="0" marB="0"/>
                </a:tc>
                <a:tc>
                  <a:txBody>
                    <a:bodyPr/>
                    <a:lstStyle/>
                    <a:p>
                      <a:pPr marL="0" marR="0" algn="justLow" rtl="1">
                        <a:spcBef>
                          <a:spcPts val="0"/>
                        </a:spcBef>
                        <a:spcAft>
                          <a:spcPts val="0"/>
                        </a:spcAft>
                      </a:pPr>
                      <a:r>
                        <a:rPr lang="en-US" sz="1800">
                          <a:effectLst/>
                          <a:cs typeface="B Mitra" panose="00000400000000000000" pitchFamily="2" charset="-78"/>
                        </a:rPr>
                        <a:t> </a:t>
                      </a:r>
                      <a:endParaRPr lang="en-US" sz="1600" b="1">
                        <a:effectLst/>
                        <a:latin typeface="Times New Roman" panose="02020603050405020304" pitchFamily="18" charset="0"/>
                        <a:ea typeface="Times New Roman" panose="02020603050405020304" pitchFamily="18" charset="0"/>
                        <a:cs typeface="B Mitra" panose="00000400000000000000" pitchFamily="2" charset="-78"/>
                      </a:endParaRPr>
                    </a:p>
                  </a:txBody>
                  <a:tcPr marL="68580" marR="68580" marT="0" marB="0"/>
                </a:tc>
                <a:tc>
                  <a:txBody>
                    <a:bodyPr/>
                    <a:lstStyle/>
                    <a:p>
                      <a:pPr marL="0" marR="0" algn="justLow" rtl="1">
                        <a:spcBef>
                          <a:spcPts val="0"/>
                        </a:spcBef>
                        <a:spcAft>
                          <a:spcPts val="0"/>
                        </a:spcAft>
                      </a:pPr>
                      <a:r>
                        <a:rPr lang="en-US" sz="1800" dirty="0">
                          <a:effectLst/>
                          <a:cs typeface="B Mitra" panose="00000400000000000000" pitchFamily="2" charset="-78"/>
                        </a:rPr>
                        <a:t> </a:t>
                      </a:r>
                      <a:endParaRPr lang="en-US" sz="1600" b="1" dirty="0">
                        <a:effectLst/>
                        <a:latin typeface="Times New Roman" panose="02020603050405020304" pitchFamily="18" charset="0"/>
                        <a:ea typeface="Times New Roman" panose="02020603050405020304" pitchFamily="18" charset="0"/>
                        <a:cs typeface="B Mitra" panose="00000400000000000000" pitchFamily="2" charset="-78"/>
                      </a:endParaRPr>
                    </a:p>
                  </a:txBody>
                  <a:tcPr marL="68580" marR="68580" marT="0" marB="0"/>
                </a:tc>
                <a:tc>
                  <a:txBody>
                    <a:bodyPr/>
                    <a:lstStyle/>
                    <a:p>
                      <a:pPr marL="0" marR="0" algn="justLow" rtl="1">
                        <a:spcBef>
                          <a:spcPts val="0"/>
                        </a:spcBef>
                        <a:spcAft>
                          <a:spcPts val="0"/>
                        </a:spcAft>
                      </a:pPr>
                      <a:r>
                        <a:rPr lang="en-US" sz="1800">
                          <a:effectLst/>
                          <a:cs typeface="B Mitra" panose="00000400000000000000" pitchFamily="2" charset="-78"/>
                        </a:rPr>
                        <a:t> </a:t>
                      </a:r>
                      <a:endParaRPr lang="en-US" sz="1600" b="1">
                        <a:effectLst/>
                        <a:latin typeface="Times New Roman" panose="02020603050405020304" pitchFamily="18" charset="0"/>
                        <a:ea typeface="Times New Roman" panose="02020603050405020304" pitchFamily="18" charset="0"/>
                        <a:cs typeface="B Mitra" panose="00000400000000000000" pitchFamily="2" charset="-78"/>
                      </a:endParaRPr>
                    </a:p>
                  </a:txBody>
                  <a:tcPr marL="68580" marR="68580" marT="0" marB="0"/>
                </a:tc>
                <a:tc>
                  <a:txBody>
                    <a:bodyPr/>
                    <a:lstStyle/>
                    <a:p>
                      <a:pPr marL="0" marR="0" algn="justLow" rtl="1">
                        <a:spcBef>
                          <a:spcPts val="0"/>
                        </a:spcBef>
                        <a:spcAft>
                          <a:spcPts val="0"/>
                        </a:spcAft>
                      </a:pPr>
                      <a:r>
                        <a:rPr lang="en-US" sz="1800">
                          <a:effectLst/>
                          <a:cs typeface="B Mitra" panose="00000400000000000000" pitchFamily="2" charset="-78"/>
                        </a:rPr>
                        <a:t> </a:t>
                      </a:r>
                      <a:endParaRPr lang="en-US" sz="1600" b="1">
                        <a:effectLst/>
                        <a:latin typeface="Times New Roman" panose="02020603050405020304" pitchFamily="18" charset="0"/>
                        <a:ea typeface="Times New Roman" panose="02020603050405020304" pitchFamily="18" charset="0"/>
                        <a:cs typeface="B Mitra" panose="00000400000000000000" pitchFamily="2" charset="-78"/>
                      </a:endParaRPr>
                    </a:p>
                  </a:txBody>
                  <a:tcPr marL="68580" marR="68580" marT="0" marB="0"/>
                </a:tc>
                <a:extLst>
                  <a:ext uri="{0D108BD9-81ED-4DB2-BD59-A6C34878D82A}">
                    <a16:rowId xmlns="" xmlns:a16="http://schemas.microsoft.com/office/drawing/2014/main" val="2754262630"/>
                  </a:ext>
                </a:extLst>
              </a:tr>
              <a:tr h="0">
                <a:tc gridSpan="9">
                  <a:txBody>
                    <a:bodyPr/>
                    <a:lstStyle/>
                    <a:p>
                      <a:pPr marL="0" marR="0" algn="ctr" rtl="1">
                        <a:spcBef>
                          <a:spcPts val="0"/>
                        </a:spcBef>
                        <a:spcAft>
                          <a:spcPts val="0"/>
                        </a:spcAft>
                      </a:pPr>
                      <a:r>
                        <a:rPr lang="ar-SA" sz="1050" dirty="0">
                          <a:effectLst/>
                          <a:cs typeface="B Mitra" panose="00000400000000000000" pitchFamily="2" charset="-78"/>
                        </a:rPr>
                        <a:t>اعضاء تائید کننده</a:t>
                      </a:r>
                      <a:endParaRPr lang="en-US" sz="2000" b="1" dirty="0">
                        <a:effectLst/>
                        <a:latin typeface="Times New Roman" panose="02020603050405020304" pitchFamily="18" charset="0"/>
                        <a:ea typeface="Times New Roman" panose="02020603050405020304" pitchFamily="18" charset="0"/>
                        <a:cs typeface="B Mitra" panose="00000400000000000000" pitchFamily="2" charset="-78"/>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3053724660"/>
                  </a:ext>
                </a:extLst>
              </a:tr>
              <a:tr h="473075">
                <a:tc>
                  <a:txBody>
                    <a:bodyPr/>
                    <a:lstStyle/>
                    <a:p>
                      <a:pPr marL="0" marR="0" algn="ctr" rtl="1">
                        <a:spcBef>
                          <a:spcPts val="0"/>
                        </a:spcBef>
                        <a:spcAft>
                          <a:spcPts val="0"/>
                        </a:spcAft>
                      </a:pPr>
                      <a:r>
                        <a:rPr lang="ar-SA" sz="1100" b="1" dirty="0">
                          <a:effectLst/>
                          <a:cs typeface="B Mitra" panose="00000400000000000000" pitchFamily="2" charset="-78"/>
                        </a:rPr>
                        <a:t>کارشناس مسکن شهرستان</a:t>
                      </a:r>
                      <a:endParaRPr lang="en-US" sz="2800" b="1" dirty="0">
                        <a:effectLst/>
                        <a:latin typeface="Times New Roman" panose="02020603050405020304" pitchFamily="18" charset="0"/>
                        <a:ea typeface="Times New Roman" panose="02020603050405020304" pitchFamily="18" charset="0"/>
                        <a:cs typeface="B Mitra" panose="00000400000000000000" pitchFamily="2" charset="-78"/>
                      </a:endParaRPr>
                    </a:p>
                  </a:txBody>
                  <a:tcPr marL="68580" marR="68580" marT="0" marB="0"/>
                </a:tc>
                <a:tc gridSpan="2">
                  <a:txBody>
                    <a:bodyPr/>
                    <a:lstStyle/>
                    <a:p>
                      <a:pPr marL="0" marR="0" algn="ctr" rtl="1">
                        <a:spcBef>
                          <a:spcPts val="0"/>
                        </a:spcBef>
                        <a:spcAft>
                          <a:spcPts val="0"/>
                        </a:spcAft>
                      </a:pPr>
                      <a:r>
                        <a:rPr lang="ar-SA" sz="1100" b="1" dirty="0">
                          <a:effectLst/>
                          <a:cs typeface="B Mitra" panose="00000400000000000000" pitchFamily="2" charset="-78"/>
                        </a:rPr>
                        <a:t>رئیس بهزیستی شهرستان</a:t>
                      </a:r>
                      <a:endParaRPr lang="en-US" sz="2800" b="1" dirty="0">
                        <a:effectLst/>
                        <a:latin typeface="Times New Roman" panose="02020603050405020304" pitchFamily="18" charset="0"/>
                        <a:ea typeface="Times New Roman" panose="02020603050405020304" pitchFamily="18" charset="0"/>
                        <a:cs typeface="B Mitra" panose="00000400000000000000" pitchFamily="2" charset="-78"/>
                      </a:endParaRPr>
                    </a:p>
                  </a:txBody>
                  <a:tcPr marL="68580" marR="68580" marT="0" marB="0"/>
                </a:tc>
                <a:tc hMerge="1">
                  <a:txBody>
                    <a:bodyPr/>
                    <a:lstStyle/>
                    <a:p>
                      <a:endParaRPr lang="en-US"/>
                    </a:p>
                  </a:txBody>
                  <a:tcPr/>
                </a:tc>
                <a:tc gridSpan="2">
                  <a:txBody>
                    <a:bodyPr/>
                    <a:lstStyle/>
                    <a:p>
                      <a:pPr marL="0" marR="0" algn="ctr" rtl="1">
                        <a:spcBef>
                          <a:spcPts val="0"/>
                        </a:spcBef>
                        <a:spcAft>
                          <a:spcPts val="0"/>
                        </a:spcAft>
                      </a:pPr>
                      <a:r>
                        <a:rPr lang="ar-SA" sz="1100" b="1" dirty="0">
                          <a:effectLst/>
                          <a:cs typeface="B Mitra" panose="00000400000000000000" pitchFamily="2" charset="-78"/>
                        </a:rPr>
                        <a:t>کارشناس فنی حوزه مسکن بهزیستی استان</a:t>
                      </a:r>
                      <a:endParaRPr lang="en-US" sz="2800" b="1" dirty="0">
                        <a:effectLst/>
                        <a:latin typeface="Times New Roman" panose="02020603050405020304" pitchFamily="18" charset="0"/>
                        <a:ea typeface="Times New Roman" panose="02020603050405020304" pitchFamily="18" charset="0"/>
                        <a:cs typeface="B Mitra" panose="00000400000000000000" pitchFamily="2" charset="-78"/>
                      </a:endParaRPr>
                    </a:p>
                  </a:txBody>
                  <a:tcPr marL="68580" marR="68580" marT="0" marB="0"/>
                </a:tc>
                <a:tc hMerge="1">
                  <a:txBody>
                    <a:bodyPr/>
                    <a:lstStyle/>
                    <a:p>
                      <a:endParaRPr lang="en-US"/>
                    </a:p>
                  </a:txBody>
                  <a:tcPr/>
                </a:tc>
                <a:tc gridSpan="3">
                  <a:txBody>
                    <a:bodyPr/>
                    <a:lstStyle/>
                    <a:p>
                      <a:pPr marL="0" marR="0" algn="ctr" rtl="1">
                        <a:spcBef>
                          <a:spcPts val="0"/>
                        </a:spcBef>
                        <a:spcAft>
                          <a:spcPts val="0"/>
                        </a:spcAft>
                      </a:pPr>
                      <a:r>
                        <a:rPr lang="ar-SA" sz="1100" b="1">
                          <a:effectLst/>
                          <a:cs typeface="B Mitra" panose="00000400000000000000" pitchFamily="2" charset="-78"/>
                        </a:rPr>
                        <a:t>رئیس اداره/معاون مشارکت های مردمی، اشتغال و موسسات خیریه بهزیستی استان</a:t>
                      </a:r>
                      <a:endParaRPr lang="en-US" sz="2800" b="1">
                        <a:effectLst/>
                        <a:latin typeface="Times New Roman" panose="02020603050405020304" pitchFamily="18" charset="0"/>
                        <a:ea typeface="Times New Roman" panose="02020603050405020304" pitchFamily="18" charset="0"/>
                        <a:cs typeface="B Mitra" panose="00000400000000000000" pitchFamily="2" charset="-78"/>
                      </a:endParaRPr>
                    </a:p>
                  </a:txBody>
                  <a:tcPr marL="68580" marR="68580" marT="0" marB="0"/>
                </a:tc>
                <a:tc hMerge="1">
                  <a:txBody>
                    <a:bodyPr/>
                    <a:lstStyle/>
                    <a:p>
                      <a:endParaRPr lang="en-US"/>
                    </a:p>
                  </a:txBody>
                  <a:tcPr/>
                </a:tc>
                <a:tc hMerge="1">
                  <a:txBody>
                    <a:bodyPr/>
                    <a:lstStyle/>
                    <a:p>
                      <a:endParaRPr lang="en-US"/>
                    </a:p>
                  </a:txBody>
                  <a:tcPr/>
                </a:tc>
                <a:tc>
                  <a:txBody>
                    <a:bodyPr/>
                    <a:lstStyle/>
                    <a:p>
                      <a:pPr marL="0" marR="0" algn="ctr" rtl="1">
                        <a:spcBef>
                          <a:spcPts val="0"/>
                        </a:spcBef>
                        <a:spcAft>
                          <a:spcPts val="0"/>
                        </a:spcAft>
                      </a:pPr>
                      <a:r>
                        <a:rPr lang="ar-SA" sz="1100" b="1">
                          <a:effectLst/>
                          <a:cs typeface="B Mitra" panose="00000400000000000000" pitchFamily="2" charset="-78"/>
                        </a:rPr>
                        <a:t>مدیرکل بهزیستی استان</a:t>
                      </a:r>
                      <a:endParaRPr lang="en-US" sz="2800" b="1">
                        <a:effectLst/>
                        <a:latin typeface="Times New Roman" panose="02020603050405020304" pitchFamily="18" charset="0"/>
                        <a:ea typeface="Times New Roman" panose="02020603050405020304" pitchFamily="18" charset="0"/>
                        <a:cs typeface="B Mitra" panose="00000400000000000000" pitchFamily="2" charset="-78"/>
                      </a:endParaRPr>
                    </a:p>
                  </a:txBody>
                  <a:tcPr marL="68580" marR="68580" marT="0" marB="0"/>
                </a:tc>
                <a:extLst>
                  <a:ext uri="{0D108BD9-81ED-4DB2-BD59-A6C34878D82A}">
                    <a16:rowId xmlns="" xmlns:a16="http://schemas.microsoft.com/office/drawing/2014/main" val="114085461"/>
                  </a:ext>
                </a:extLst>
              </a:tr>
              <a:tr h="393065">
                <a:tc>
                  <a:txBody>
                    <a:bodyPr/>
                    <a:lstStyle/>
                    <a:p>
                      <a:pPr marL="0" marR="0" algn="ctr" rtl="1">
                        <a:spcBef>
                          <a:spcPts val="0"/>
                        </a:spcBef>
                        <a:spcAft>
                          <a:spcPts val="0"/>
                        </a:spcAft>
                      </a:pPr>
                      <a:r>
                        <a:rPr lang="ar-SA" sz="1100" b="1" dirty="0">
                          <a:effectLst/>
                          <a:cs typeface="B Mitra" panose="00000400000000000000" pitchFamily="2" charset="-78"/>
                        </a:rPr>
                        <a:t>نام و نام خانوادگی</a:t>
                      </a:r>
                      <a:endParaRPr lang="en-US" sz="2800" b="1" dirty="0">
                        <a:effectLst/>
                        <a:latin typeface="Times New Roman" panose="02020603050405020304" pitchFamily="18" charset="0"/>
                        <a:ea typeface="Times New Roman" panose="02020603050405020304" pitchFamily="18" charset="0"/>
                        <a:cs typeface="B Mitra" panose="00000400000000000000" pitchFamily="2" charset="-78"/>
                      </a:endParaRPr>
                    </a:p>
                  </a:txBody>
                  <a:tcPr marL="68580" marR="68580" marT="0" marB="0"/>
                </a:tc>
                <a:tc gridSpan="2">
                  <a:txBody>
                    <a:bodyPr/>
                    <a:lstStyle/>
                    <a:p>
                      <a:pPr marL="0" marR="0" algn="ctr" rtl="1">
                        <a:spcBef>
                          <a:spcPts val="0"/>
                        </a:spcBef>
                        <a:spcAft>
                          <a:spcPts val="0"/>
                        </a:spcAft>
                      </a:pPr>
                      <a:r>
                        <a:rPr lang="ar-SA" sz="1100" b="1" dirty="0">
                          <a:effectLst/>
                          <a:cs typeface="B Mitra" panose="00000400000000000000" pitchFamily="2" charset="-78"/>
                        </a:rPr>
                        <a:t>نام و نام خانوادگی</a:t>
                      </a:r>
                      <a:endParaRPr lang="en-US" sz="2800" b="1" dirty="0">
                        <a:effectLst/>
                        <a:latin typeface="Times New Roman" panose="02020603050405020304" pitchFamily="18" charset="0"/>
                        <a:ea typeface="Times New Roman" panose="02020603050405020304" pitchFamily="18" charset="0"/>
                        <a:cs typeface="B Mitra" panose="00000400000000000000" pitchFamily="2" charset="-78"/>
                      </a:endParaRPr>
                    </a:p>
                  </a:txBody>
                  <a:tcPr marL="68580" marR="68580" marT="0" marB="0"/>
                </a:tc>
                <a:tc hMerge="1">
                  <a:txBody>
                    <a:bodyPr/>
                    <a:lstStyle/>
                    <a:p>
                      <a:endParaRPr lang="en-US"/>
                    </a:p>
                  </a:txBody>
                  <a:tcPr/>
                </a:tc>
                <a:tc gridSpan="2">
                  <a:txBody>
                    <a:bodyPr/>
                    <a:lstStyle/>
                    <a:p>
                      <a:pPr marL="0" marR="0" algn="ctr" rtl="1">
                        <a:spcBef>
                          <a:spcPts val="0"/>
                        </a:spcBef>
                        <a:spcAft>
                          <a:spcPts val="0"/>
                        </a:spcAft>
                      </a:pPr>
                      <a:r>
                        <a:rPr lang="ar-SA" sz="1100" b="1" dirty="0">
                          <a:effectLst/>
                          <a:cs typeface="B Mitra" panose="00000400000000000000" pitchFamily="2" charset="-78"/>
                        </a:rPr>
                        <a:t>نام و نام خانوادگی</a:t>
                      </a:r>
                      <a:endParaRPr lang="en-US" sz="2800" b="1" dirty="0">
                        <a:effectLst/>
                        <a:latin typeface="Times New Roman" panose="02020603050405020304" pitchFamily="18" charset="0"/>
                        <a:ea typeface="Times New Roman" panose="02020603050405020304" pitchFamily="18" charset="0"/>
                        <a:cs typeface="B Mitra" panose="00000400000000000000" pitchFamily="2" charset="-78"/>
                      </a:endParaRPr>
                    </a:p>
                  </a:txBody>
                  <a:tcPr marL="68580" marR="68580" marT="0" marB="0"/>
                </a:tc>
                <a:tc hMerge="1">
                  <a:txBody>
                    <a:bodyPr/>
                    <a:lstStyle/>
                    <a:p>
                      <a:endParaRPr lang="en-US"/>
                    </a:p>
                  </a:txBody>
                  <a:tcPr/>
                </a:tc>
                <a:tc gridSpan="3">
                  <a:txBody>
                    <a:bodyPr/>
                    <a:lstStyle/>
                    <a:p>
                      <a:pPr marL="0" marR="0" algn="ctr" rtl="1">
                        <a:spcBef>
                          <a:spcPts val="0"/>
                        </a:spcBef>
                        <a:spcAft>
                          <a:spcPts val="0"/>
                        </a:spcAft>
                      </a:pPr>
                      <a:r>
                        <a:rPr lang="ar-SA" sz="1100" b="1">
                          <a:effectLst/>
                          <a:cs typeface="B Mitra" panose="00000400000000000000" pitchFamily="2" charset="-78"/>
                        </a:rPr>
                        <a:t>نام و نام خانوادگی</a:t>
                      </a:r>
                      <a:endParaRPr lang="en-US" sz="2800" b="1">
                        <a:effectLst/>
                        <a:latin typeface="Times New Roman" panose="02020603050405020304" pitchFamily="18" charset="0"/>
                        <a:ea typeface="Times New Roman" panose="02020603050405020304" pitchFamily="18" charset="0"/>
                        <a:cs typeface="B Mitra" panose="00000400000000000000" pitchFamily="2" charset="-78"/>
                      </a:endParaRPr>
                    </a:p>
                  </a:txBody>
                  <a:tcPr marL="68580" marR="68580" marT="0" marB="0"/>
                </a:tc>
                <a:tc hMerge="1">
                  <a:txBody>
                    <a:bodyPr/>
                    <a:lstStyle/>
                    <a:p>
                      <a:endParaRPr lang="en-US"/>
                    </a:p>
                  </a:txBody>
                  <a:tcPr/>
                </a:tc>
                <a:tc hMerge="1">
                  <a:txBody>
                    <a:bodyPr/>
                    <a:lstStyle/>
                    <a:p>
                      <a:endParaRPr lang="en-US"/>
                    </a:p>
                  </a:txBody>
                  <a:tcPr/>
                </a:tc>
                <a:tc>
                  <a:txBody>
                    <a:bodyPr/>
                    <a:lstStyle/>
                    <a:p>
                      <a:pPr marL="0" marR="0" algn="ctr" rtl="1">
                        <a:spcBef>
                          <a:spcPts val="0"/>
                        </a:spcBef>
                        <a:spcAft>
                          <a:spcPts val="0"/>
                        </a:spcAft>
                      </a:pPr>
                      <a:r>
                        <a:rPr lang="ar-SA" sz="1100" b="1">
                          <a:effectLst/>
                          <a:cs typeface="B Mitra" panose="00000400000000000000" pitchFamily="2" charset="-78"/>
                        </a:rPr>
                        <a:t>نام و نام خانوادگی</a:t>
                      </a:r>
                      <a:endParaRPr lang="en-US" sz="2800" b="1">
                        <a:effectLst/>
                        <a:latin typeface="Times New Roman" panose="02020603050405020304" pitchFamily="18" charset="0"/>
                        <a:ea typeface="Times New Roman" panose="02020603050405020304" pitchFamily="18" charset="0"/>
                        <a:cs typeface="B Mitra" panose="00000400000000000000" pitchFamily="2" charset="-78"/>
                      </a:endParaRPr>
                    </a:p>
                  </a:txBody>
                  <a:tcPr marL="68580" marR="68580" marT="0" marB="0"/>
                </a:tc>
                <a:extLst>
                  <a:ext uri="{0D108BD9-81ED-4DB2-BD59-A6C34878D82A}">
                    <a16:rowId xmlns="" xmlns:a16="http://schemas.microsoft.com/office/drawing/2014/main" val="2395854479"/>
                  </a:ext>
                </a:extLst>
              </a:tr>
              <a:tr h="347345">
                <a:tc>
                  <a:txBody>
                    <a:bodyPr/>
                    <a:lstStyle/>
                    <a:p>
                      <a:pPr marL="0" marR="0" algn="ctr" rtl="1">
                        <a:spcBef>
                          <a:spcPts val="0"/>
                        </a:spcBef>
                        <a:spcAft>
                          <a:spcPts val="0"/>
                        </a:spcAft>
                      </a:pPr>
                      <a:r>
                        <a:rPr lang="ar-SA" sz="1100" b="1">
                          <a:effectLst/>
                          <a:cs typeface="B Mitra" panose="00000400000000000000" pitchFamily="2" charset="-78"/>
                        </a:rPr>
                        <a:t>امضاء</a:t>
                      </a:r>
                      <a:endParaRPr lang="en-US" sz="2800" b="1">
                        <a:effectLst/>
                        <a:latin typeface="Times New Roman" panose="02020603050405020304" pitchFamily="18" charset="0"/>
                        <a:ea typeface="Times New Roman" panose="02020603050405020304" pitchFamily="18" charset="0"/>
                        <a:cs typeface="B Mitra" panose="00000400000000000000" pitchFamily="2" charset="-78"/>
                      </a:endParaRPr>
                    </a:p>
                  </a:txBody>
                  <a:tcPr marL="68580" marR="68580" marT="0" marB="0"/>
                </a:tc>
                <a:tc gridSpan="2">
                  <a:txBody>
                    <a:bodyPr/>
                    <a:lstStyle/>
                    <a:p>
                      <a:pPr marL="0" marR="0" algn="ctr" rtl="1">
                        <a:spcBef>
                          <a:spcPts val="0"/>
                        </a:spcBef>
                        <a:spcAft>
                          <a:spcPts val="0"/>
                        </a:spcAft>
                      </a:pPr>
                      <a:r>
                        <a:rPr lang="ar-SA" sz="1100" b="1" dirty="0">
                          <a:effectLst/>
                          <a:cs typeface="B Mitra" panose="00000400000000000000" pitchFamily="2" charset="-78"/>
                        </a:rPr>
                        <a:t>امضاء</a:t>
                      </a:r>
                      <a:endParaRPr lang="en-US" sz="2800" b="1" dirty="0">
                        <a:effectLst/>
                        <a:latin typeface="Times New Roman" panose="02020603050405020304" pitchFamily="18" charset="0"/>
                        <a:ea typeface="Times New Roman" panose="02020603050405020304" pitchFamily="18" charset="0"/>
                        <a:cs typeface="B Mitra" panose="00000400000000000000" pitchFamily="2" charset="-78"/>
                      </a:endParaRPr>
                    </a:p>
                  </a:txBody>
                  <a:tcPr marL="68580" marR="68580" marT="0" marB="0"/>
                </a:tc>
                <a:tc hMerge="1">
                  <a:txBody>
                    <a:bodyPr/>
                    <a:lstStyle/>
                    <a:p>
                      <a:endParaRPr lang="en-US"/>
                    </a:p>
                  </a:txBody>
                  <a:tcPr/>
                </a:tc>
                <a:tc gridSpan="2">
                  <a:txBody>
                    <a:bodyPr/>
                    <a:lstStyle/>
                    <a:p>
                      <a:pPr marL="0" marR="0" algn="ctr" rtl="1">
                        <a:spcBef>
                          <a:spcPts val="0"/>
                        </a:spcBef>
                        <a:spcAft>
                          <a:spcPts val="0"/>
                        </a:spcAft>
                      </a:pPr>
                      <a:r>
                        <a:rPr lang="ar-SA" sz="1100" b="1" dirty="0">
                          <a:effectLst/>
                          <a:cs typeface="B Mitra" panose="00000400000000000000" pitchFamily="2" charset="-78"/>
                        </a:rPr>
                        <a:t>امضاء</a:t>
                      </a:r>
                      <a:endParaRPr lang="en-US" sz="2800" b="1" dirty="0">
                        <a:effectLst/>
                        <a:latin typeface="Times New Roman" panose="02020603050405020304" pitchFamily="18" charset="0"/>
                        <a:ea typeface="Times New Roman" panose="02020603050405020304" pitchFamily="18" charset="0"/>
                        <a:cs typeface="B Mitra" panose="00000400000000000000" pitchFamily="2" charset="-78"/>
                      </a:endParaRPr>
                    </a:p>
                  </a:txBody>
                  <a:tcPr marL="68580" marR="68580" marT="0" marB="0"/>
                </a:tc>
                <a:tc hMerge="1">
                  <a:txBody>
                    <a:bodyPr/>
                    <a:lstStyle/>
                    <a:p>
                      <a:endParaRPr lang="en-US"/>
                    </a:p>
                  </a:txBody>
                  <a:tcPr/>
                </a:tc>
                <a:tc gridSpan="3">
                  <a:txBody>
                    <a:bodyPr/>
                    <a:lstStyle/>
                    <a:p>
                      <a:pPr marL="0" marR="0" algn="ctr" rtl="1">
                        <a:spcBef>
                          <a:spcPts val="0"/>
                        </a:spcBef>
                        <a:spcAft>
                          <a:spcPts val="0"/>
                        </a:spcAft>
                      </a:pPr>
                      <a:r>
                        <a:rPr lang="ar-SA" sz="1100" b="1" dirty="0">
                          <a:effectLst/>
                          <a:cs typeface="B Mitra" panose="00000400000000000000" pitchFamily="2" charset="-78"/>
                        </a:rPr>
                        <a:t>امضاء</a:t>
                      </a:r>
                      <a:endParaRPr lang="en-US" sz="2800" b="1" dirty="0">
                        <a:effectLst/>
                        <a:latin typeface="Times New Roman" panose="02020603050405020304" pitchFamily="18" charset="0"/>
                        <a:ea typeface="Times New Roman" panose="02020603050405020304" pitchFamily="18" charset="0"/>
                        <a:cs typeface="B Mitra" panose="00000400000000000000" pitchFamily="2" charset="-78"/>
                      </a:endParaRPr>
                    </a:p>
                  </a:txBody>
                  <a:tcPr marL="68580" marR="68580" marT="0" marB="0"/>
                </a:tc>
                <a:tc hMerge="1">
                  <a:txBody>
                    <a:bodyPr/>
                    <a:lstStyle/>
                    <a:p>
                      <a:endParaRPr lang="en-US"/>
                    </a:p>
                  </a:txBody>
                  <a:tcPr/>
                </a:tc>
                <a:tc hMerge="1">
                  <a:txBody>
                    <a:bodyPr/>
                    <a:lstStyle/>
                    <a:p>
                      <a:endParaRPr lang="en-US"/>
                    </a:p>
                  </a:txBody>
                  <a:tcPr/>
                </a:tc>
                <a:tc>
                  <a:txBody>
                    <a:bodyPr/>
                    <a:lstStyle/>
                    <a:p>
                      <a:pPr marL="0" marR="0" algn="ctr" rtl="1">
                        <a:spcBef>
                          <a:spcPts val="0"/>
                        </a:spcBef>
                        <a:spcAft>
                          <a:spcPts val="0"/>
                        </a:spcAft>
                      </a:pPr>
                      <a:r>
                        <a:rPr lang="ar-SA" sz="1100" b="1" dirty="0">
                          <a:effectLst/>
                          <a:cs typeface="B Mitra" panose="00000400000000000000" pitchFamily="2" charset="-78"/>
                        </a:rPr>
                        <a:t>امضاء</a:t>
                      </a:r>
                      <a:endParaRPr lang="en-US" sz="2800" b="1" dirty="0">
                        <a:effectLst/>
                        <a:latin typeface="Times New Roman" panose="02020603050405020304" pitchFamily="18" charset="0"/>
                        <a:ea typeface="Times New Roman" panose="02020603050405020304" pitchFamily="18" charset="0"/>
                        <a:cs typeface="B Mitra" panose="00000400000000000000" pitchFamily="2" charset="-78"/>
                      </a:endParaRPr>
                    </a:p>
                  </a:txBody>
                  <a:tcPr marL="68580" marR="68580" marT="0" marB="0"/>
                </a:tc>
                <a:extLst>
                  <a:ext uri="{0D108BD9-81ED-4DB2-BD59-A6C34878D82A}">
                    <a16:rowId xmlns="" xmlns:a16="http://schemas.microsoft.com/office/drawing/2014/main" val="301013136"/>
                  </a:ext>
                </a:extLst>
              </a:tr>
            </a:tbl>
          </a:graphicData>
        </a:graphic>
      </p:graphicFrame>
      <p:sp>
        <p:nvSpPr>
          <p:cNvPr id="5" name="TextBox 4">
            <a:extLst>
              <a:ext uri="{FF2B5EF4-FFF2-40B4-BE49-F238E27FC236}">
                <a16:creationId xmlns="" xmlns:a16="http://schemas.microsoft.com/office/drawing/2014/main" id="{92E3BA01-555F-1A58-B059-BB0C74AAFCC0}"/>
              </a:ext>
            </a:extLst>
          </p:cNvPr>
          <p:cNvSpPr txBox="1"/>
          <p:nvPr/>
        </p:nvSpPr>
        <p:spPr>
          <a:xfrm>
            <a:off x="887896" y="455525"/>
            <a:ext cx="10750231" cy="707886"/>
          </a:xfrm>
          <a:prstGeom prst="rect">
            <a:avLst/>
          </a:prstGeom>
          <a:noFill/>
        </p:spPr>
        <p:txBody>
          <a:bodyPr wrap="square">
            <a:spAutoFit/>
          </a:bodyPr>
          <a:lstStyle/>
          <a:p>
            <a:pPr algn="r" rtl="1"/>
            <a:r>
              <a:rPr lang="ar-SA" sz="2000" b="1" dirty="0">
                <a:effectLst/>
                <a:latin typeface="Times New Roman" panose="02020603050405020304" pitchFamily="18" charset="0"/>
                <a:ea typeface="Times New Roman" panose="02020603050405020304" pitchFamily="18" charset="0"/>
                <a:cs typeface="B Mitra" panose="00000400000000000000" pitchFamily="2" charset="-78"/>
              </a:rPr>
              <a:t>الف) ارسال لیست اسامی افراد دارای معلولیت و مددجویان جانمایی شده در تعاونی های مسکن </a:t>
            </a:r>
            <a:r>
              <a:rPr lang="ar-SA" sz="2000" b="1" dirty="0">
                <a:effectLst/>
                <a:highlight>
                  <a:srgbClr val="FFFF00"/>
                </a:highlight>
                <a:latin typeface="Times New Roman" panose="02020603050405020304" pitchFamily="18" charset="0"/>
                <a:ea typeface="Times New Roman" panose="02020603050405020304" pitchFamily="18" charset="0"/>
                <a:cs typeface="B Mitra" panose="00000400000000000000" pitchFamily="2" charset="-78"/>
              </a:rPr>
              <a:t>آماده واگذاری </a:t>
            </a:r>
            <a:r>
              <a:rPr lang="ar-SA" sz="2000" b="1" dirty="0">
                <a:effectLst/>
                <a:latin typeface="Times New Roman" panose="02020603050405020304" pitchFamily="18" charset="0"/>
                <a:ea typeface="Times New Roman" panose="02020603050405020304" pitchFamily="18" charset="0"/>
                <a:cs typeface="B Mitra" panose="00000400000000000000" pitchFamily="2" charset="-78"/>
              </a:rPr>
              <a:t>در جدول ذیل در قالب جدول ذیل با فرمت </a:t>
            </a:r>
            <a:r>
              <a:rPr lang="en-US" sz="2000" b="1" dirty="0">
                <a:effectLst/>
                <a:latin typeface="Times New Roman" panose="02020603050405020304" pitchFamily="18" charset="0"/>
                <a:ea typeface="Times New Roman" panose="02020603050405020304" pitchFamily="18" charset="0"/>
                <a:cs typeface="B Mitra" panose="00000400000000000000" pitchFamily="2" charset="-78"/>
              </a:rPr>
              <a:t>Excel</a:t>
            </a:r>
            <a:r>
              <a:rPr lang="en-US" sz="2000" b="1" dirty="0">
                <a:effectLst/>
                <a:latin typeface="B Mitra" panose="00000400000000000000" pitchFamily="2" charset="-78"/>
                <a:ea typeface="Times New Roman" panose="02020603050405020304" pitchFamily="18" charset="0"/>
                <a:cs typeface="B Mitra" panose="00000400000000000000" pitchFamily="2" charset="-78"/>
              </a:rPr>
              <a:t> </a:t>
            </a:r>
            <a:r>
              <a:rPr lang="ar-SA" sz="2000" b="1" dirty="0">
                <a:effectLst/>
                <a:latin typeface="B Mitra" panose="00000400000000000000" pitchFamily="2" charset="-78"/>
                <a:ea typeface="Times New Roman" panose="02020603050405020304" pitchFamily="18" charset="0"/>
                <a:cs typeface="B Mitra" panose="00000400000000000000" pitchFamily="2" charset="-78"/>
              </a:rPr>
              <a:t>به انضمام اسکن جدول با امضای اعضاء تائید کننده :</a:t>
            </a:r>
            <a:endParaRPr lang="en-US" sz="2000" b="1" dirty="0">
              <a:effectLst/>
              <a:latin typeface="Times New Roman" panose="02020603050405020304" pitchFamily="18" charset="0"/>
              <a:ea typeface="Times New Roman" panose="02020603050405020304" pitchFamily="18" charset="0"/>
              <a:cs typeface="B Mitra" panose="00000400000000000000" pitchFamily="2" charset="-78"/>
            </a:endParaRPr>
          </a:p>
        </p:txBody>
      </p:sp>
      <p:sp>
        <p:nvSpPr>
          <p:cNvPr id="8" name="TextBox 7">
            <a:extLst>
              <a:ext uri="{FF2B5EF4-FFF2-40B4-BE49-F238E27FC236}">
                <a16:creationId xmlns="" xmlns:a16="http://schemas.microsoft.com/office/drawing/2014/main" id="{A4DEB5BB-A21E-337E-68F7-07E2D855A9DE}"/>
              </a:ext>
            </a:extLst>
          </p:cNvPr>
          <p:cNvSpPr txBox="1"/>
          <p:nvPr/>
        </p:nvSpPr>
        <p:spPr>
          <a:xfrm>
            <a:off x="159026" y="3733518"/>
            <a:ext cx="11873947" cy="2985433"/>
          </a:xfrm>
          <a:prstGeom prst="rect">
            <a:avLst/>
          </a:prstGeom>
          <a:noFill/>
        </p:spPr>
        <p:txBody>
          <a:bodyPr wrap="square">
            <a:spAutoFit/>
          </a:bodyPr>
          <a:lstStyle/>
          <a:p>
            <a:pPr marL="0" marR="0" algn="just" rtl="1">
              <a:spcBef>
                <a:spcPts val="0"/>
              </a:spcBef>
              <a:spcAft>
                <a:spcPts val="0"/>
              </a:spcAft>
            </a:pPr>
            <a:r>
              <a:rPr lang="ar-SA" sz="2000" b="1" dirty="0">
                <a:effectLst/>
                <a:latin typeface="Times New Roman" panose="02020603050405020304" pitchFamily="18" charset="0"/>
                <a:ea typeface="Times New Roman" panose="02020603050405020304" pitchFamily="18" charset="0"/>
                <a:cs typeface="B Mitra" panose="00000400000000000000" pitchFamily="2" charset="-78"/>
              </a:rPr>
              <a:t>ب) ارسال مکاتبه و یا گواهی ﻣﺪﯾﺮﻋﺎﻣﻞ ﺗﻌﺎوﻧﯽ ﻣﺴـﮑﻦ ﻣﻮرد ﻧﻈﺮ به نام فرد دارای معلولیت و یا مددجوی تحت پوشش با </a:t>
            </a:r>
            <a:r>
              <a:rPr lang="fa-IR" sz="2000" b="1" dirty="0">
                <a:effectLst/>
                <a:latin typeface="Times New Roman" panose="02020603050405020304" pitchFamily="18" charset="0"/>
                <a:ea typeface="Times New Roman" panose="02020603050405020304" pitchFamily="18" charset="0"/>
                <a:cs typeface="B Mitra" panose="00000400000000000000" pitchFamily="2" charset="-78"/>
              </a:rPr>
              <a:t>تعیین موارد ذیل:</a:t>
            </a:r>
            <a:endParaRPr lang="en-US" b="1" dirty="0">
              <a:effectLst/>
              <a:latin typeface="Times New Roman" panose="02020603050405020304" pitchFamily="18" charset="0"/>
              <a:ea typeface="Times New Roman" panose="02020603050405020304" pitchFamily="18" charset="0"/>
            </a:endParaRPr>
          </a:p>
          <a:p>
            <a:pPr marL="342900" marR="0" lvl="0" indent="-342900" algn="just" rtl="1">
              <a:spcBef>
                <a:spcPts val="0"/>
              </a:spcBef>
              <a:spcAft>
                <a:spcPts val="0"/>
              </a:spcAft>
              <a:buFont typeface="Symbol" panose="05050102010706020507" pitchFamily="18" charset="2"/>
              <a:buChar char=""/>
            </a:pPr>
            <a:r>
              <a:rPr lang="ar-SA" b="1" dirty="0">
                <a:effectLst/>
                <a:highlight>
                  <a:srgbClr val="FFFF00"/>
                </a:highlight>
                <a:latin typeface="Times New Roman" panose="02020603050405020304" pitchFamily="18" charset="0"/>
                <a:ea typeface="Times New Roman" panose="02020603050405020304" pitchFamily="18" charset="0"/>
                <a:cs typeface="B Mitra" panose="00000400000000000000" pitchFamily="2" charset="-78"/>
              </a:rPr>
              <a:t>درج مشخصات واحد مسکونی (متراژ، بلوک، طبقه و ..)</a:t>
            </a:r>
            <a:endParaRPr lang="en-US" b="1" dirty="0">
              <a:effectLst/>
              <a:highlight>
                <a:srgbClr val="FFFF00"/>
              </a:highlight>
              <a:latin typeface="Times New Roman" panose="02020603050405020304" pitchFamily="18" charset="0"/>
              <a:ea typeface="Times New Roman" panose="02020603050405020304" pitchFamily="18" charset="0"/>
            </a:endParaRPr>
          </a:p>
          <a:p>
            <a:pPr marL="342900" marR="0" lvl="0" indent="-342900" algn="just" rtl="1">
              <a:spcBef>
                <a:spcPts val="0"/>
              </a:spcBef>
              <a:spcAft>
                <a:spcPts val="0"/>
              </a:spcAft>
              <a:buFont typeface="Symbol" panose="05050102010706020507" pitchFamily="18" charset="2"/>
              <a:buChar char=""/>
            </a:pPr>
            <a:r>
              <a:rPr lang="ar-SA" b="1" dirty="0">
                <a:effectLst/>
                <a:highlight>
                  <a:srgbClr val="FFFF00"/>
                </a:highlight>
                <a:latin typeface="Times New Roman" panose="02020603050405020304" pitchFamily="18" charset="0"/>
                <a:ea typeface="Times New Roman" panose="02020603050405020304" pitchFamily="18" charset="0"/>
                <a:cs typeface="B Mitra" panose="00000400000000000000" pitchFamily="2" charset="-78"/>
              </a:rPr>
              <a:t>قیمت تمام شده واحد مسکونی (سرجمع سهم آورده و تسهیلات بانکی)</a:t>
            </a:r>
            <a:endParaRPr lang="en-US" b="1" dirty="0">
              <a:effectLst/>
              <a:highlight>
                <a:srgbClr val="FFFF00"/>
              </a:highlight>
              <a:latin typeface="Times New Roman" panose="02020603050405020304" pitchFamily="18" charset="0"/>
              <a:ea typeface="Times New Roman" panose="02020603050405020304" pitchFamily="18" charset="0"/>
            </a:endParaRPr>
          </a:p>
          <a:p>
            <a:pPr marL="342900" marR="0" lvl="0" indent="-342900" algn="just" rtl="1">
              <a:spcBef>
                <a:spcPts val="0"/>
              </a:spcBef>
              <a:spcAft>
                <a:spcPts val="0"/>
              </a:spcAft>
              <a:buFont typeface="Symbol" panose="05050102010706020507" pitchFamily="18" charset="2"/>
              <a:buChar char=""/>
            </a:pPr>
            <a:r>
              <a:rPr lang="ar-SA" b="1" dirty="0">
                <a:effectLst/>
                <a:highlight>
                  <a:srgbClr val="FFFF00"/>
                </a:highlight>
                <a:latin typeface="Times New Roman" panose="02020603050405020304" pitchFamily="18" charset="0"/>
                <a:ea typeface="Times New Roman" panose="02020603050405020304" pitchFamily="18" charset="0"/>
                <a:cs typeface="B Mitra" panose="00000400000000000000" pitchFamily="2" charset="-78"/>
              </a:rPr>
              <a:t>میزان کل سهم آورده مورد نیاز</a:t>
            </a:r>
            <a:endParaRPr lang="en-US" b="1" dirty="0">
              <a:effectLst/>
              <a:highlight>
                <a:srgbClr val="FFFF00"/>
              </a:highlight>
              <a:latin typeface="Times New Roman" panose="02020603050405020304" pitchFamily="18" charset="0"/>
              <a:ea typeface="Times New Roman" panose="02020603050405020304" pitchFamily="18" charset="0"/>
            </a:endParaRPr>
          </a:p>
          <a:p>
            <a:pPr marL="342900" marR="0" lvl="0" indent="-342900" algn="just" rtl="1">
              <a:spcBef>
                <a:spcPts val="0"/>
              </a:spcBef>
              <a:spcAft>
                <a:spcPts val="0"/>
              </a:spcAft>
              <a:buFont typeface="Symbol" panose="05050102010706020507" pitchFamily="18" charset="2"/>
              <a:buChar char=""/>
            </a:pPr>
            <a:r>
              <a:rPr lang="ar-SA" b="1" dirty="0">
                <a:effectLst/>
                <a:highlight>
                  <a:srgbClr val="FFFF00"/>
                </a:highlight>
                <a:latin typeface="Times New Roman" panose="02020603050405020304" pitchFamily="18" charset="0"/>
                <a:ea typeface="Times New Roman" panose="02020603050405020304" pitchFamily="18" charset="0"/>
                <a:cs typeface="B Mitra" panose="00000400000000000000" pitchFamily="2" charset="-78"/>
              </a:rPr>
              <a:t>میزان سهم آورده پرداخت شده</a:t>
            </a:r>
            <a:endParaRPr lang="en-US" b="1" dirty="0">
              <a:effectLst/>
              <a:highlight>
                <a:srgbClr val="FFFF00"/>
              </a:highlight>
              <a:latin typeface="Times New Roman" panose="02020603050405020304" pitchFamily="18" charset="0"/>
              <a:ea typeface="Times New Roman" panose="02020603050405020304" pitchFamily="18" charset="0"/>
            </a:endParaRPr>
          </a:p>
          <a:p>
            <a:pPr marL="342900" marR="0" lvl="0" indent="-342900" algn="just" rtl="1">
              <a:spcBef>
                <a:spcPts val="0"/>
              </a:spcBef>
              <a:spcAft>
                <a:spcPts val="0"/>
              </a:spcAft>
              <a:buFont typeface="Symbol" panose="05050102010706020507" pitchFamily="18" charset="2"/>
              <a:buChar char=""/>
            </a:pPr>
            <a:r>
              <a:rPr lang="ar-SA" b="1" dirty="0">
                <a:effectLst/>
                <a:highlight>
                  <a:srgbClr val="FFFF00"/>
                </a:highlight>
                <a:latin typeface="Times New Roman" panose="02020603050405020304" pitchFamily="18" charset="0"/>
                <a:ea typeface="Times New Roman" panose="02020603050405020304" pitchFamily="18" charset="0"/>
                <a:cs typeface="B Mitra" panose="00000400000000000000" pitchFamily="2" charset="-78"/>
              </a:rPr>
              <a:t>میزان تسهیلات بانکی</a:t>
            </a:r>
            <a:endParaRPr lang="en-US" b="1" dirty="0">
              <a:effectLst/>
              <a:highlight>
                <a:srgbClr val="FFFF00"/>
              </a:highlight>
              <a:latin typeface="Times New Roman" panose="02020603050405020304" pitchFamily="18" charset="0"/>
              <a:ea typeface="Times New Roman" panose="02020603050405020304" pitchFamily="18" charset="0"/>
            </a:endParaRPr>
          </a:p>
          <a:p>
            <a:pPr marL="342900" marR="0" lvl="0" indent="-342900" algn="just" rtl="1">
              <a:spcBef>
                <a:spcPts val="0"/>
              </a:spcBef>
              <a:spcAft>
                <a:spcPts val="0"/>
              </a:spcAft>
              <a:buFont typeface="Symbol" panose="05050102010706020507" pitchFamily="18" charset="2"/>
              <a:buChar char=""/>
            </a:pPr>
            <a:r>
              <a:rPr lang="ar-SA" b="1" dirty="0">
                <a:effectLst/>
                <a:highlight>
                  <a:srgbClr val="FFFF00"/>
                </a:highlight>
                <a:latin typeface="Times New Roman" panose="02020603050405020304" pitchFamily="18" charset="0"/>
                <a:ea typeface="Times New Roman" panose="02020603050405020304" pitchFamily="18" charset="0"/>
                <a:cs typeface="B Mitra" panose="00000400000000000000" pitchFamily="2" charset="-78"/>
              </a:rPr>
              <a:t>مانده بدهی فرد تحت پوشش</a:t>
            </a:r>
            <a:endParaRPr lang="en-US" b="1" dirty="0">
              <a:effectLst/>
              <a:highlight>
                <a:srgbClr val="FFFF00"/>
              </a:highlight>
              <a:latin typeface="Times New Roman" panose="02020603050405020304" pitchFamily="18" charset="0"/>
              <a:ea typeface="Times New Roman" panose="02020603050405020304" pitchFamily="18" charset="0"/>
            </a:endParaRPr>
          </a:p>
          <a:p>
            <a:pPr marL="342900" marR="0" lvl="0" indent="-342900" algn="just" rtl="1">
              <a:spcBef>
                <a:spcPts val="0"/>
              </a:spcBef>
              <a:spcAft>
                <a:spcPts val="0"/>
              </a:spcAft>
              <a:buFont typeface="Symbol" panose="05050102010706020507" pitchFamily="18" charset="2"/>
              <a:buChar char=""/>
            </a:pPr>
            <a:r>
              <a:rPr lang="ar-SA" b="1" dirty="0">
                <a:effectLst/>
                <a:highlight>
                  <a:srgbClr val="FFFF00"/>
                </a:highlight>
                <a:latin typeface="Times New Roman" panose="02020603050405020304" pitchFamily="18" charset="0"/>
                <a:ea typeface="Times New Roman" panose="02020603050405020304" pitchFamily="18" charset="0"/>
                <a:cs typeface="B Mitra" panose="00000400000000000000" pitchFamily="2" charset="-78"/>
              </a:rPr>
              <a:t>تائید پیشرفت فیزیکی در مرحله آماده واگذاری</a:t>
            </a:r>
            <a:endParaRPr lang="en-US" b="1" dirty="0">
              <a:effectLst/>
              <a:highlight>
                <a:srgbClr val="FFFF00"/>
              </a:highlight>
              <a:latin typeface="Times New Roman" panose="02020603050405020304" pitchFamily="18" charset="0"/>
              <a:ea typeface="Times New Roman" panose="02020603050405020304" pitchFamily="18" charset="0"/>
            </a:endParaRPr>
          </a:p>
          <a:p>
            <a:pPr marL="342900" marR="0" lvl="0" indent="-342900" algn="just" rtl="1">
              <a:spcBef>
                <a:spcPts val="0"/>
              </a:spcBef>
              <a:spcAft>
                <a:spcPts val="0"/>
              </a:spcAft>
              <a:buFont typeface="Symbol" panose="05050102010706020507" pitchFamily="18" charset="2"/>
              <a:buChar char=""/>
            </a:pPr>
            <a:r>
              <a:rPr lang="ar-SA" b="1" dirty="0">
                <a:effectLst/>
                <a:highlight>
                  <a:srgbClr val="FFFF00"/>
                </a:highlight>
                <a:latin typeface="Times New Roman" panose="02020603050405020304" pitchFamily="18" charset="0"/>
                <a:ea typeface="Times New Roman" panose="02020603050405020304" pitchFamily="18" charset="0"/>
                <a:cs typeface="B Mitra" panose="00000400000000000000" pitchFamily="2" charset="-78"/>
              </a:rPr>
              <a:t>زمان تحویل</a:t>
            </a:r>
            <a:endParaRPr lang="en-US" b="1" dirty="0">
              <a:effectLst/>
              <a:highlight>
                <a:srgbClr val="FFFF00"/>
              </a:highlight>
              <a:latin typeface="Times New Roman" panose="02020603050405020304" pitchFamily="18" charset="0"/>
              <a:ea typeface="Times New Roman" panose="02020603050405020304" pitchFamily="18" charset="0"/>
            </a:endParaRPr>
          </a:p>
          <a:p>
            <a:pPr marL="0" marR="0" algn="just" rtl="1">
              <a:spcBef>
                <a:spcPts val="0"/>
              </a:spcBef>
              <a:spcAft>
                <a:spcPts val="0"/>
              </a:spcAft>
            </a:pPr>
            <a:r>
              <a:rPr lang="ar-SA" sz="2000" b="1" dirty="0">
                <a:effectLst/>
                <a:latin typeface="Times New Roman" panose="02020603050405020304" pitchFamily="18" charset="0"/>
                <a:ea typeface="Times New Roman" panose="02020603050405020304" pitchFamily="18" charset="0"/>
                <a:cs typeface="B Mitra" panose="00000400000000000000" pitchFamily="2" charset="-78"/>
              </a:rPr>
              <a:t>ج) ارسال </a:t>
            </a:r>
            <a:r>
              <a:rPr lang="ar-SA" sz="2000" b="1" dirty="0">
                <a:solidFill>
                  <a:srgbClr val="FF0000"/>
                </a:solidFill>
                <a:effectLst/>
                <a:latin typeface="Times New Roman" panose="02020603050405020304" pitchFamily="18" charset="0"/>
                <a:ea typeface="Times New Roman" panose="02020603050405020304" pitchFamily="18" charset="0"/>
                <a:cs typeface="B Mitra" panose="00000400000000000000" pitchFamily="2" charset="-78"/>
              </a:rPr>
              <a:t>تصویر قرارداد </a:t>
            </a:r>
            <a:r>
              <a:rPr lang="ar-SA" sz="2000" b="1" dirty="0">
                <a:effectLst/>
                <a:latin typeface="Times New Roman" panose="02020603050405020304" pitchFamily="18" charset="0"/>
                <a:ea typeface="Times New Roman" panose="02020603050405020304" pitchFamily="18" charset="0"/>
                <a:cs typeface="B Mitra" panose="00000400000000000000" pitchFamily="2" charset="-78"/>
              </a:rPr>
              <a:t>فرد دارای معلولیت و یا مددجوی تحت پوشش </a:t>
            </a:r>
            <a:r>
              <a:rPr lang="ar-SA" sz="2000" b="1" dirty="0">
                <a:solidFill>
                  <a:srgbClr val="FF0000"/>
                </a:solidFill>
                <a:effectLst/>
                <a:latin typeface="Times New Roman" panose="02020603050405020304" pitchFamily="18" charset="0"/>
                <a:ea typeface="Times New Roman" panose="02020603050405020304" pitchFamily="18" charset="0"/>
                <a:cs typeface="B Mitra" panose="00000400000000000000" pitchFamily="2" charset="-78"/>
              </a:rPr>
              <a:t>با تعاونی </a:t>
            </a:r>
            <a:r>
              <a:rPr lang="ar-SA" sz="2000" b="1" dirty="0">
                <a:effectLst/>
                <a:latin typeface="Times New Roman" panose="02020603050405020304" pitchFamily="18" charset="0"/>
                <a:ea typeface="Times New Roman" panose="02020603050405020304" pitchFamily="18" charset="0"/>
                <a:cs typeface="B Mitra" panose="00000400000000000000" pitchFamily="2" charset="-78"/>
              </a:rPr>
              <a:t>مسکن مورد نظر.</a:t>
            </a:r>
            <a:endParaRPr lang="en-US" b="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88796478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E8E0FF52-FC08-4B4F-B5FD-EFDF6290741B}"/>
              </a:ext>
            </a:extLst>
          </p:cNvPr>
          <p:cNvSpPr>
            <a:spLocks noGrp="1"/>
          </p:cNvSpPr>
          <p:nvPr>
            <p:ph idx="1"/>
          </p:nvPr>
        </p:nvSpPr>
        <p:spPr>
          <a:xfrm>
            <a:off x="1073426" y="0"/>
            <a:ext cx="10986051" cy="6716440"/>
          </a:xfrm>
        </p:spPr>
        <p:txBody>
          <a:bodyPr>
            <a:normAutofit/>
          </a:bodyPr>
          <a:lstStyle/>
          <a:p>
            <a:pPr marL="0" lvl="0" indent="0" algn="just" rtl="1">
              <a:spcBef>
                <a:spcPts val="0"/>
              </a:spcBef>
              <a:buClrTx/>
              <a:buNone/>
            </a:pPr>
            <a:r>
              <a:rPr lang="ar-SA" sz="2400" dirty="0">
                <a:latin typeface="Times New Roman" panose="02020603050405020304" pitchFamily="18" charset="0"/>
                <a:cs typeface="B Mitra" panose="00000400000000000000" pitchFamily="2" charset="-78"/>
              </a:rPr>
              <a:t>د) </a:t>
            </a:r>
            <a:r>
              <a:rPr lang="ar-SA" sz="2400" dirty="0">
                <a:solidFill>
                  <a:srgbClr val="FF0000"/>
                </a:solidFill>
                <a:latin typeface="Times New Roman" panose="02020603050405020304" pitchFamily="18" charset="0"/>
                <a:cs typeface="B Mitra" panose="00000400000000000000" pitchFamily="2" charset="-78"/>
              </a:rPr>
              <a:t>ﺗﺎﺋﯿﺪﯾﻪ ﻣﺪﯾﺮﻋﺎﻣﻞ ﺗﻌﺎوﻧﯽ </a:t>
            </a:r>
            <a:r>
              <a:rPr lang="ar-SA" sz="2400" dirty="0">
                <a:latin typeface="Times New Roman" panose="02020603050405020304" pitchFamily="18" charset="0"/>
                <a:cs typeface="B Mitra" panose="00000400000000000000" pitchFamily="2" charset="-78"/>
              </a:rPr>
              <a:t>ﻣﺴﮑﻦ ﻣﻮرد ﻧﻈﺮ ﻣﺒﻨﯽ ﺑﺮ </a:t>
            </a:r>
            <a:r>
              <a:rPr lang="ar-SA" sz="2400" dirty="0">
                <a:highlight>
                  <a:srgbClr val="FFFF00"/>
                </a:highlight>
                <a:latin typeface="Times New Roman" panose="02020603050405020304" pitchFamily="18" charset="0"/>
                <a:cs typeface="B Mitra" panose="00000400000000000000" pitchFamily="2" charset="-78"/>
              </a:rPr>
              <a:t>ﺗﺤﻮﯾﻞ ﻗﻄﻌﯽ واﺣﺪ ﻣﺴﮑﻮﻧﯽ و ﺗﺴﻮﯾﻪ ﺣﺴﺎب ﮐﺎﻣﻞ </a:t>
            </a:r>
            <a:r>
              <a:rPr lang="ar-SA" sz="2400" dirty="0">
                <a:latin typeface="Times New Roman" panose="02020603050405020304" pitchFamily="18" charset="0"/>
                <a:cs typeface="B Mitra" panose="00000400000000000000" pitchFamily="2" charset="-78"/>
              </a:rPr>
              <a:t>ﻣﺪدﺟﻮ در ﺻﻮرت ﭘﺮداﺧﺖ ﮐﻤﮏ ﺑﻼﻋﻮض ﺑﻬﺰیستی.</a:t>
            </a:r>
            <a:endParaRPr lang="en-US" sz="2400" dirty="0">
              <a:latin typeface="Times New Roman" panose="02020603050405020304" pitchFamily="18" charset="0"/>
              <a:cs typeface="B Mitra" panose="00000400000000000000" pitchFamily="2" charset="-78"/>
            </a:endParaRPr>
          </a:p>
          <a:p>
            <a:pPr marL="0" lvl="0" indent="0" algn="just" rtl="1">
              <a:spcBef>
                <a:spcPts val="0"/>
              </a:spcBef>
              <a:buClrTx/>
              <a:buNone/>
            </a:pPr>
            <a:r>
              <a:rPr lang="ar-SA" sz="2400" dirty="0">
                <a:latin typeface="Times New Roman" panose="02020603050405020304" pitchFamily="18" charset="0"/>
                <a:cs typeface="B Mitra" panose="00000400000000000000" pitchFamily="2" charset="-78"/>
              </a:rPr>
              <a:t>هـ) </a:t>
            </a:r>
            <a:r>
              <a:rPr lang="ar-SA" sz="2400" dirty="0">
                <a:solidFill>
                  <a:srgbClr val="FF0000"/>
                </a:solidFill>
                <a:latin typeface="Times New Roman" panose="02020603050405020304" pitchFamily="18" charset="0"/>
                <a:cs typeface="B Mitra" panose="00000400000000000000" pitchFamily="2" charset="-78"/>
              </a:rPr>
              <a:t>ﺗﺼﻮﯾﺮ ﺗﺎﺋﯿﺪﯾﻪ ﺣﺴﺎب ﺗﻌﺎوﻧﯽ</a:t>
            </a:r>
            <a:r>
              <a:rPr lang="ar-SA" sz="2400" dirty="0">
                <a:latin typeface="Times New Roman" panose="02020603050405020304" pitchFamily="18" charset="0"/>
                <a:cs typeface="B Mitra" panose="00000400000000000000" pitchFamily="2" charset="-78"/>
              </a:rPr>
              <a:t>، ﺗﻮﺳﻂ اداره ﮐﻞ راه و شهرسازی و ﯾﺎ ﺑﻨﯿﺎد ﻣﺴﮑﻦ و ﯾﺎ ﺷﺮﮐﺖ ﻋﻤﺮان ﺷﻬﺮﻫﺎي ﺟﺪﯾﺪ (ﺑﺴﺘﻪ ﺑﻪ ﻣﻮﻗﻌﯿﺖ ﻗﺮارﮔﯿﺮي ﭘﺮوژه) و ﯾﺎ اداره ﮐﻞ ﺗﻌﺎون، ﮐﺎر و رﻓﺎه اﺟﺘﻤﺎﻋﯽ اﺳﺘﺎن.</a:t>
            </a:r>
            <a:endParaRPr lang="en-US" sz="2400" dirty="0">
              <a:latin typeface="Times New Roman" panose="02020603050405020304" pitchFamily="18" charset="0"/>
              <a:cs typeface="B Mitra" panose="00000400000000000000" pitchFamily="2" charset="-78"/>
            </a:endParaRPr>
          </a:p>
          <a:p>
            <a:pPr marL="0" lvl="0" indent="0" algn="just" rtl="1">
              <a:spcBef>
                <a:spcPts val="0"/>
              </a:spcBef>
              <a:buClrTx/>
              <a:buNone/>
            </a:pPr>
            <a:r>
              <a:rPr lang="ar-SA" sz="2400" dirty="0">
                <a:latin typeface="Times New Roman" panose="02020603050405020304" pitchFamily="18" charset="0"/>
                <a:cs typeface="B Mitra" panose="00000400000000000000" pitchFamily="2" charset="-78"/>
              </a:rPr>
              <a:t>و) ارسال یک برگ </a:t>
            </a:r>
            <a:r>
              <a:rPr lang="ar-SA" sz="2400" dirty="0">
                <a:solidFill>
                  <a:srgbClr val="FF0000"/>
                </a:solidFill>
                <a:latin typeface="Times New Roman" panose="02020603050405020304" pitchFamily="18" charset="0"/>
                <a:cs typeface="B Mitra" panose="00000400000000000000" pitchFamily="2" charset="-78"/>
              </a:rPr>
              <a:t>گزارش مددکاری </a:t>
            </a:r>
            <a:r>
              <a:rPr lang="ar-SA" sz="2400" dirty="0">
                <a:latin typeface="Times New Roman" panose="02020603050405020304" pitchFamily="18" charset="0"/>
                <a:cs typeface="B Mitra" panose="00000400000000000000" pitchFamily="2" charset="-78"/>
              </a:rPr>
              <a:t>با محوریت تائید نیازمندی و تعیین میزان کمک بلاعوض قابل پرداخت (در ﻗﺎﻟﺐ ﻓﺮﻣﺖ </a:t>
            </a:r>
            <a:r>
              <a:rPr lang="ar-SA" sz="2400" dirty="0">
                <a:highlight>
                  <a:srgbClr val="FFFF00"/>
                </a:highlight>
                <a:latin typeface="Times New Roman" panose="02020603050405020304" pitchFamily="18" charset="0"/>
                <a:cs typeface="B Mitra" panose="00000400000000000000" pitchFamily="2" charset="-78"/>
              </a:rPr>
              <a:t>پیوست شماره یک</a:t>
            </a:r>
            <a:r>
              <a:rPr lang="ar-SA" sz="2400" dirty="0">
                <a:latin typeface="Times New Roman" panose="02020603050405020304" pitchFamily="18" charset="0"/>
                <a:cs typeface="B Mitra" panose="00000400000000000000" pitchFamily="2" charset="-78"/>
              </a:rPr>
              <a:t>).</a:t>
            </a:r>
            <a:endParaRPr lang="en-US" sz="2400" dirty="0">
              <a:latin typeface="Times New Roman" panose="02020603050405020304" pitchFamily="18" charset="0"/>
              <a:cs typeface="B Mitra" panose="00000400000000000000" pitchFamily="2" charset="-78"/>
            </a:endParaRPr>
          </a:p>
          <a:p>
            <a:pPr marL="0" marR="0" algn="just" rtl="1">
              <a:spcBef>
                <a:spcPts val="0"/>
              </a:spcBef>
              <a:spcAft>
                <a:spcPts val="0"/>
              </a:spcAft>
            </a:pPr>
            <a:r>
              <a:rPr lang="ar-SA" sz="2400" dirty="0">
                <a:effectLst/>
                <a:latin typeface="Times New Roman" panose="02020603050405020304" pitchFamily="18" charset="0"/>
                <a:ea typeface="Times New Roman" panose="02020603050405020304" pitchFamily="18" charset="0"/>
                <a:cs typeface="B Titr" panose="00000700000000000000" pitchFamily="2" charset="-78"/>
              </a:rPr>
              <a:t>تبصره 1:</a:t>
            </a:r>
            <a:r>
              <a:rPr lang="ar-SA" sz="2400" dirty="0">
                <a:effectLst/>
                <a:latin typeface="Times New Roman" panose="02020603050405020304" pitchFamily="18" charset="0"/>
                <a:ea typeface="Times New Roman" panose="02020603050405020304" pitchFamily="18" charset="0"/>
                <a:cs typeface="B Mitra" panose="00000400000000000000" pitchFamily="2" charset="-78"/>
              </a:rPr>
              <a:t> عامل موثر در تعیین میزان کمک بلاعوض پیشنهادی استان، میزان کل سهم آورده مورد نیاز واحد مسکونی بوده که براساس گزارش مددکاری استان، پرداخت کمک بلاعوض تا </a:t>
            </a:r>
            <a:r>
              <a:rPr lang="ar-SA" sz="2400" dirty="0">
                <a:effectLst/>
                <a:highlight>
                  <a:srgbClr val="FFFF00"/>
                </a:highlight>
                <a:latin typeface="Times New Roman" panose="02020603050405020304" pitchFamily="18" charset="0"/>
                <a:ea typeface="Times New Roman" panose="02020603050405020304" pitchFamily="18" charset="0"/>
                <a:cs typeface="B Mitra" panose="00000400000000000000" pitchFamily="2" charset="-78"/>
              </a:rPr>
              <a:t>سقف دو هزار (2000) میلیون ريال </a:t>
            </a:r>
            <a:r>
              <a:rPr lang="ar-SA" sz="2400" dirty="0">
                <a:effectLst/>
                <a:latin typeface="Times New Roman" panose="02020603050405020304" pitchFamily="18" charset="0"/>
                <a:ea typeface="Times New Roman" panose="02020603050405020304" pitchFamily="18" charset="0"/>
                <a:cs typeface="B Mitra" panose="00000400000000000000" pitchFamily="2" charset="-78"/>
              </a:rPr>
              <a:t>امکان پذیر می باشد. لازم به ذکر است میزان بدهی فعلی تاثیری در تعیین میزان کمک بلاعوض قابل پرداخت، ندارد.</a:t>
            </a:r>
            <a:endParaRPr lang="en-US" sz="2400" dirty="0">
              <a:effectLst/>
              <a:latin typeface="Times New Roman" panose="02020603050405020304" pitchFamily="18" charset="0"/>
              <a:ea typeface="Times New Roman" panose="02020603050405020304" pitchFamily="18" charset="0"/>
            </a:endParaRPr>
          </a:p>
          <a:p>
            <a:pPr marL="0" marR="0" algn="just" rtl="1">
              <a:spcBef>
                <a:spcPts val="0"/>
              </a:spcBef>
              <a:spcAft>
                <a:spcPts val="0"/>
              </a:spcAft>
            </a:pPr>
            <a:r>
              <a:rPr lang="ar-SA" sz="2400" dirty="0">
                <a:effectLst/>
                <a:latin typeface="Times New Roman" panose="02020603050405020304" pitchFamily="18" charset="0"/>
                <a:ea typeface="Times New Roman" panose="02020603050405020304" pitchFamily="18" charset="0"/>
                <a:cs typeface="B Titr" panose="00000700000000000000" pitchFamily="2" charset="-78"/>
              </a:rPr>
              <a:t>تبصره 2:</a:t>
            </a:r>
            <a:r>
              <a:rPr lang="ar-SA" sz="2400" dirty="0">
                <a:effectLst/>
                <a:latin typeface="Times New Roman" panose="02020603050405020304" pitchFamily="18" charset="0"/>
                <a:ea typeface="Times New Roman" panose="02020603050405020304" pitchFamily="18" charset="0"/>
              </a:rPr>
              <a:t> </a:t>
            </a:r>
            <a:r>
              <a:rPr lang="ar-SA" sz="2400" dirty="0">
                <a:effectLst/>
                <a:latin typeface="Times New Roman" panose="02020603050405020304" pitchFamily="18" charset="0"/>
                <a:ea typeface="Times New Roman" panose="02020603050405020304" pitchFamily="18" charset="0"/>
                <a:cs typeface="B Mitra" panose="00000400000000000000" pitchFamily="2" charset="-78"/>
              </a:rPr>
              <a:t>در صورتی که</a:t>
            </a:r>
            <a:r>
              <a:rPr lang="ar-SA" sz="2400" dirty="0">
                <a:effectLst/>
                <a:latin typeface="Times New Roman" panose="02020603050405020304" pitchFamily="18" charset="0"/>
                <a:ea typeface="Times New Roman" panose="02020603050405020304" pitchFamily="18" charset="0"/>
              </a:rPr>
              <a:t> </a:t>
            </a:r>
            <a:r>
              <a:rPr lang="ar-SA" sz="2400" dirty="0">
                <a:effectLst/>
                <a:latin typeface="Times New Roman" panose="02020603050405020304" pitchFamily="18" charset="0"/>
                <a:ea typeface="Times New Roman" panose="02020603050405020304" pitchFamily="18" charset="0"/>
                <a:cs typeface="B Mitra" panose="00000400000000000000" pitchFamily="2" charset="-78"/>
              </a:rPr>
              <a:t>کمک بلاعوض پیشنهادی استان، از میزان بدهی مددجو بیشتر باشد، معادل میزان بدهی به حساب تائید شده تعاونی و مابقی به حساب فرد تحت پوشش واریز می گردد.</a:t>
            </a:r>
            <a:endParaRPr lang="en-US" sz="2400" dirty="0">
              <a:effectLst/>
              <a:latin typeface="Times New Roman" panose="02020603050405020304" pitchFamily="18" charset="0"/>
              <a:ea typeface="Times New Roman" panose="02020603050405020304" pitchFamily="18" charset="0"/>
            </a:endParaRPr>
          </a:p>
          <a:p>
            <a:pPr marL="0" marR="0" algn="just" rtl="1">
              <a:spcBef>
                <a:spcPts val="0"/>
              </a:spcBef>
              <a:spcAft>
                <a:spcPts val="0"/>
              </a:spcAft>
            </a:pPr>
            <a:r>
              <a:rPr lang="ar-SA" sz="2400" dirty="0">
                <a:effectLst/>
                <a:latin typeface="Times New Roman" panose="02020603050405020304" pitchFamily="18" charset="0"/>
                <a:ea typeface="Times New Roman" panose="02020603050405020304" pitchFamily="18" charset="0"/>
                <a:cs typeface="B Mitra" panose="00000400000000000000" pitchFamily="2" charset="-78"/>
              </a:rPr>
              <a:t>ز) ارﺳﺎل ﯾﮏ صفحه </a:t>
            </a:r>
            <a:r>
              <a:rPr lang="ar-SA" sz="2400" dirty="0">
                <a:solidFill>
                  <a:srgbClr val="FF0000"/>
                </a:solidFill>
                <a:effectLst/>
                <a:latin typeface="Times New Roman" panose="02020603050405020304" pitchFamily="18" charset="0"/>
                <a:ea typeface="Times New Roman" panose="02020603050405020304" pitchFamily="18" charset="0"/>
                <a:cs typeface="B Mitra" panose="00000400000000000000" pitchFamily="2" charset="-78"/>
              </a:rPr>
              <a:t>ﮔﺰارش ﺗﺼﻮﯾﺮي رﻧﮕﯽ (عکس) </a:t>
            </a:r>
            <a:r>
              <a:rPr lang="ar-SA" sz="2400" dirty="0">
                <a:effectLst/>
                <a:latin typeface="Times New Roman" panose="02020603050405020304" pitchFamily="18" charset="0"/>
                <a:ea typeface="Times New Roman" panose="02020603050405020304" pitchFamily="18" charset="0"/>
                <a:cs typeface="B Mitra" panose="00000400000000000000" pitchFamily="2" charset="-78"/>
              </a:rPr>
              <a:t>از آﺧﺮﯾﻦ وﺿﻌﯿﺖ ﭘﯿﺸﺮﻓﺖ ﻓﯿﺰﯾﮑﯽ ﭘﺮوژه (در ﻗﺎﻟﺐ ﻓﺮﻣﺖ </a:t>
            </a:r>
            <a:r>
              <a:rPr lang="ar-SA" sz="2400" dirty="0">
                <a:effectLst/>
                <a:highlight>
                  <a:srgbClr val="FFFF00"/>
                </a:highlight>
                <a:latin typeface="Times New Roman" panose="02020603050405020304" pitchFamily="18" charset="0"/>
                <a:ea typeface="Times New Roman" panose="02020603050405020304" pitchFamily="18" charset="0"/>
                <a:cs typeface="B Mitra" panose="00000400000000000000" pitchFamily="2" charset="-78"/>
              </a:rPr>
              <a:t>پیوست شماره دو).</a:t>
            </a:r>
            <a:endParaRPr lang="en-US" sz="2400" dirty="0">
              <a:effectLst/>
              <a:highlight>
                <a:srgbClr val="FFFF00"/>
              </a:highlight>
              <a:latin typeface="Times New Roman" panose="02020603050405020304" pitchFamily="18" charset="0"/>
              <a:ea typeface="Times New Roman" panose="02020603050405020304" pitchFamily="18" charset="0"/>
            </a:endParaRPr>
          </a:p>
          <a:p>
            <a:pPr marL="0" marR="0" algn="just" rtl="1">
              <a:spcBef>
                <a:spcPts val="0"/>
              </a:spcBef>
              <a:spcAft>
                <a:spcPts val="0"/>
              </a:spcAft>
            </a:pPr>
            <a:r>
              <a:rPr lang="ar-SA" sz="2400" dirty="0">
                <a:effectLst/>
                <a:latin typeface="Times New Roman" panose="02020603050405020304" pitchFamily="18" charset="0"/>
                <a:ea typeface="Times New Roman" panose="02020603050405020304" pitchFamily="18" charset="0"/>
                <a:cs typeface="B Titr" panose="00000700000000000000" pitchFamily="2" charset="-78"/>
              </a:rPr>
              <a:t>تبصره 3:</a:t>
            </a:r>
            <a:r>
              <a:rPr lang="ar-SA" sz="2400" dirty="0">
                <a:effectLst/>
                <a:latin typeface="Times New Roman" panose="02020603050405020304" pitchFamily="18" charset="0"/>
                <a:ea typeface="Times New Roman" panose="02020603050405020304" pitchFamily="18" charset="0"/>
                <a:cs typeface="B Mitra" panose="00000400000000000000" pitchFamily="2" charset="-78"/>
              </a:rPr>
              <a:t> درﺧﺼﻮص ﻣـﺪدﺟﻮﯾﺎن ﻋﻀﻮ ﺗﻌـﺎوﻧﯽ ﮐﻪ بدون دریافت کمک بلاعوض سازمان، </a:t>
            </a:r>
            <a:r>
              <a:rPr lang="ar-SA" sz="2400" dirty="0">
                <a:solidFill>
                  <a:srgbClr val="FF0000"/>
                </a:solidFill>
                <a:effectLst/>
                <a:latin typeface="Times New Roman" panose="02020603050405020304" pitchFamily="18" charset="0"/>
                <a:ea typeface="Times New Roman" panose="02020603050405020304" pitchFamily="18" charset="0"/>
                <a:cs typeface="B Mitra" panose="00000400000000000000" pitchFamily="2" charset="-78"/>
              </a:rPr>
              <a:t>واﺣـﺪ ﻣﺴـﮑﻮﻧﯽ ﺧﻮد را ﺗﺤﻮﯾﻞ ﮔﺮﻓﺘﻪ اﻧـﺪ</a:t>
            </a:r>
            <a:r>
              <a:rPr lang="ar-SA" sz="2400" dirty="0">
                <a:effectLst/>
                <a:latin typeface="Times New Roman" panose="02020603050405020304" pitchFamily="18" charset="0"/>
                <a:ea typeface="Times New Roman" panose="02020603050405020304" pitchFamily="18" charset="0"/>
                <a:cs typeface="B Mitra" panose="00000400000000000000" pitchFamily="2" charset="-78"/>
              </a:rPr>
              <a:t>، </a:t>
            </a:r>
            <a:r>
              <a:rPr lang="ar-SA" sz="2400" dirty="0">
                <a:effectLst/>
                <a:highlight>
                  <a:srgbClr val="FFFF00"/>
                </a:highlight>
                <a:latin typeface="Times New Roman" panose="02020603050405020304" pitchFamily="18" charset="0"/>
                <a:ea typeface="Times New Roman" panose="02020603050405020304" pitchFamily="18" charset="0"/>
                <a:cs typeface="B Mitra" panose="00000400000000000000" pitchFamily="2" charset="-78"/>
              </a:rPr>
              <a:t>تائید موضوع ﺗﺤﻮﯾﻞ واﺣـﺪ </a:t>
            </a:r>
            <a:r>
              <a:rPr lang="ar-SA" sz="2400" dirty="0">
                <a:effectLst/>
                <a:latin typeface="Times New Roman" panose="02020603050405020304" pitchFamily="18" charset="0"/>
                <a:ea typeface="Times New Roman" panose="02020603050405020304" pitchFamily="18" charset="0"/>
                <a:cs typeface="B Mitra" panose="00000400000000000000" pitchFamily="2" charset="-78"/>
              </a:rPr>
              <a:t>و اسکان فرد تحت پوشش در واحد مورد نظر، ﺗﺎﺋﯿﺪ ﻧﯿﺎز ﺧﺎﻧﻮار و تعیین میزان کمک بلاعوض قابل پرداخت </a:t>
            </a:r>
            <a:r>
              <a:rPr lang="ar-SA" sz="2400" dirty="0">
                <a:effectLst/>
                <a:highlight>
                  <a:srgbClr val="FFFF00"/>
                </a:highlight>
                <a:latin typeface="Times New Roman" panose="02020603050405020304" pitchFamily="18" charset="0"/>
                <a:ea typeface="Times New Roman" panose="02020603050405020304" pitchFamily="18" charset="0"/>
                <a:cs typeface="B Mitra" panose="00000400000000000000" pitchFamily="2" charset="-78"/>
              </a:rPr>
              <a:t>در گزارش مددکاری</a:t>
            </a:r>
            <a:r>
              <a:rPr lang="ar-SA" sz="2400" dirty="0">
                <a:effectLst/>
                <a:latin typeface="Times New Roman" panose="02020603050405020304" pitchFamily="18" charset="0"/>
                <a:ea typeface="Times New Roman" panose="02020603050405020304" pitchFamily="18" charset="0"/>
                <a:cs typeface="B Mitra" panose="00000400000000000000" pitchFamily="2" charset="-78"/>
              </a:rPr>
              <a:t>، </a:t>
            </a:r>
            <a:r>
              <a:rPr lang="ar-SA" sz="2400" dirty="0">
                <a:solidFill>
                  <a:srgbClr val="FF0000"/>
                </a:solidFill>
                <a:effectLst/>
                <a:latin typeface="Times New Roman" panose="02020603050405020304" pitchFamily="18" charset="0"/>
                <a:ea typeface="Times New Roman" panose="02020603050405020304" pitchFamily="18" charset="0"/>
                <a:cs typeface="B Mitra" panose="00000400000000000000" pitchFamily="2" charset="-78"/>
              </a:rPr>
              <a:t>ﺟﺎﯾﮕﺰﯾﻦ ﻣﺴـﺘﻨﺪات ﻣﻨﺪرج در ﺑﻨﺪﻫﺎي «ب»، «د» و «هـ» اﯾﻦ روش ﺧﻮاﻫﺪ ﺷﺪ.</a:t>
            </a:r>
            <a:endParaRPr lang="fa-IR" sz="2400" dirty="0">
              <a:solidFill>
                <a:srgbClr val="FF0000"/>
              </a:solidFill>
              <a:effectLst/>
              <a:latin typeface="Times New Roman" panose="02020603050405020304" pitchFamily="18" charset="0"/>
              <a:ea typeface="Times New Roman" panose="02020603050405020304" pitchFamily="18" charset="0"/>
              <a:cs typeface="B Mitra" panose="00000400000000000000" pitchFamily="2" charset="-78"/>
            </a:endParaRPr>
          </a:p>
          <a:p>
            <a:pPr marL="0" algn="just" rtl="1">
              <a:spcBef>
                <a:spcPts val="0"/>
              </a:spcBef>
            </a:pPr>
            <a:r>
              <a:rPr lang="ar-SA" sz="2400" dirty="0">
                <a:latin typeface="Times New Roman" panose="02020603050405020304" pitchFamily="18" charset="0"/>
                <a:cs typeface="B Mitra" panose="00000400000000000000" pitchFamily="2" charset="-78"/>
              </a:rPr>
              <a:t>تبصره 4: در خصوص خانوارهای دارای حداقل دو عضو معلول که سرپرست خانوار عضو تعاونی می باشد، ارائه تعهد نامه محضری مبنی بر انتقال مالکیت واحد مسکونی بنام تمامی معلولین عضو خانوار و رعایت سایر مفاد این بند الزامی می باشد.</a:t>
            </a:r>
            <a:r>
              <a:rPr lang="fa-IR" sz="2400" dirty="0">
                <a:highlight>
                  <a:srgbClr val="FF00FF"/>
                </a:highlight>
                <a:latin typeface="Times New Roman" panose="02020603050405020304" pitchFamily="18" charset="0"/>
                <a:cs typeface="B Mitra" panose="00000400000000000000" pitchFamily="2" charset="-78"/>
                <a:hlinkClick r:id="rId2" action="ppaction://hlinkfile"/>
              </a:rPr>
              <a:t>*</a:t>
            </a:r>
            <a:endParaRPr lang="en-US" sz="2400" dirty="0">
              <a:highlight>
                <a:srgbClr val="FF00FF"/>
              </a:highlight>
              <a:latin typeface="Times New Roman" panose="02020603050405020304" pitchFamily="18" charset="0"/>
              <a:cs typeface="B Mitra" panose="00000400000000000000" pitchFamily="2" charset="-78"/>
            </a:endParaRPr>
          </a:p>
          <a:p>
            <a:pPr marL="0" marR="0" algn="just" rtl="1">
              <a:spcBef>
                <a:spcPts val="0"/>
              </a:spcBef>
              <a:spcAft>
                <a:spcPts val="0"/>
              </a:spcAft>
            </a:pPr>
            <a:endParaRPr lang="en-US" sz="2400"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410192692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010B840-A6FD-4A64-ADFA-959480996932}"/>
              </a:ext>
            </a:extLst>
          </p:cNvPr>
          <p:cNvSpPr>
            <a:spLocks noGrp="1"/>
          </p:cNvSpPr>
          <p:nvPr>
            <p:ph type="title"/>
          </p:nvPr>
        </p:nvSpPr>
        <p:spPr>
          <a:xfrm>
            <a:off x="687388" y="54998"/>
            <a:ext cx="10817225" cy="357560"/>
          </a:xfrm>
        </p:spPr>
        <p:txBody>
          <a:bodyPr>
            <a:noAutofit/>
          </a:bodyPr>
          <a:lstStyle/>
          <a:p>
            <a:pPr algn="ctr"/>
            <a:r>
              <a:rPr lang="fa-IR" sz="2000" dirty="0">
                <a:solidFill>
                  <a:srgbClr val="FF0000"/>
                </a:solidFill>
                <a:effectLst/>
                <a:latin typeface="Times New Roman" panose="02020603050405020304" pitchFamily="18" charset="0"/>
                <a:ea typeface="Times New Roman" panose="02020603050405020304" pitchFamily="18" charset="0"/>
                <a:cs typeface="B Titr" panose="00000700000000000000" pitchFamily="2" charset="-78"/>
              </a:rPr>
              <a:t>4- احداث واحد مسکونی ویژه معلولین و مددجویان در قالب مشارکت با خیرین و موسسات خیریه:</a:t>
            </a:r>
            <a:r>
              <a:rPr lang="en-US" sz="2000" dirty="0">
                <a:solidFill>
                  <a:srgbClr val="FF0000"/>
                </a:solidFill>
                <a:effectLst/>
                <a:latin typeface="Times New Roman" panose="02020603050405020304" pitchFamily="18" charset="0"/>
                <a:ea typeface="Times New Roman" panose="02020603050405020304" pitchFamily="18" charset="0"/>
              </a:rPr>
              <a:t/>
            </a:r>
            <a:br>
              <a:rPr lang="en-US" sz="2000" dirty="0">
                <a:solidFill>
                  <a:srgbClr val="FF0000"/>
                </a:solidFill>
                <a:effectLst/>
                <a:latin typeface="Times New Roman" panose="02020603050405020304" pitchFamily="18" charset="0"/>
                <a:ea typeface="Times New Roman" panose="02020603050405020304" pitchFamily="18" charset="0"/>
              </a:rPr>
            </a:br>
            <a:endParaRPr lang="en-US" sz="4000" dirty="0">
              <a:solidFill>
                <a:srgbClr val="FF0000"/>
              </a:solidFill>
            </a:endParaRPr>
          </a:p>
        </p:txBody>
      </p:sp>
      <p:graphicFrame>
        <p:nvGraphicFramePr>
          <p:cNvPr id="6" name="Content Placeholder 5">
            <a:extLst>
              <a:ext uri="{FF2B5EF4-FFF2-40B4-BE49-F238E27FC236}">
                <a16:creationId xmlns="" xmlns:a16="http://schemas.microsoft.com/office/drawing/2014/main" id="{E4DE9D14-1B70-5875-D955-6E9204B54DFD}"/>
              </a:ext>
            </a:extLst>
          </p:cNvPr>
          <p:cNvGraphicFramePr>
            <a:graphicFrameLocks noGrp="1"/>
          </p:cNvGraphicFramePr>
          <p:nvPr>
            <p:ph idx="1"/>
            <p:extLst>
              <p:ext uri="{D42A27DB-BD31-4B8C-83A1-F6EECF244321}">
                <p14:modId xmlns:p14="http://schemas.microsoft.com/office/powerpoint/2010/main" val="3530045178"/>
              </p:ext>
            </p:extLst>
          </p:nvPr>
        </p:nvGraphicFramePr>
        <p:xfrm>
          <a:off x="215969" y="1118091"/>
          <a:ext cx="11739459" cy="3161065"/>
        </p:xfrm>
        <a:graphic>
          <a:graphicData uri="http://schemas.openxmlformats.org/drawingml/2006/table">
            <a:tbl>
              <a:tblPr rtl="1" firstRow="1" firstCol="1" bandRow="1">
                <a:tableStyleId>{5940675A-B579-460E-94D1-54222C63F5DA}</a:tableStyleId>
              </a:tblPr>
              <a:tblGrid>
                <a:gridCol w="669224">
                  <a:extLst>
                    <a:ext uri="{9D8B030D-6E8A-4147-A177-3AD203B41FA5}">
                      <a16:colId xmlns="" xmlns:a16="http://schemas.microsoft.com/office/drawing/2014/main" val="345936104"/>
                    </a:ext>
                  </a:extLst>
                </a:gridCol>
                <a:gridCol w="949443">
                  <a:extLst>
                    <a:ext uri="{9D8B030D-6E8A-4147-A177-3AD203B41FA5}">
                      <a16:colId xmlns="" xmlns:a16="http://schemas.microsoft.com/office/drawing/2014/main" val="668462307"/>
                    </a:ext>
                  </a:extLst>
                </a:gridCol>
                <a:gridCol w="759336">
                  <a:extLst>
                    <a:ext uri="{9D8B030D-6E8A-4147-A177-3AD203B41FA5}">
                      <a16:colId xmlns="" xmlns:a16="http://schemas.microsoft.com/office/drawing/2014/main" val="485753010"/>
                    </a:ext>
                  </a:extLst>
                </a:gridCol>
                <a:gridCol w="771422">
                  <a:extLst>
                    <a:ext uri="{9D8B030D-6E8A-4147-A177-3AD203B41FA5}">
                      <a16:colId xmlns="" xmlns:a16="http://schemas.microsoft.com/office/drawing/2014/main" val="780232297"/>
                    </a:ext>
                  </a:extLst>
                </a:gridCol>
                <a:gridCol w="569225">
                  <a:extLst>
                    <a:ext uri="{9D8B030D-6E8A-4147-A177-3AD203B41FA5}">
                      <a16:colId xmlns="" xmlns:a16="http://schemas.microsoft.com/office/drawing/2014/main" val="4287888786"/>
                    </a:ext>
                  </a:extLst>
                </a:gridCol>
                <a:gridCol w="580216">
                  <a:extLst>
                    <a:ext uri="{9D8B030D-6E8A-4147-A177-3AD203B41FA5}">
                      <a16:colId xmlns="" xmlns:a16="http://schemas.microsoft.com/office/drawing/2014/main" val="685403183"/>
                    </a:ext>
                  </a:extLst>
                </a:gridCol>
                <a:gridCol w="595598">
                  <a:extLst>
                    <a:ext uri="{9D8B030D-6E8A-4147-A177-3AD203B41FA5}">
                      <a16:colId xmlns="" xmlns:a16="http://schemas.microsoft.com/office/drawing/2014/main" val="507337925"/>
                    </a:ext>
                  </a:extLst>
                </a:gridCol>
                <a:gridCol w="523071">
                  <a:extLst>
                    <a:ext uri="{9D8B030D-6E8A-4147-A177-3AD203B41FA5}">
                      <a16:colId xmlns="" xmlns:a16="http://schemas.microsoft.com/office/drawing/2014/main" val="995594793"/>
                    </a:ext>
                  </a:extLst>
                </a:gridCol>
                <a:gridCol w="719774">
                  <a:extLst>
                    <a:ext uri="{9D8B030D-6E8A-4147-A177-3AD203B41FA5}">
                      <a16:colId xmlns="" xmlns:a16="http://schemas.microsoft.com/office/drawing/2014/main" val="421910234"/>
                    </a:ext>
                  </a:extLst>
                </a:gridCol>
                <a:gridCol w="719774">
                  <a:extLst>
                    <a:ext uri="{9D8B030D-6E8A-4147-A177-3AD203B41FA5}">
                      <a16:colId xmlns="" xmlns:a16="http://schemas.microsoft.com/office/drawing/2014/main" val="2183099071"/>
                    </a:ext>
                  </a:extLst>
                </a:gridCol>
                <a:gridCol w="619775">
                  <a:extLst>
                    <a:ext uri="{9D8B030D-6E8A-4147-A177-3AD203B41FA5}">
                      <a16:colId xmlns="" xmlns:a16="http://schemas.microsoft.com/office/drawing/2014/main" val="2428006299"/>
                    </a:ext>
                  </a:extLst>
                </a:gridCol>
                <a:gridCol w="612082">
                  <a:extLst>
                    <a:ext uri="{9D8B030D-6E8A-4147-A177-3AD203B41FA5}">
                      <a16:colId xmlns="" xmlns:a16="http://schemas.microsoft.com/office/drawing/2014/main" val="2522382324"/>
                    </a:ext>
                  </a:extLst>
                </a:gridCol>
                <a:gridCol w="612082">
                  <a:extLst>
                    <a:ext uri="{9D8B030D-6E8A-4147-A177-3AD203B41FA5}">
                      <a16:colId xmlns="" xmlns:a16="http://schemas.microsoft.com/office/drawing/2014/main" val="1484340980"/>
                    </a:ext>
                  </a:extLst>
                </a:gridCol>
                <a:gridCol w="783510">
                  <a:extLst>
                    <a:ext uri="{9D8B030D-6E8A-4147-A177-3AD203B41FA5}">
                      <a16:colId xmlns="" xmlns:a16="http://schemas.microsoft.com/office/drawing/2014/main" val="2682222638"/>
                    </a:ext>
                  </a:extLst>
                </a:gridCol>
                <a:gridCol w="727466">
                  <a:extLst>
                    <a:ext uri="{9D8B030D-6E8A-4147-A177-3AD203B41FA5}">
                      <a16:colId xmlns="" xmlns:a16="http://schemas.microsoft.com/office/drawing/2014/main" val="2949750554"/>
                    </a:ext>
                  </a:extLst>
                </a:gridCol>
                <a:gridCol w="674720">
                  <a:extLst>
                    <a:ext uri="{9D8B030D-6E8A-4147-A177-3AD203B41FA5}">
                      <a16:colId xmlns="" xmlns:a16="http://schemas.microsoft.com/office/drawing/2014/main" val="408579348"/>
                    </a:ext>
                  </a:extLst>
                </a:gridCol>
                <a:gridCol w="852741">
                  <a:extLst>
                    <a:ext uri="{9D8B030D-6E8A-4147-A177-3AD203B41FA5}">
                      <a16:colId xmlns="" xmlns:a16="http://schemas.microsoft.com/office/drawing/2014/main" val="1960719667"/>
                    </a:ext>
                  </a:extLst>
                </a:gridCol>
              </a:tblGrid>
              <a:tr h="283582">
                <a:tc rowSpan="2">
                  <a:txBody>
                    <a:bodyPr/>
                    <a:lstStyle/>
                    <a:p>
                      <a:pPr marL="0" marR="0" algn="ctr" rtl="1">
                        <a:spcBef>
                          <a:spcPts val="0"/>
                        </a:spcBef>
                        <a:spcAft>
                          <a:spcPts val="0"/>
                        </a:spcAft>
                      </a:pPr>
                      <a:r>
                        <a:rPr lang="ar-SA" sz="1000" b="1" dirty="0">
                          <a:effectLst/>
                          <a:cs typeface="B Titr" panose="00000700000000000000" pitchFamily="2" charset="-78"/>
                        </a:rPr>
                        <a:t>ردیف</a:t>
                      </a:r>
                      <a:endParaRPr lang="en-US" sz="2000" b="1" dirty="0">
                        <a:effectLst/>
                        <a:latin typeface="Times New Roman" panose="02020603050405020304" pitchFamily="18" charset="0"/>
                        <a:ea typeface="Times New Roman" panose="02020603050405020304" pitchFamily="18" charset="0"/>
                        <a:cs typeface="B Titr" panose="00000700000000000000" pitchFamily="2" charset="-78"/>
                      </a:endParaRPr>
                    </a:p>
                  </a:txBody>
                  <a:tcPr marL="68580" marR="68580" marT="0" marB="0" anchor="ctr"/>
                </a:tc>
                <a:tc rowSpan="2">
                  <a:txBody>
                    <a:bodyPr/>
                    <a:lstStyle/>
                    <a:p>
                      <a:pPr marL="0" marR="0" algn="ctr" rtl="1">
                        <a:spcBef>
                          <a:spcPts val="0"/>
                        </a:spcBef>
                        <a:spcAft>
                          <a:spcPts val="0"/>
                        </a:spcAft>
                      </a:pPr>
                      <a:r>
                        <a:rPr lang="ar-SA" sz="1000" b="1" dirty="0">
                          <a:effectLst/>
                          <a:cs typeface="B Titr" panose="00000700000000000000" pitchFamily="2" charset="-78"/>
                        </a:rPr>
                        <a:t>نام</a:t>
                      </a:r>
                      <a:endParaRPr lang="en-US" sz="2000" b="1" dirty="0">
                        <a:effectLst/>
                        <a:cs typeface="B Titr" panose="00000700000000000000" pitchFamily="2" charset="-78"/>
                      </a:endParaRPr>
                    </a:p>
                    <a:p>
                      <a:pPr marL="0" marR="0" algn="ctr" rtl="1">
                        <a:spcBef>
                          <a:spcPts val="0"/>
                        </a:spcBef>
                        <a:spcAft>
                          <a:spcPts val="0"/>
                        </a:spcAft>
                      </a:pPr>
                      <a:r>
                        <a:rPr lang="ar-SA" sz="1000" b="1" dirty="0">
                          <a:effectLst/>
                          <a:cs typeface="B Titr" panose="00000700000000000000" pitchFamily="2" charset="-78"/>
                        </a:rPr>
                        <a:t>و نام خانوادگی</a:t>
                      </a:r>
                      <a:endParaRPr lang="en-US" sz="2000" b="1" dirty="0">
                        <a:effectLst/>
                        <a:latin typeface="Times New Roman" panose="02020603050405020304" pitchFamily="18" charset="0"/>
                        <a:ea typeface="Times New Roman" panose="02020603050405020304" pitchFamily="18" charset="0"/>
                        <a:cs typeface="B Titr" panose="00000700000000000000" pitchFamily="2" charset="-78"/>
                      </a:endParaRPr>
                    </a:p>
                  </a:txBody>
                  <a:tcPr marL="68580" marR="68580" marT="0" marB="0" anchor="ctr"/>
                </a:tc>
                <a:tc rowSpan="2">
                  <a:txBody>
                    <a:bodyPr/>
                    <a:lstStyle/>
                    <a:p>
                      <a:pPr marL="0" marR="0" algn="ctr" rtl="1">
                        <a:spcBef>
                          <a:spcPts val="0"/>
                        </a:spcBef>
                        <a:spcAft>
                          <a:spcPts val="0"/>
                        </a:spcAft>
                      </a:pPr>
                      <a:r>
                        <a:rPr lang="ar-SA" sz="1000" b="1" dirty="0">
                          <a:effectLst/>
                          <a:cs typeface="B Titr" panose="00000700000000000000" pitchFamily="2" charset="-78"/>
                        </a:rPr>
                        <a:t>کدملی</a:t>
                      </a:r>
                      <a:endParaRPr lang="en-US" sz="2000" b="1" dirty="0">
                        <a:effectLst/>
                        <a:latin typeface="Times New Roman" panose="02020603050405020304" pitchFamily="18" charset="0"/>
                        <a:ea typeface="Times New Roman" panose="02020603050405020304" pitchFamily="18" charset="0"/>
                        <a:cs typeface="B Titr" panose="00000700000000000000" pitchFamily="2" charset="-78"/>
                      </a:endParaRPr>
                    </a:p>
                  </a:txBody>
                  <a:tcPr marL="68580" marR="68580" marT="0" marB="0" anchor="ctr"/>
                </a:tc>
                <a:tc rowSpan="2">
                  <a:txBody>
                    <a:bodyPr/>
                    <a:lstStyle/>
                    <a:p>
                      <a:pPr marL="0" marR="0" algn="ctr" rtl="1">
                        <a:spcBef>
                          <a:spcPts val="0"/>
                        </a:spcBef>
                        <a:spcAft>
                          <a:spcPts val="0"/>
                        </a:spcAft>
                      </a:pPr>
                      <a:r>
                        <a:rPr lang="ar-SA" sz="1000" b="1" dirty="0">
                          <a:effectLst/>
                          <a:cs typeface="B Titr" panose="00000700000000000000" pitchFamily="2" charset="-78"/>
                        </a:rPr>
                        <a:t>نام شهرستان</a:t>
                      </a:r>
                      <a:endParaRPr lang="en-US" sz="2000" b="1" dirty="0">
                        <a:effectLst/>
                        <a:latin typeface="Times New Roman" panose="02020603050405020304" pitchFamily="18" charset="0"/>
                        <a:ea typeface="Times New Roman" panose="02020603050405020304" pitchFamily="18" charset="0"/>
                        <a:cs typeface="B Titr" panose="00000700000000000000" pitchFamily="2" charset="-78"/>
                      </a:endParaRPr>
                    </a:p>
                  </a:txBody>
                  <a:tcPr marL="68580" marR="68580" marT="0" marB="0" anchor="ctr"/>
                </a:tc>
                <a:tc rowSpan="2">
                  <a:txBody>
                    <a:bodyPr/>
                    <a:lstStyle/>
                    <a:p>
                      <a:pPr marL="0" marR="0" algn="ctr" rtl="1">
                        <a:spcBef>
                          <a:spcPts val="0"/>
                        </a:spcBef>
                        <a:spcAft>
                          <a:spcPts val="0"/>
                        </a:spcAft>
                      </a:pPr>
                      <a:r>
                        <a:rPr lang="ar-SA" sz="1000" b="1" dirty="0">
                          <a:effectLst/>
                          <a:cs typeface="B Titr" panose="00000700000000000000" pitchFamily="2" charset="-78"/>
                        </a:rPr>
                        <a:t>نام</a:t>
                      </a:r>
                      <a:endParaRPr lang="en-US" sz="2000" b="1" dirty="0">
                        <a:effectLst/>
                        <a:cs typeface="B Titr" panose="00000700000000000000" pitchFamily="2" charset="-78"/>
                      </a:endParaRPr>
                    </a:p>
                    <a:p>
                      <a:pPr marL="0" marR="0" algn="ctr" rtl="1">
                        <a:spcBef>
                          <a:spcPts val="0"/>
                        </a:spcBef>
                        <a:spcAft>
                          <a:spcPts val="0"/>
                        </a:spcAft>
                      </a:pPr>
                      <a:r>
                        <a:rPr lang="ar-SA" sz="1000" b="1" dirty="0">
                          <a:effectLst/>
                          <a:cs typeface="B Titr" panose="00000700000000000000" pitchFamily="2" charset="-78"/>
                        </a:rPr>
                        <a:t>شهر</a:t>
                      </a:r>
                      <a:endParaRPr lang="en-US" sz="2000" b="1" dirty="0">
                        <a:effectLst/>
                        <a:latin typeface="Times New Roman" panose="02020603050405020304" pitchFamily="18" charset="0"/>
                        <a:ea typeface="Times New Roman" panose="02020603050405020304" pitchFamily="18" charset="0"/>
                        <a:cs typeface="B Titr" panose="00000700000000000000" pitchFamily="2" charset="-78"/>
                      </a:endParaRPr>
                    </a:p>
                  </a:txBody>
                  <a:tcPr marL="68580" marR="68580" marT="0" marB="0" anchor="ctr"/>
                </a:tc>
                <a:tc rowSpan="2">
                  <a:txBody>
                    <a:bodyPr/>
                    <a:lstStyle/>
                    <a:p>
                      <a:pPr marL="0" marR="0" algn="ctr" rtl="1">
                        <a:spcBef>
                          <a:spcPts val="0"/>
                        </a:spcBef>
                        <a:spcAft>
                          <a:spcPts val="0"/>
                        </a:spcAft>
                      </a:pPr>
                      <a:r>
                        <a:rPr lang="ar-SA" sz="1000" b="1" dirty="0">
                          <a:effectLst/>
                          <a:cs typeface="B Titr" panose="00000700000000000000" pitchFamily="2" charset="-78"/>
                        </a:rPr>
                        <a:t>نام</a:t>
                      </a:r>
                      <a:endParaRPr lang="en-US" sz="2000" b="1" dirty="0">
                        <a:effectLst/>
                        <a:cs typeface="B Titr" panose="00000700000000000000" pitchFamily="2" charset="-78"/>
                      </a:endParaRPr>
                    </a:p>
                    <a:p>
                      <a:pPr marL="0" marR="0" algn="ctr" rtl="1">
                        <a:spcBef>
                          <a:spcPts val="0"/>
                        </a:spcBef>
                        <a:spcAft>
                          <a:spcPts val="0"/>
                        </a:spcAft>
                      </a:pPr>
                      <a:r>
                        <a:rPr lang="ar-SA" sz="1000" b="1" dirty="0">
                          <a:effectLst/>
                          <a:cs typeface="B Titr" panose="00000700000000000000" pitchFamily="2" charset="-78"/>
                        </a:rPr>
                        <a:t>روستا</a:t>
                      </a:r>
                      <a:endParaRPr lang="en-US" sz="2000" b="1" dirty="0">
                        <a:effectLst/>
                        <a:latin typeface="Times New Roman" panose="02020603050405020304" pitchFamily="18" charset="0"/>
                        <a:ea typeface="Times New Roman" panose="02020603050405020304" pitchFamily="18" charset="0"/>
                        <a:cs typeface="B Titr" panose="00000700000000000000" pitchFamily="2" charset="-78"/>
                      </a:endParaRPr>
                    </a:p>
                  </a:txBody>
                  <a:tcPr marL="68580" marR="68580" marT="0" marB="0" anchor="ctr"/>
                </a:tc>
                <a:tc gridSpan="2">
                  <a:txBody>
                    <a:bodyPr/>
                    <a:lstStyle/>
                    <a:p>
                      <a:pPr marL="0" marR="0" algn="ctr" rtl="1">
                        <a:spcBef>
                          <a:spcPts val="0"/>
                        </a:spcBef>
                        <a:spcAft>
                          <a:spcPts val="0"/>
                        </a:spcAft>
                      </a:pPr>
                      <a:r>
                        <a:rPr lang="ar-SA" sz="1000" b="1">
                          <a:effectLst/>
                          <a:cs typeface="B Titr" panose="00000700000000000000" pitchFamily="2" charset="-78"/>
                        </a:rPr>
                        <a:t>اطلاعات</a:t>
                      </a:r>
                      <a:endParaRPr lang="en-US" sz="2000" b="1">
                        <a:effectLst/>
                        <a:cs typeface="B Titr" panose="00000700000000000000" pitchFamily="2" charset="-78"/>
                      </a:endParaRPr>
                    </a:p>
                    <a:p>
                      <a:pPr marL="0" marR="0" algn="ctr" rtl="1">
                        <a:spcBef>
                          <a:spcPts val="0"/>
                        </a:spcBef>
                        <a:spcAft>
                          <a:spcPts val="0"/>
                        </a:spcAft>
                      </a:pPr>
                      <a:r>
                        <a:rPr lang="ar-SA" sz="1000" b="1">
                          <a:effectLst/>
                          <a:cs typeface="B Titr" panose="00000700000000000000" pitchFamily="2" charset="-78"/>
                        </a:rPr>
                        <a:t>پروانه ساخت/ پایانکار</a:t>
                      </a:r>
                      <a:endParaRPr lang="en-US" sz="2000" b="1">
                        <a:effectLst/>
                        <a:latin typeface="Times New Roman" panose="02020603050405020304" pitchFamily="18" charset="0"/>
                        <a:ea typeface="Times New Roman" panose="02020603050405020304" pitchFamily="18" charset="0"/>
                        <a:cs typeface="B Titr" panose="00000700000000000000" pitchFamily="2" charset="-78"/>
                      </a:endParaRPr>
                    </a:p>
                  </a:txBody>
                  <a:tcPr marL="68580" marR="68580" marT="0" marB="0" anchor="ctr"/>
                </a:tc>
                <a:tc hMerge="1">
                  <a:txBody>
                    <a:bodyPr/>
                    <a:lstStyle/>
                    <a:p>
                      <a:endParaRPr lang="en-US"/>
                    </a:p>
                  </a:txBody>
                  <a:tcPr/>
                </a:tc>
                <a:tc gridSpan="5">
                  <a:txBody>
                    <a:bodyPr/>
                    <a:lstStyle/>
                    <a:p>
                      <a:pPr marL="0" marR="0" algn="ctr" rtl="1">
                        <a:spcBef>
                          <a:spcPts val="0"/>
                        </a:spcBef>
                        <a:spcAft>
                          <a:spcPts val="0"/>
                        </a:spcAft>
                      </a:pPr>
                      <a:r>
                        <a:rPr lang="ar-SA" sz="1000" b="1" dirty="0">
                          <a:effectLst/>
                          <a:cs typeface="B Titr" panose="00000700000000000000" pitchFamily="2" charset="-78"/>
                        </a:rPr>
                        <a:t>وضعیت پیشرفت فیزیکی</a:t>
                      </a:r>
                      <a:endParaRPr lang="en-US" sz="2000" b="1" dirty="0">
                        <a:effectLst/>
                        <a:latin typeface="Times New Roman" panose="02020603050405020304" pitchFamily="18" charset="0"/>
                        <a:ea typeface="Times New Roman" panose="02020603050405020304" pitchFamily="18" charset="0"/>
                        <a:cs typeface="B Titr" panose="00000700000000000000" pitchFamily="2" charset="-78"/>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rowSpan="2">
                  <a:txBody>
                    <a:bodyPr/>
                    <a:lstStyle/>
                    <a:p>
                      <a:pPr marL="0" marR="0" algn="ctr" rtl="1">
                        <a:spcBef>
                          <a:spcPts val="0"/>
                        </a:spcBef>
                        <a:spcAft>
                          <a:spcPts val="0"/>
                        </a:spcAft>
                      </a:pPr>
                      <a:r>
                        <a:rPr lang="ar-SA" sz="1050" b="1">
                          <a:effectLst/>
                          <a:cs typeface="B Titr" panose="00000700000000000000" pitchFamily="2" charset="-78"/>
                        </a:rPr>
                        <a:t>میزان کمک بلاعوض پیشنهادی استان براساس گزارش مددکاری</a:t>
                      </a:r>
                      <a:endParaRPr lang="en-US" sz="2000" b="1">
                        <a:effectLst/>
                        <a:cs typeface="B Titr" panose="00000700000000000000" pitchFamily="2" charset="-78"/>
                      </a:endParaRPr>
                    </a:p>
                    <a:p>
                      <a:pPr marL="0" marR="0" algn="ctr" rtl="1">
                        <a:spcBef>
                          <a:spcPts val="0"/>
                        </a:spcBef>
                        <a:spcAft>
                          <a:spcPts val="0"/>
                        </a:spcAft>
                      </a:pPr>
                      <a:r>
                        <a:rPr lang="ar-SA" sz="1050" b="1">
                          <a:effectLst/>
                          <a:cs typeface="B Titr" panose="00000700000000000000" pitchFamily="2" charset="-78"/>
                        </a:rPr>
                        <a:t>(ریال)</a:t>
                      </a:r>
                      <a:endParaRPr lang="en-US" sz="2000" b="1">
                        <a:effectLst/>
                        <a:latin typeface="Times New Roman" panose="02020603050405020304" pitchFamily="18" charset="0"/>
                        <a:ea typeface="Times New Roman" panose="02020603050405020304" pitchFamily="18" charset="0"/>
                        <a:cs typeface="B Titr" panose="00000700000000000000" pitchFamily="2" charset="-78"/>
                      </a:endParaRPr>
                    </a:p>
                  </a:txBody>
                  <a:tcPr marL="68580" marR="68580" marT="0" marB="0" anchor="ctr"/>
                </a:tc>
                <a:tc rowSpan="2">
                  <a:txBody>
                    <a:bodyPr/>
                    <a:lstStyle/>
                    <a:p>
                      <a:pPr marL="0" marR="0" algn="ctr" rtl="1">
                        <a:spcBef>
                          <a:spcPts val="0"/>
                        </a:spcBef>
                        <a:spcAft>
                          <a:spcPts val="0"/>
                        </a:spcAft>
                      </a:pPr>
                      <a:r>
                        <a:rPr lang="ar-SA" sz="1050" b="1" dirty="0">
                          <a:effectLst/>
                          <a:cs typeface="B Titr" panose="00000700000000000000" pitchFamily="2" charset="-78"/>
                        </a:rPr>
                        <a:t>میزان کمک بلاعوض قبلی سازمان</a:t>
                      </a:r>
                      <a:endParaRPr lang="en-US" sz="2000" b="1" dirty="0">
                        <a:effectLst/>
                        <a:cs typeface="B Titr" panose="00000700000000000000" pitchFamily="2" charset="-78"/>
                      </a:endParaRPr>
                    </a:p>
                    <a:p>
                      <a:pPr marL="0" marR="0" algn="ctr" rtl="1">
                        <a:spcBef>
                          <a:spcPts val="0"/>
                        </a:spcBef>
                        <a:spcAft>
                          <a:spcPts val="0"/>
                        </a:spcAft>
                      </a:pPr>
                      <a:r>
                        <a:rPr lang="ar-SA" sz="1050" b="1" dirty="0">
                          <a:effectLst/>
                          <a:cs typeface="B Titr" panose="00000700000000000000" pitchFamily="2" charset="-78"/>
                        </a:rPr>
                        <a:t>(ریال)</a:t>
                      </a:r>
                      <a:endParaRPr lang="en-US" sz="2000" b="1" dirty="0">
                        <a:effectLst/>
                        <a:cs typeface="B Titr" panose="00000700000000000000" pitchFamily="2" charset="-78"/>
                      </a:endParaRPr>
                    </a:p>
                    <a:p>
                      <a:pPr marL="0" marR="0" algn="ctr" rtl="1">
                        <a:spcBef>
                          <a:spcPts val="0"/>
                        </a:spcBef>
                        <a:spcAft>
                          <a:spcPts val="0"/>
                        </a:spcAft>
                      </a:pPr>
                      <a:r>
                        <a:rPr lang="ar-SA" sz="2000" b="1" dirty="0">
                          <a:effectLst/>
                          <a:cs typeface="B Titr" panose="00000700000000000000" pitchFamily="2" charset="-78"/>
                        </a:rPr>
                        <a:t> </a:t>
                      </a:r>
                      <a:endParaRPr lang="en-US" sz="2000" b="1" dirty="0">
                        <a:effectLst/>
                        <a:latin typeface="Times New Roman" panose="02020603050405020304" pitchFamily="18" charset="0"/>
                        <a:ea typeface="Times New Roman" panose="02020603050405020304" pitchFamily="18" charset="0"/>
                        <a:cs typeface="B Titr" panose="00000700000000000000" pitchFamily="2" charset="-78"/>
                      </a:endParaRPr>
                    </a:p>
                  </a:txBody>
                  <a:tcPr marL="68580" marR="68580" marT="0" marB="0" anchor="ctr"/>
                </a:tc>
                <a:tc rowSpan="2">
                  <a:txBody>
                    <a:bodyPr/>
                    <a:lstStyle/>
                    <a:p>
                      <a:pPr marL="0" marR="0" algn="ctr" rtl="1">
                        <a:spcBef>
                          <a:spcPts val="0"/>
                        </a:spcBef>
                        <a:spcAft>
                          <a:spcPts val="0"/>
                        </a:spcAft>
                      </a:pPr>
                      <a:r>
                        <a:rPr lang="ar-SA" sz="1050" b="1">
                          <a:effectLst/>
                          <a:cs typeface="B Titr" panose="00000700000000000000" pitchFamily="2" charset="-78"/>
                        </a:rPr>
                        <a:t>میزان کمک بلاعوض قابل پرداخت</a:t>
                      </a:r>
                      <a:endParaRPr lang="en-US" sz="2000" b="1">
                        <a:effectLst/>
                        <a:cs typeface="B Titr" panose="00000700000000000000" pitchFamily="2" charset="-78"/>
                      </a:endParaRPr>
                    </a:p>
                    <a:p>
                      <a:pPr marL="0" marR="0" algn="ctr" rtl="1">
                        <a:spcBef>
                          <a:spcPts val="0"/>
                        </a:spcBef>
                        <a:spcAft>
                          <a:spcPts val="0"/>
                        </a:spcAft>
                      </a:pPr>
                      <a:r>
                        <a:rPr lang="ar-SA" sz="1050" b="1">
                          <a:effectLst/>
                          <a:cs typeface="B Titr" panose="00000700000000000000" pitchFamily="2" charset="-78"/>
                        </a:rPr>
                        <a:t>(ریال)</a:t>
                      </a:r>
                      <a:endParaRPr lang="en-US" sz="2000" b="1">
                        <a:effectLst/>
                        <a:latin typeface="Times New Roman" panose="02020603050405020304" pitchFamily="18" charset="0"/>
                        <a:ea typeface="Times New Roman" panose="02020603050405020304" pitchFamily="18" charset="0"/>
                        <a:cs typeface="B Titr" panose="00000700000000000000" pitchFamily="2" charset="-78"/>
                      </a:endParaRPr>
                    </a:p>
                  </a:txBody>
                  <a:tcPr marL="68580" marR="68580" marT="0" marB="0" anchor="ctr"/>
                </a:tc>
                <a:tc rowSpan="2">
                  <a:txBody>
                    <a:bodyPr/>
                    <a:lstStyle/>
                    <a:p>
                      <a:pPr marL="0" marR="0" algn="ctr" rtl="1">
                        <a:spcBef>
                          <a:spcPts val="0"/>
                        </a:spcBef>
                        <a:spcAft>
                          <a:spcPts val="0"/>
                        </a:spcAft>
                      </a:pPr>
                      <a:r>
                        <a:rPr lang="fa-IR" sz="1000" b="1" dirty="0">
                          <a:effectLst/>
                          <a:cs typeface="B Titr" panose="00000700000000000000" pitchFamily="2" charset="-78"/>
                        </a:rPr>
                        <a:t>نوع حمایت</a:t>
                      </a:r>
                      <a:endParaRPr lang="en-US" sz="2000" b="1" dirty="0">
                        <a:effectLst/>
                        <a:cs typeface="B Titr" panose="00000700000000000000" pitchFamily="2" charset="-78"/>
                      </a:endParaRPr>
                    </a:p>
                    <a:p>
                      <a:pPr marL="0" marR="0" algn="ctr" rtl="1">
                        <a:spcBef>
                          <a:spcPts val="0"/>
                        </a:spcBef>
                        <a:spcAft>
                          <a:spcPts val="0"/>
                        </a:spcAft>
                      </a:pPr>
                      <a:r>
                        <a:rPr lang="fa-IR" sz="1000" b="1" dirty="0">
                          <a:effectLst/>
                          <a:cs typeface="B Titr" panose="00000700000000000000" pitchFamily="2" charset="-78"/>
                        </a:rPr>
                        <a:t>(اجتماعی/</a:t>
                      </a:r>
                      <a:endParaRPr lang="en-US" sz="2000" b="1" dirty="0">
                        <a:effectLst/>
                        <a:cs typeface="B Titr" panose="00000700000000000000" pitchFamily="2" charset="-78"/>
                      </a:endParaRPr>
                    </a:p>
                    <a:p>
                      <a:pPr marL="0" marR="0" algn="ctr" rtl="1">
                        <a:spcBef>
                          <a:spcPts val="0"/>
                        </a:spcBef>
                        <a:spcAft>
                          <a:spcPts val="0"/>
                        </a:spcAft>
                      </a:pPr>
                      <a:r>
                        <a:rPr lang="fa-IR" sz="1000" b="1" dirty="0">
                          <a:effectLst/>
                          <a:cs typeface="B Titr" panose="00000700000000000000" pitchFamily="2" charset="-78"/>
                        </a:rPr>
                        <a:t>توانبخشی)</a:t>
                      </a:r>
                      <a:endParaRPr lang="en-US" sz="2000" b="1" dirty="0">
                        <a:effectLst/>
                        <a:latin typeface="Times New Roman" panose="02020603050405020304" pitchFamily="18" charset="0"/>
                        <a:ea typeface="Times New Roman" panose="02020603050405020304" pitchFamily="18" charset="0"/>
                        <a:cs typeface="B Titr" panose="00000700000000000000" pitchFamily="2" charset="-78"/>
                      </a:endParaRPr>
                    </a:p>
                  </a:txBody>
                  <a:tcPr marL="68580" marR="68580" marT="0" marB="0" anchor="ctr"/>
                </a:tc>
                <a:extLst>
                  <a:ext uri="{0D108BD9-81ED-4DB2-BD59-A6C34878D82A}">
                    <a16:rowId xmlns="" xmlns:a16="http://schemas.microsoft.com/office/drawing/2014/main" val="2037133117"/>
                  </a:ext>
                </a:extLst>
              </a:tr>
              <a:tr h="1107777">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71755" marR="71755" algn="ctr" rtl="1">
                        <a:spcBef>
                          <a:spcPts val="0"/>
                        </a:spcBef>
                        <a:spcAft>
                          <a:spcPts val="0"/>
                        </a:spcAft>
                      </a:pPr>
                      <a:r>
                        <a:rPr lang="ar-SA" sz="1000" b="1" dirty="0">
                          <a:effectLst/>
                          <a:cs typeface="B Titr" panose="00000700000000000000" pitchFamily="2" charset="-78"/>
                        </a:rPr>
                        <a:t>تاریخ</a:t>
                      </a:r>
                      <a:endParaRPr lang="en-US" sz="2000" b="1" dirty="0">
                        <a:effectLst/>
                        <a:latin typeface="Times New Roman" panose="02020603050405020304" pitchFamily="18" charset="0"/>
                        <a:ea typeface="Times New Roman" panose="02020603050405020304" pitchFamily="18" charset="0"/>
                        <a:cs typeface="B Titr" panose="00000700000000000000" pitchFamily="2" charset="-78"/>
                      </a:endParaRPr>
                    </a:p>
                  </a:txBody>
                  <a:tcPr marL="68580" marR="68580" marT="0" marB="0" vert="vert270" anchor="ctr"/>
                </a:tc>
                <a:tc>
                  <a:txBody>
                    <a:bodyPr/>
                    <a:lstStyle/>
                    <a:p>
                      <a:pPr marL="71755" marR="71755" algn="ctr" rtl="1">
                        <a:spcBef>
                          <a:spcPts val="0"/>
                        </a:spcBef>
                        <a:spcAft>
                          <a:spcPts val="0"/>
                        </a:spcAft>
                      </a:pPr>
                      <a:r>
                        <a:rPr lang="ar-SA" sz="1000" b="1" dirty="0">
                          <a:effectLst/>
                          <a:cs typeface="B Titr" panose="00000700000000000000" pitchFamily="2" charset="-78"/>
                        </a:rPr>
                        <a:t>شماره</a:t>
                      </a:r>
                      <a:endParaRPr lang="en-US" sz="2000" b="1" dirty="0">
                        <a:effectLst/>
                        <a:latin typeface="Times New Roman" panose="02020603050405020304" pitchFamily="18" charset="0"/>
                        <a:ea typeface="Times New Roman" panose="02020603050405020304" pitchFamily="18" charset="0"/>
                        <a:cs typeface="B Titr" panose="00000700000000000000" pitchFamily="2" charset="-78"/>
                      </a:endParaRPr>
                    </a:p>
                  </a:txBody>
                  <a:tcPr marL="68580" marR="68580" marT="0" marB="0" vert="vert270" anchor="ctr"/>
                </a:tc>
                <a:tc>
                  <a:txBody>
                    <a:bodyPr/>
                    <a:lstStyle/>
                    <a:p>
                      <a:pPr marL="0" marR="0" algn="ctr" rtl="1">
                        <a:spcBef>
                          <a:spcPts val="0"/>
                        </a:spcBef>
                        <a:spcAft>
                          <a:spcPts val="0"/>
                        </a:spcAft>
                      </a:pPr>
                      <a:r>
                        <a:rPr lang="ar-SA" sz="1050" b="1" dirty="0">
                          <a:effectLst/>
                          <a:cs typeface="B Titr" panose="00000700000000000000" pitchFamily="2" charset="-78"/>
                        </a:rPr>
                        <a:t>پایان مرحله فونداسیون</a:t>
                      </a:r>
                      <a:endParaRPr lang="en-US" sz="2000" b="1" dirty="0">
                        <a:effectLst/>
                        <a:latin typeface="Times New Roman" panose="02020603050405020304" pitchFamily="18" charset="0"/>
                        <a:ea typeface="Times New Roman" panose="02020603050405020304" pitchFamily="18" charset="0"/>
                        <a:cs typeface="B Titr" panose="00000700000000000000" pitchFamily="2" charset="-78"/>
                      </a:endParaRPr>
                    </a:p>
                  </a:txBody>
                  <a:tcPr marL="68580" marR="68580" marT="0" marB="0" vert="vert270" anchor="ctr"/>
                </a:tc>
                <a:tc>
                  <a:txBody>
                    <a:bodyPr/>
                    <a:lstStyle/>
                    <a:p>
                      <a:pPr marL="0" marR="0" algn="ctr" rtl="1">
                        <a:spcBef>
                          <a:spcPts val="0"/>
                        </a:spcBef>
                        <a:spcAft>
                          <a:spcPts val="0"/>
                        </a:spcAft>
                      </a:pPr>
                      <a:r>
                        <a:rPr lang="ar-SA" sz="1050" b="1" dirty="0">
                          <a:effectLst/>
                          <a:cs typeface="B Titr" panose="00000700000000000000" pitchFamily="2" charset="-78"/>
                        </a:rPr>
                        <a:t>پایان مرحله اجرای اسکلت و یا سقف</a:t>
                      </a:r>
                      <a:endParaRPr lang="en-US" sz="2000" b="1" dirty="0">
                        <a:effectLst/>
                        <a:latin typeface="Times New Roman" panose="02020603050405020304" pitchFamily="18" charset="0"/>
                        <a:ea typeface="Times New Roman" panose="02020603050405020304" pitchFamily="18" charset="0"/>
                        <a:cs typeface="B Titr" panose="00000700000000000000" pitchFamily="2" charset="-78"/>
                      </a:endParaRPr>
                    </a:p>
                  </a:txBody>
                  <a:tcPr marL="68580" marR="68580" marT="0" marB="0" vert="vert270" anchor="ctr"/>
                </a:tc>
                <a:tc>
                  <a:txBody>
                    <a:bodyPr/>
                    <a:lstStyle/>
                    <a:p>
                      <a:pPr marL="0" marR="0" algn="ctr" rtl="1">
                        <a:spcBef>
                          <a:spcPts val="0"/>
                        </a:spcBef>
                        <a:spcAft>
                          <a:spcPts val="0"/>
                        </a:spcAft>
                      </a:pPr>
                      <a:r>
                        <a:rPr lang="ar-SA" sz="1050" b="1" dirty="0">
                          <a:effectLst/>
                          <a:cs typeface="B Titr" panose="00000700000000000000" pitchFamily="2" charset="-78"/>
                        </a:rPr>
                        <a:t>پایان مرحله اجرای سفت کاری</a:t>
                      </a:r>
                      <a:endParaRPr lang="en-US" sz="2000" b="1" dirty="0">
                        <a:effectLst/>
                        <a:latin typeface="Times New Roman" panose="02020603050405020304" pitchFamily="18" charset="0"/>
                        <a:ea typeface="Times New Roman" panose="02020603050405020304" pitchFamily="18" charset="0"/>
                        <a:cs typeface="B Titr" panose="00000700000000000000" pitchFamily="2" charset="-78"/>
                      </a:endParaRPr>
                    </a:p>
                  </a:txBody>
                  <a:tcPr marL="68580" marR="68580" marT="0" marB="0" vert="vert270" anchor="ctr"/>
                </a:tc>
                <a:tc>
                  <a:txBody>
                    <a:bodyPr/>
                    <a:lstStyle/>
                    <a:p>
                      <a:pPr marL="0" marR="0" algn="ctr" rtl="1">
                        <a:spcBef>
                          <a:spcPts val="0"/>
                        </a:spcBef>
                        <a:spcAft>
                          <a:spcPts val="0"/>
                        </a:spcAft>
                      </a:pPr>
                      <a:r>
                        <a:rPr lang="ar-SA" sz="1050" b="1" dirty="0">
                          <a:effectLst/>
                          <a:cs typeface="B Titr" panose="00000700000000000000" pitchFamily="2" charset="-78"/>
                        </a:rPr>
                        <a:t>پایان  مرحله اجرای نازک کاری</a:t>
                      </a:r>
                      <a:endParaRPr lang="en-US" sz="2000" b="1" dirty="0">
                        <a:effectLst/>
                        <a:latin typeface="Times New Roman" panose="02020603050405020304" pitchFamily="18" charset="0"/>
                        <a:ea typeface="Times New Roman" panose="02020603050405020304" pitchFamily="18" charset="0"/>
                        <a:cs typeface="B Titr" panose="00000700000000000000" pitchFamily="2" charset="-78"/>
                      </a:endParaRPr>
                    </a:p>
                  </a:txBody>
                  <a:tcPr marL="68580" marR="68580" marT="0" marB="0" vert="vert270"/>
                </a:tc>
                <a:tc>
                  <a:txBody>
                    <a:bodyPr/>
                    <a:lstStyle/>
                    <a:p>
                      <a:pPr marL="0" marR="0" algn="ctr" rtl="1">
                        <a:spcBef>
                          <a:spcPts val="0"/>
                        </a:spcBef>
                        <a:spcAft>
                          <a:spcPts val="0"/>
                        </a:spcAft>
                      </a:pPr>
                      <a:r>
                        <a:rPr lang="ar-SA" sz="1050" b="1" dirty="0">
                          <a:effectLst/>
                          <a:cs typeface="B Titr" panose="00000700000000000000" pitchFamily="2" charset="-78"/>
                        </a:rPr>
                        <a:t>آماده  واگذاری</a:t>
                      </a:r>
                      <a:endParaRPr lang="en-US" sz="2000" b="1" dirty="0">
                        <a:effectLst/>
                        <a:latin typeface="Times New Roman" panose="02020603050405020304" pitchFamily="18" charset="0"/>
                        <a:ea typeface="Times New Roman" panose="02020603050405020304" pitchFamily="18" charset="0"/>
                        <a:cs typeface="B Titr" panose="00000700000000000000" pitchFamily="2" charset="-78"/>
                      </a:endParaRPr>
                    </a:p>
                  </a:txBody>
                  <a:tcPr marL="68580" marR="68580" marT="0" marB="0" vert="vert270"/>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 xmlns:a16="http://schemas.microsoft.com/office/drawing/2014/main" val="2945490023"/>
                  </a:ext>
                </a:extLst>
              </a:tr>
              <a:tr h="283582">
                <a:tc>
                  <a:txBody>
                    <a:bodyPr/>
                    <a:lstStyle/>
                    <a:p>
                      <a:pPr marL="0" marR="0" algn="ctr" rtl="1">
                        <a:spcBef>
                          <a:spcPts val="0"/>
                        </a:spcBef>
                        <a:spcAft>
                          <a:spcPts val="0"/>
                        </a:spcAft>
                      </a:pPr>
                      <a:r>
                        <a:rPr lang="ar-SA" sz="1000" b="1">
                          <a:effectLst/>
                          <a:cs typeface="B Titr" panose="00000700000000000000" pitchFamily="2" charset="-78"/>
                        </a:rPr>
                        <a:t> </a:t>
                      </a:r>
                      <a:endParaRPr lang="en-US" sz="2000" b="1">
                        <a:effectLst/>
                        <a:latin typeface="Times New Roman" panose="02020603050405020304" pitchFamily="18" charset="0"/>
                        <a:ea typeface="Times New Roman" panose="02020603050405020304" pitchFamily="18" charset="0"/>
                        <a:cs typeface="B Titr" panose="00000700000000000000" pitchFamily="2" charset="-78"/>
                      </a:endParaRPr>
                    </a:p>
                  </a:txBody>
                  <a:tcPr marL="68580" marR="68580" marT="0" marB="0" vert="vert270" anchor="ctr"/>
                </a:tc>
                <a:tc>
                  <a:txBody>
                    <a:bodyPr/>
                    <a:lstStyle/>
                    <a:p>
                      <a:pPr marL="0" marR="0" algn="ctr" rtl="1">
                        <a:spcBef>
                          <a:spcPts val="0"/>
                        </a:spcBef>
                        <a:spcAft>
                          <a:spcPts val="0"/>
                        </a:spcAft>
                      </a:pPr>
                      <a:r>
                        <a:rPr lang="ar-SA" sz="1000" b="1">
                          <a:effectLst/>
                          <a:cs typeface="B Titr" panose="00000700000000000000" pitchFamily="2" charset="-78"/>
                        </a:rPr>
                        <a:t> </a:t>
                      </a:r>
                      <a:endParaRPr lang="en-US" sz="2000" b="1">
                        <a:effectLst/>
                        <a:latin typeface="Times New Roman" panose="02020603050405020304" pitchFamily="18" charset="0"/>
                        <a:ea typeface="Times New Roman" panose="02020603050405020304" pitchFamily="18" charset="0"/>
                        <a:cs typeface="B Titr" panose="00000700000000000000" pitchFamily="2" charset="-78"/>
                      </a:endParaRPr>
                    </a:p>
                  </a:txBody>
                  <a:tcPr marL="68580" marR="68580" marT="0" marB="0" anchor="ctr"/>
                </a:tc>
                <a:tc>
                  <a:txBody>
                    <a:bodyPr/>
                    <a:lstStyle/>
                    <a:p>
                      <a:pPr marL="0" marR="0" algn="ctr" rtl="1">
                        <a:spcBef>
                          <a:spcPts val="0"/>
                        </a:spcBef>
                        <a:spcAft>
                          <a:spcPts val="0"/>
                        </a:spcAft>
                      </a:pPr>
                      <a:r>
                        <a:rPr lang="ar-SA" sz="1000" b="1">
                          <a:effectLst/>
                          <a:cs typeface="B Titr" panose="00000700000000000000" pitchFamily="2" charset="-78"/>
                        </a:rPr>
                        <a:t> </a:t>
                      </a:r>
                      <a:endParaRPr lang="en-US" sz="2000" b="1">
                        <a:effectLst/>
                        <a:latin typeface="Times New Roman" panose="02020603050405020304" pitchFamily="18" charset="0"/>
                        <a:ea typeface="Times New Roman" panose="02020603050405020304" pitchFamily="18" charset="0"/>
                        <a:cs typeface="B Titr" panose="00000700000000000000" pitchFamily="2" charset="-78"/>
                      </a:endParaRPr>
                    </a:p>
                  </a:txBody>
                  <a:tcPr marL="68580" marR="68580" marT="0" marB="0" anchor="ctr"/>
                </a:tc>
                <a:tc>
                  <a:txBody>
                    <a:bodyPr/>
                    <a:lstStyle/>
                    <a:p>
                      <a:pPr marL="0" marR="0" algn="ctr" rtl="1">
                        <a:spcBef>
                          <a:spcPts val="0"/>
                        </a:spcBef>
                        <a:spcAft>
                          <a:spcPts val="0"/>
                        </a:spcAft>
                      </a:pPr>
                      <a:r>
                        <a:rPr lang="ar-SA" sz="1000" b="1">
                          <a:effectLst/>
                          <a:cs typeface="B Titr" panose="00000700000000000000" pitchFamily="2" charset="-78"/>
                        </a:rPr>
                        <a:t> </a:t>
                      </a:r>
                      <a:endParaRPr lang="en-US" sz="2000" b="1">
                        <a:effectLst/>
                        <a:latin typeface="Times New Roman" panose="02020603050405020304" pitchFamily="18" charset="0"/>
                        <a:ea typeface="Times New Roman" panose="02020603050405020304" pitchFamily="18" charset="0"/>
                        <a:cs typeface="B Titr" panose="00000700000000000000" pitchFamily="2" charset="-78"/>
                      </a:endParaRPr>
                    </a:p>
                  </a:txBody>
                  <a:tcPr marL="68580" marR="68580" marT="0" marB="0" anchor="ctr"/>
                </a:tc>
                <a:tc>
                  <a:txBody>
                    <a:bodyPr/>
                    <a:lstStyle/>
                    <a:p>
                      <a:pPr marL="0" marR="0" algn="ctr" rtl="1">
                        <a:spcBef>
                          <a:spcPts val="0"/>
                        </a:spcBef>
                        <a:spcAft>
                          <a:spcPts val="0"/>
                        </a:spcAft>
                      </a:pPr>
                      <a:r>
                        <a:rPr lang="ar-SA" sz="1000" b="1">
                          <a:effectLst/>
                          <a:cs typeface="B Titr" panose="00000700000000000000" pitchFamily="2" charset="-78"/>
                        </a:rPr>
                        <a:t> </a:t>
                      </a:r>
                      <a:endParaRPr lang="en-US" sz="2000" b="1">
                        <a:effectLst/>
                        <a:latin typeface="Times New Roman" panose="02020603050405020304" pitchFamily="18" charset="0"/>
                        <a:ea typeface="Times New Roman" panose="02020603050405020304" pitchFamily="18" charset="0"/>
                        <a:cs typeface="B Titr" panose="00000700000000000000" pitchFamily="2" charset="-78"/>
                      </a:endParaRPr>
                    </a:p>
                  </a:txBody>
                  <a:tcPr marL="68580" marR="68580" marT="0" marB="0" anchor="ctr"/>
                </a:tc>
                <a:tc>
                  <a:txBody>
                    <a:bodyPr/>
                    <a:lstStyle/>
                    <a:p>
                      <a:pPr marL="0" marR="0" algn="ctr" rtl="1">
                        <a:spcBef>
                          <a:spcPts val="0"/>
                        </a:spcBef>
                        <a:spcAft>
                          <a:spcPts val="0"/>
                        </a:spcAft>
                      </a:pPr>
                      <a:r>
                        <a:rPr lang="ar-SA" sz="1000" b="1">
                          <a:effectLst/>
                          <a:cs typeface="B Titr" panose="00000700000000000000" pitchFamily="2" charset="-78"/>
                        </a:rPr>
                        <a:t> </a:t>
                      </a:r>
                      <a:endParaRPr lang="en-US" sz="2000" b="1">
                        <a:effectLst/>
                        <a:latin typeface="Times New Roman" panose="02020603050405020304" pitchFamily="18" charset="0"/>
                        <a:ea typeface="Times New Roman" panose="02020603050405020304" pitchFamily="18" charset="0"/>
                        <a:cs typeface="B Titr" panose="00000700000000000000" pitchFamily="2" charset="-78"/>
                      </a:endParaRPr>
                    </a:p>
                  </a:txBody>
                  <a:tcPr marL="68580" marR="68580" marT="0" marB="0" anchor="ctr"/>
                </a:tc>
                <a:tc>
                  <a:txBody>
                    <a:bodyPr/>
                    <a:lstStyle/>
                    <a:p>
                      <a:pPr marL="0" marR="0" algn="justLow" rtl="1">
                        <a:spcBef>
                          <a:spcPts val="0"/>
                        </a:spcBef>
                        <a:spcAft>
                          <a:spcPts val="0"/>
                        </a:spcAft>
                      </a:pPr>
                      <a:r>
                        <a:rPr lang="ar-SA" sz="2000" b="1">
                          <a:effectLst/>
                          <a:cs typeface="B Titr" panose="00000700000000000000" pitchFamily="2" charset="-78"/>
                        </a:rPr>
                        <a:t> </a:t>
                      </a:r>
                      <a:endParaRPr lang="en-US" sz="2000" b="1">
                        <a:effectLst/>
                        <a:latin typeface="Times New Roman" panose="02020603050405020304" pitchFamily="18" charset="0"/>
                        <a:ea typeface="Times New Roman" panose="02020603050405020304" pitchFamily="18" charset="0"/>
                        <a:cs typeface="B Titr" panose="00000700000000000000" pitchFamily="2" charset="-78"/>
                      </a:endParaRPr>
                    </a:p>
                  </a:txBody>
                  <a:tcPr marL="68580" marR="68580" marT="0" marB="0"/>
                </a:tc>
                <a:tc>
                  <a:txBody>
                    <a:bodyPr/>
                    <a:lstStyle/>
                    <a:p>
                      <a:pPr marL="0" marR="0" algn="justLow" rtl="1">
                        <a:spcBef>
                          <a:spcPts val="0"/>
                        </a:spcBef>
                        <a:spcAft>
                          <a:spcPts val="0"/>
                        </a:spcAft>
                      </a:pPr>
                      <a:r>
                        <a:rPr lang="ar-SA" sz="2000" b="1">
                          <a:effectLst/>
                          <a:cs typeface="B Titr" panose="00000700000000000000" pitchFamily="2" charset="-78"/>
                        </a:rPr>
                        <a:t> </a:t>
                      </a:r>
                      <a:endParaRPr lang="en-US" sz="2000" b="1">
                        <a:effectLst/>
                        <a:latin typeface="Times New Roman" panose="02020603050405020304" pitchFamily="18" charset="0"/>
                        <a:ea typeface="Times New Roman" panose="02020603050405020304" pitchFamily="18" charset="0"/>
                        <a:cs typeface="B Titr" panose="00000700000000000000" pitchFamily="2" charset="-78"/>
                      </a:endParaRPr>
                    </a:p>
                  </a:txBody>
                  <a:tcPr marL="68580" marR="68580" marT="0" marB="0"/>
                </a:tc>
                <a:tc>
                  <a:txBody>
                    <a:bodyPr/>
                    <a:lstStyle/>
                    <a:p>
                      <a:pPr marL="0" marR="0" algn="justLow" rtl="1">
                        <a:spcBef>
                          <a:spcPts val="0"/>
                        </a:spcBef>
                        <a:spcAft>
                          <a:spcPts val="0"/>
                        </a:spcAft>
                      </a:pPr>
                      <a:r>
                        <a:rPr lang="ar-SA" sz="2000" b="1">
                          <a:effectLst/>
                          <a:cs typeface="B Titr" panose="00000700000000000000" pitchFamily="2" charset="-78"/>
                        </a:rPr>
                        <a:t> </a:t>
                      </a:r>
                      <a:endParaRPr lang="en-US" sz="2000" b="1">
                        <a:effectLst/>
                        <a:latin typeface="Times New Roman" panose="02020603050405020304" pitchFamily="18" charset="0"/>
                        <a:ea typeface="Times New Roman" panose="02020603050405020304" pitchFamily="18" charset="0"/>
                        <a:cs typeface="B Titr" panose="00000700000000000000" pitchFamily="2" charset="-78"/>
                      </a:endParaRPr>
                    </a:p>
                  </a:txBody>
                  <a:tcPr marL="68580" marR="68580" marT="0" marB="0"/>
                </a:tc>
                <a:tc>
                  <a:txBody>
                    <a:bodyPr/>
                    <a:lstStyle/>
                    <a:p>
                      <a:pPr marL="0" marR="0" algn="justLow" rtl="1">
                        <a:spcBef>
                          <a:spcPts val="0"/>
                        </a:spcBef>
                        <a:spcAft>
                          <a:spcPts val="0"/>
                        </a:spcAft>
                      </a:pPr>
                      <a:r>
                        <a:rPr lang="ar-SA" sz="2000" b="1">
                          <a:effectLst/>
                          <a:cs typeface="B Titr" panose="00000700000000000000" pitchFamily="2" charset="-78"/>
                        </a:rPr>
                        <a:t> </a:t>
                      </a:r>
                      <a:endParaRPr lang="en-US" sz="2000" b="1">
                        <a:effectLst/>
                        <a:latin typeface="Times New Roman" panose="02020603050405020304" pitchFamily="18" charset="0"/>
                        <a:ea typeface="Times New Roman" panose="02020603050405020304" pitchFamily="18" charset="0"/>
                        <a:cs typeface="B Titr" panose="00000700000000000000" pitchFamily="2" charset="-78"/>
                      </a:endParaRPr>
                    </a:p>
                  </a:txBody>
                  <a:tcPr marL="68580" marR="68580" marT="0" marB="0"/>
                </a:tc>
                <a:tc>
                  <a:txBody>
                    <a:bodyPr/>
                    <a:lstStyle/>
                    <a:p>
                      <a:pPr marL="0" marR="0" algn="ctr" rtl="1">
                        <a:spcBef>
                          <a:spcPts val="0"/>
                        </a:spcBef>
                        <a:spcAft>
                          <a:spcPts val="0"/>
                        </a:spcAft>
                      </a:pPr>
                      <a:r>
                        <a:rPr lang="ar-SA" sz="1000" b="1">
                          <a:effectLst/>
                          <a:cs typeface="B Titr" panose="00000700000000000000" pitchFamily="2" charset="-78"/>
                        </a:rPr>
                        <a:t> </a:t>
                      </a:r>
                      <a:endParaRPr lang="en-US" sz="2000" b="1">
                        <a:effectLst/>
                        <a:latin typeface="Times New Roman" panose="02020603050405020304" pitchFamily="18" charset="0"/>
                        <a:ea typeface="Times New Roman" panose="02020603050405020304" pitchFamily="18" charset="0"/>
                        <a:cs typeface="B Titr" panose="00000700000000000000" pitchFamily="2" charset="-78"/>
                      </a:endParaRPr>
                    </a:p>
                  </a:txBody>
                  <a:tcPr marL="68580" marR="68580" marT="0" marB="0" anchor="ctr"/>
                </a:tc>
                <a:tc>
                  <a:txBody>
                    <a:bodyPr/>
                    <a:lstStyle/>
                    <a:p>
                      <a:pPr marL="0" marR="0" algn="ctr" rtl="1">
                        <a:spcBef>
                          <a:spcPts val="0"/>
                        </a:spcBef>
                        <a:spcAft>
                          <a:spcPts val="0"/>
                        </a:spcAft>
                      </a:pPr>
                      <a:r>
                        <a:rPr lang="ar-SA" sz="1000" b="1" dirty="0">
                          <a:effectLst/>
                          <a:cs typeface="B Titr" panose="00000700000000000000" pitchFamily="2" charset="-78"/>
                        </a:rPr>
                        <a:t> </a:t>
                      </a:r>
                      <a:endParaRPr lang="en-US" sz="2000" b="1" dirty="0">
                        <a:effectLst/>
                        <a:latin typeface="Times New Roman" panose="02020603050405020304" pitchFamily="18" charset="0"/>
                        <a:ea typeface="Times New Roman" panose="02020603050405020304" pitchFamily="18" charset="0"/>
                        <a:cs typeface="B Titr" panose="00000700000000000000" pitchFamily="2" charset="-78"/>
                      </a:endParaRPr>
                    </a:p>
                  </a:txBody>
                  <a:tcPr marL="68580" marR="68580" marT="0" marB="0"/>
                </a:tc>
                <a:tc>
                  <a:txBody>
                    <a:bodyPr/>
                    <a:lstStyle/>
                    <a:p>
                      <a:pPr marL="0" marR="0" algn="ctr" rtl="1">
                        <a:spcBef>
                          <a:spcPts val="0"/>
                        </a:spcBef>
                        <a:spcAft>
                          <a:spcPts val="0"/>
                        </a:spcAft>
                      </a:pPr>
                      <a:r>
                        <a:rPr lang="ar-SA" sz="1000" b="1" dirty="0">
                          <a:effectLst/>
                          <a:cs typeface="B Titr" panose="00000700000000000000" pitchFamily="2" charset="-78"/>
                        </a:rPr>
                        <a:t> </a:t>
                      </a:r>
                      <a:endParaRPr lang="en-US" sz="2000" b="1" dirty="0">
                        <a:effectLst/>
                        <a:latin typeface="Times New Roman" panose="02020603050405020304" pitchFamily="18" charset="0"/>
                        <a:ea typeface="Times New Roman" panose="02020603050405020304" pitchFamily="18" charset="0"/>
                        <a:cs typeface="B Titr" panose="00000700000000000000" pitchFamily="2" charset="-78"/>
                      </a:endParaRPr>
                    </a:p>
                  </a:txBody>
                  <a:tcPr marL="68580" marR="68580" marT="0" marB="0"/>
                </a:tc>
                <a:tc>
                  <a:txBody>
                    <a:bodyPr/>
                    <a:lstStyle/>
                    <a:p>
                      <a:pPr marL="0" marR="0" algn="ctr" rtl="1">
                        <a:spcBef>
                          <a:spcPts val="0"/>
                        </a:spcBef>
                        <a:spcAft>
                          <a:spcPts val="0"/>
                        </a:spcAft>
                      </a:pPr>
                      <a:r>
                        <a:rPr lang="ar-SA" sz="1000" b="1">
                          <a:effectLst/>
                          <a:cs typeface="B Titr" panose="00000700000000000000" pitchFamily="2" charset="-78"/>
                        </a:rPr>
                        <a:t> </a:t>
                      </a:r>
                      <a:endParaRPr lang="en-US" sz="2000" b="1">
                        <a:effectLst/>
                        <a:latin typeface="Times New Roman" panose="02020603050405020304" pitchFamily="18" charset="0"/>
                        <a:ea typeface="Times New Roman" panose="02020603050405020304" pitchFamily="18" charset="0"/>
                        <a:cs typeface="B Titr" panose="00000700000000000000" pitchFamily="2" charset="-78"/>
                      </a:endParaRPr>
                    </a:p>
                  </a:txBody>
                  <a:tcPr marL="68580" marR="68580" marT="0" marB="0" anchor="ctr"/>
                </a:tc>
                <a:tc>
                  <a:txBody>
                    <a:bodyPr/>
                    <a:lstStyle/>
                    <a:p>
                      <a:pPr marL="0" marR="0" algn="ctr" rtl="1">
                        <a:spcBef>
                          <a:spcPts val="0"/>
                        </a:spcBef>
                        <a:spcAft>
                          <a:spcPts val="0"/>
                        </a:spcAft>
                      </a:pPr>
                      <a:r>
                        <a:rPr lang="ar-SA" sz="1000" b="1">
                          <a:effectLst/>
                          <a:cs typeface="B Titr" panose="00000700000000000000" pitchFamily="2" charset="-78"/>
                        </a:rPr>
                        <a:t> </a:t>
                      </a:r>
                      <a:endParaRPr lang="en-US" sz="2000" b="1">
                        <a:effectLst/>
                        <a:latin typeface="Times New Roman" panose="02020603050405020304" pitchFamily="18" charset="0"/>
                        <a:ea typeface="Times New Roman" panose="02020603050405020304" pitchFamily="18" charset="0"/>
                        <a:cs typeface="B Titr" panose="00000700000000000000" pitchFamily="2" charset="-78"/>
                      </a:endParaRPr>
                    </a:p>
                  </a:txBody>
                  <a:tcPr marL="68580" marR="68580" marT="0" marB="0" anchor="ctr"/>
                </a:tc>
                <a:tc>
                  <a:txBody>
                    <a:bodyPr/>
                    <a:lstStyle/>
                    <a:p>
                      <a:pPr marL="0" marR="0" algn="justLow" rtl="1">
                        <a:spcBef>
                          <a:spcPts val="0"/>
                        </a:spcBef>
                        <a:spcAft>
                          <a:spcPts val="0"/>
                        </a:spcAft>
                      </a:pPr>
                      <a:r>
                        <a:rPr lang="ar-SA" sz="2000" b="1">
                          <a:effectLst/>
                          <a:cs typeface="B Titr" panose="00000700000000000000" pitchFamily="2" charset="-78"/>
                        </a:rPr>
                        <a:t> </a:t>
                      </a:r>
                      <a:endParaRPr lang="en-US" sz="2000" b="1">
                        <a:effectLst/>
                        <a:latin typeface="Times New Roman" panose="02020603050405020304" pitchFamily="18" charset="0"/>
                        <a:ea typeface="Times New Roman" panose="02020603050405020304" pitchFamily="18" charset="0"/>
                        <a:cs typeface="B Titr" panose="00000700000000000000" pitchFamily="2" charset="-78"/>
                      </a:endParaRPr>
                    </a:p>
                  </a:txBody>
                  <a:tcPr marL="68580" marR="68580" marT="0" marB="0"/>
                </a:tc>
                <a:tc>
                  <a:txBody>
                    <a:bodyPr/>
                    <a:lstStyle/>
                    <a:p>
                      <a:pPr marL="0" marR="0" algn="justLow" rtl="1">
                        <a:spcBef>
                          <a:spcPts val="0"/>
                        </a:spcBef>
                        <a:spcAft>
                          <a:spcPts val="0"/>
                        </a:spcAft>
                      </a:pPr>
                      <a:r>
                        <a:rPr lang="ar-SA" sz="2000" b="1">
                          <a:effectLst/>
                          <a:cs typeface="B Titr" panose="00000700000000000000" pitchFamily="2" charset="-78"/>
                        </a:rPr>
                        <a:t> </a:t>
                      </a:r>
                      <a:endParaRPr lang="en-US" sz="2000" b="1">
                        <a:effectLst/>
                        <a:latin typeface="Times New Roman" panose="02020603050405020304" pitchFamily="18" charset="0"/>
                        <a:ea typeface="Times New Roman" panose="02020603050405020304" pitchFamily="18" charset="0"/>
                        <a:cs typeface="B Titr" panose="00000700000000000000" pitchFamily="2" charset="-78"/>
                      </a:endParaRPr>
                    </a:p>
                  </a:txBody>
                  <a:tcPr marL="68580" marR="68580" marT="0" marB="0"/>
                </a:tc>
                <a:extLst>
                  <a:ext uri="{0D108BD9-81ED-4DB2-BD59-A6C34878D82A}">
                    <a16:rowId xmlns="" xmlns:a16="http://schemas.microsoft.com/office/drawing/2014/main" val="3924248497"/>
                  </a:ext>
                </a:extLst>
              </a:tr>
              <a:tr h="220866">
                <a:tc gridSpan="17">
                  <a:txBody>
                    <a:bodyPr/>
                    <a:lstStyle/>
                    <a:p>
                      <a:pPr marL="0" marR="0" algn="ctr" rtl="1">
                        <a:spcBef>
                          <a:spcPts val="0"/>
                        </a:spcBef>
                        <a:spcAft>
                          <a:spcPts val="0"/>
                        </a:spcAft>
                      </a:pPr>
                      <a:r>
                        <a:rPr lang="ar-SA" sz="1050" b="1" dirty="0">
                          <a:effectLst/>
                          <a:cs typeface="B Titr" panose="00000700000000000000" pitchFamily="2" charset="-78"/>
                        </a:rPr>
                        <a:t>اعضاء تائید کننده</a:t>
                      </a:r>
                      <a:endParaRPr lang="en-US" sz="2000" b="1" dirty="0">
                        <a:effectLst/>
                        <a:latin typeface="Times New Roman" panose="02020603050405020304" pitchFamily="18" charset="0"/>
                        <a:ea typeface="Times New Roman" panose="02020603050405020304" pitchFamily="18" charset="0"/>
                        <a:cs typeface="B Titr" panose="00000700000000000000" pitchFamily="2" charset="-78"/>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310381310"/>
                  </a:ext>
                </a:extLst>
              </a:tr>
              <a:tr h="449480">
                <a:tc gridSpan="2">
                  <a:txBody>
                    <a:bodyPr/>
                    <a:lstStyle/>
                    <a:p>
                      <a:pPr marL="0" marR="0" algn="ctr" rtl="1">
                        <a:lnSpc>
                          <a:spcPct val="300000"/>
                        </a:lnSpc>
                        <a:spcBef>
                          <a:spcPts val="0"/>
                        </a:spcBef>
                        <a:spcAft>
                          <a:spcPts val="0"/>
                        </a:spcAft>
                      </a:pPr>
                      <a:r>
                        <a:rPr lang="ar-SA" sz="1000" b="1" dirty="0">
                          <a:effectLst/>
                          <a:cs typeface="B Titr" panose="00000700000000000000" pitchFamily="2" charset="-78"/>
                        </a:rPr>
                        <a:t>کارشناس مسکن شهرستان</a:t>
                      </a:r>
                      <a:endParaRPr lang="en-US" sz="2000" b="1" dirty="0">
                        <a:effectLst/>
                        <a:latin typeface="Times New Roman" panose="02020603050405020304" pitchFamily="18" charset="0"/>
                        <a:ea typeface="Times New Roman" panose="02020603050405020304" pitchFamily="18" charset="0"/>
                        <a:cs typeface="B Titr" panose="00000700000000000000" pitchFamily="2" charset="-78"/>
                      </a:endParaRPr>
                    </a:p>
                  </a:txBody>
                  <a:tcPr marL="68580" marR="68580" marT="0" marB="0"/>
                </a:tc>
                <a:tc hMerge="1">
                  <a:txBody>
                    <a:bodyPr/>
                    <a:lstStyle/>
                    <a:p>
                      <a:endParaRPr lang="en-US"/>
                    </a:p>
                  </a:txBody>
                  <a:tcPr/>
                </a:tc>
                <a:tc gridSpan="3">
                  <a:txBody>
                    <a:bodyPr/>
                    <a:lstStyle/>
                    <a:p>
                      <a:pPr marL="0" marR="0" algn="ctr" rtl="1">
                        <a:lnSpc>
                          <a:spcPct val="300000"/>
                        </a:lnSpc>
                        <a:spcBef>
                          <a:spcPts val="0"/>
                        </a:spcBef>
                        <a:spcAft>
                          <a:spcPts val="0"/>
                        </a:spcAft>
                      </a:pPr>
                      <a:r>
                        <a:rPr lang="ar-SA" sz="1000" b="1">
                          <a:effectLst/>
                          <a:cs typeface="B Titr" panose="00000700000000000000" pitchFamily="2" charset="-78"/>
                        </a:rPr>
                        <a:t>رئیس بهزیستی شهرستان</a:t>
                      </a:r>
                      <a:endParaRPr lang="en-US" sz="2000" b="1">
                        <a:effectLst/>
                        <a:latin typeface="Times New Roman" panose="02020603050405020304" pitchFamily="18" charset="0"/>
                        <a:ea typeface="Times New Roman" panose="02020603050405020304" pitchFamily="18" charset="0"/>
                        <a:cs typeface="B Titr" panose="00000700000000000000" pitchFamily="2" charset="-78"/>
                      </a:endParaRPr>
                    </a:p>
                  </a:txBody>
                  <a:tcPr marL="68580" marR="68580" marT="0" marB="0" anchor="ctr"/>
                </a:tc>
                <a:tc hMerge="1">
                  <a:txBody>
                    <a:bodyPr/>
                    <a:lstStyle/>
                    <a:p>
                      <a:endParaRPr lang="en-US"/>
                    </a:p>
                  </a:txBody>
                  <a:tcPr/>
                </a:tc>
                <a:tc hMerge="1">
                  <a:txBody>
                    <a:bodyPr/>
                    <a:lstStyle/>
                    <a:p>
                      <a:endParaRPr lang="en-US"/>
                    </a:p>
                  </a:txBody>
                  <a:tcPr/>
                </a:tc>
                <a:tc gridSpan="4">
                  <a:txBody>
                    <a:bodyPr/>
                    <a:lstStyle/>
                    <a:p>
                      <a:pPr marL="0" marR="0" algn="ctr" rtl="1">
                        <a:lnSpc>
                          <a:spcPct val="300000"/>
                        </a:lnSpc>
                        <a:spcBef>
                          <a:spcPts val="0"/>
                        </a:spcBef>
                        <a:spcAft>
                          <a:spcPts val="0"/>
                        </a:spcAft>
                      </a:pPr>
                      <a:r>
                        <a:rPr lang="ar-SA" sz="1000" b="1">
                          <a:effectLst/>
                          <a:cs typeface="B Titr" panose="00000700000000000000" pitchFamily="2" charset="-78"/>
                        </a:rPr>
                        <a:t>کارشناس فنی حوزه مسکن بهزیستی استان</a:t>
                      </a:r>
                      <a:endParaRPr lang="en-US" sz="2000" b="1">
                        <a:effectLst/>
                        <a:latin typeface="Times New Roman" panose="02020603050405020304" pitchFamily="18" charset="0"/>
                        <a:ea typeface="Times New Roman" panose="02020603050405020304" pitchFamily="18" charset="0"/>
                        <a:cs typeface="B Titr" panose="00000700000000000000" pitchFamily="2" charset="-78"/>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gridSpan="6">
                  <a:txBody>
                    <a:bodyPr/>
                    <a:lstStyle/>
                    <a:p>
                      <a:pPr marL="0" marR="0" algn="ctr" rtl="1">
                        <a:lnSpc>
                          <a:spcPct val="300000"/>
                        </a:lnSpc>
                        <a:spcBef>
                          <a:spcPts val="0"/>
                        </a:spcBef>
                        <a:spcAft>
                          <a:spcPts val="0"/>
                        </a:spcAft>
                      </a:pPr>
                      <a:r>
                        <a:rPr lang="ar-SA" sz="1000" b="1" dirty="0">
                          <a:effectLst/>
                          <a:cs typeface="B Titr" panose="00000700000000000000" pitchFamily="2" charset="-78"/>
                        </a:rPr>
                        <a:t>رئیس اداره/معاون مشارکت های مردمی، اشتغال و موسسات خیریه بهزیستی استان</a:t>
                      </a:r>
                      <a:endParaRPr lang="en-US" sz="2000" b="1" dirty="0">
                        <a:effectLst/>
                        <a:latin typeface="Times New Roman" panose="02020603050405020304" pitchFamily="18" charset="0"/>
                        <a:ea typeface="Times New Roman" panose="02020603050405020304" pitchFamily="18" charset="0"/>
                        <a:cs typeface="B Titr" panose="00000700000000000000" pitchFamily="2" charset="-78"/>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marL="0" marR="0" algn="ctr" rtl="1">
                        <a:lnSpc>
                          <a:spcPct val="300000"/>
                        </a:lnSpc>
                        <a:spcBef>
                          <a:spcPts val="0"/>
                        </a:spcBef>
                        <a:spcAft>
                          <a:spcPts val="0"/>
                        </a:spcAft>
                      </a:pPr>
                      <a:r>
                        <a:rPr lang="ar-SA" sz="1000" b="1">
                          <a:effectLst/>
                          <a:cs typeface="B Titr" panose="00000700000000000000" pitchFamily="2" charset="-78"/>
                        </a:rPr>
                        <a:t>مدیرکل بهزیستی استان</a:t>
                      </a:r>
                      <a:endParaRPr lang="en-US" sz="2000" b="1">
                        <a:effectLst/>
                        <a:latin typeface="Times New Roman" panose="02020603050405020304" pitchFamily="18" charset="0"/>
                        <a:ea typeface="Times New Roman" panose="02020603050405020304" pitchFamily="18" charset="0"/>
                        <a:cs typeface="B Titr" panose="00000700000000000000" pitchFamily="2" charset="-78"/>
                      </a:endParaRPr>
                    </a:p>
                  </a:txBody>
                  <a:tcPr marL="68580" marR="68580" marT="0" marB="0"/>
                </a:tc>
                <a:tc hMerge="1">
                  <a:txBody>
                    <a:bodyPr/>
                    <a:lstStyle/>
                    <a:p>
                      <a:endParaRPr lang="en-US"/>
                    </a:p>
                  </a:txBody>
                  <a:tcPr/>
                </a:tc>
                <a:extLst>
                  <a:ext uri="{0D108BD9-81ED-4DB2-BD59-A6C34878D82A}">
                    <a16:rowId xmlns="" xmlns:a16="http://schemas.microsoft.com/office/drawing/2014/main" val="3444664782"/>
                  </a:ext>
                </a:extLst>
              </a:tr>
              <a:tr h="386671">
                <a:tc gridSpan="2">
                  <a:txBody>
                    <a:bodyPr/>
                    <a:lstStyle/>
                    <a:p>
                      <a:pPr marL="0" marR="0" algn="ctr" rtl="1">
                        <a:lnSpc>
                          <a:spcPct val="300000"/>
                        </a:lnSpc>
                        <a:spcBef>
                          <a:spcPts val="0"/>
                        </a:spcBef>
                        <a:spcAft>
                          <a:spcPts val="0"/>
                        </a:spcAft>
                      </a:pPr>
                      <a:r>
                        <a:rPr lang="ar-SA" sz="1000" b="1" dirty="0">
                          <a:effectLst/>
                          <a:cs typeface="B Titr" panose="00000700000000000000" pitchFamily="2" charset="-78"/>
                        </a:rPr>
                        <a:t>نام و نام خانوادگی</a:t>
                      </a:r>
                      <a:endParaRPr lang="en-US" sz="2000" b="1" dirty="0">
                        <a:effectLst/>
                        <a:latin typeface="Times New Roman" panose="02020603050405020304" pitchFamily="18" charset="0"/>
                        <a:ea typeface="Times New Roman" panose="02020603050405020304" pitchFamily="18" charset="0"/>
                        <a:cs typeface="B Titr" panose="00000700000000000000" pitchFamily="2" charset="-78"/>
                      </a:endParaRPr>
                    </a:p>
                  </a:txBody>
                  <a:tcPr marL="68580" marR="68580" marT="0" marB="0" anchor="ctr"/>
                </a:tc>
                <a:tc hMerge="1">
                  <a:txBody>
                    <a:bodyPr/>
                    <a:lstStyle/>
                    <a:p>
                      <a:endParaRPr lang="en-US"/>
                    </a:p>
                  </a:txBody>
                  <a:tcPr/>
                </a:tc>
                <a:tc gridSpan="3">
                  <a:txBody>
                    <a:bodyPr/>
                    <a:lstStyle/>
                    <a:p>
                      <a:pPr marL="0" marR="0" algn="ctr" rtl="1">
                        <a:lnSpc>
                          <a:spcPct val="300000"/>
                        </a:lnSpc>
                        <a:spcBef>
                          <a:spcPts val="0"/>
                        </a:spcBef>
                        <a:spcAft>
                          <a:spcPts val="0"/>
                        </a:spcAft>
                      </a:pPr>
                      <a:r>
                        <a:rPr lang="ar-SA" sz="1000" b="1">
                          <a:effectLst/>
                          <a:cs typeface="B Titr" panose="00000700000000000000" pitchFamily="2" charset="-78"/>
                        </a:rPr>
                        <a:t>نام و نام خانوادگی</a:t>
                      </a:r>
                      <a:endParaRPr lang="en-US" sz="2000" b="1">
                        <a:effectLst/>
                        <a:latin typeface="Times New Roman" panose="02020603050405020304" pitchFamily="18" charset="0"/>
                        <a:ea typeface="Times New Roman" panose="02020603050405020304" pitchFamily="18" charset="0"/>
                        <a:cs typeface="B Titr" panose="00000700000000000000" pitchFamily="2" charset="-78"/>
                      </a:endParaRPr>
                    </a:p>
                  </a:txBody>
                  <a:tcPr marL="68580" marR="68580" marT="0" marB="0" anchor="ctr"/>
                </a:tc>
                <a:tc hMerge="1">
                  <a:txBody>
                    <a:bodyPr/>
                    <a:lstStyle/>
                    <a:p>
                      <a:endParaRPr lang="en-US"/>
                    </a:p>
                  </a:txBody>
                  <a:tcPr/>
                </a:tc>
                <a:tc hMerge="1">
                  <a:txBody>
                    <a:bodyPr/>
                    <a:lstStyle/>
                    <a:p>
                      <a:endParaRPr lang="en-US"/>
                    </a:p>
                  </a:txBody>
                  <a:tcPr/>
                </a:tc>
                <a:tc gridSpan="4">
                  <a:txBody>
                    <a:bodyPr/>
                    <a:lstStyle/>
                    <a:p>
                      <a:pPr marL="0" marR="0" algn="ctr" rtl="1">
                        <a:lnSpc>
                          <a:spcPct val="300000"/>
                        </a:lnSpc>
                        <a:spcBef>
                          <a:spcPts val="0"/>
                        </a:spcBef>
                        <a:spcAft>
                          <a:spcPts val="0"/>
                        </a:spcAft>
                      </a:pPr>
                      <a:r>
                        <a:rPr lang="ar-SA" sz="1000" b="1">
                          <a:effectLst/>
                          <a:cs typeface="B Titr" panose="00000700000000000000" pitchFamily="2" charset="-78"/>
                        </a:rPr>
                        <a:t>نام و نام خانوادگی</a:t>
                      </a:r>
                      <a:endParaRPr lang="en-US" sz="2000" b="1">
                        <a:effectLst/>
                        <a:latin typeface="Times New Roman" panose="02020603050405020304" pitchFamily="18" charset="0"/>
                        <a:ea typeface="Times New Roman" panose="02020603050405020304" pitchFamily="18" charset="0"/>
                        <a:cs typeface="B Titr" panose="00000700000000000000" pitchFamily="2" charset="-78"/>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gridSpan="6">
                  <a:txBody>
                    <a:bodyPr/>
                    <a:lstStyle/>
                    <a:p>
                      <a:pPr marL="0" marR="0" algn="ctr" rtl="1">
                        <a:lnSpc>
                          <a:spcPct val="300000"/>
                        </a:lnSpc>
                        <a:spcBef>
                          <a:spcPts val="0"/>
                        </a:spcBef>
                        <a:spcAft>
                          <a:spcPts val="0"/>
                        </a:spcAft>
                      </a:pPr>
                      <a:r>
                        <a:rPr lang="ar-SA" sz="1000" b="1" dirty="0">
                          <a:effectLst/>
                          <a:cs typeface="B Titr" panose="00000700000000000000" pitchFamily="2" charset="-78"/>
                        </a:rPr>
                        <a:t>نام و نام خانوادگی</a:t>
                      </a:r>
                      <a:endParaRPr lang="en-US" sz="2000" b="1" dirty="0">
                        <a:effectLst/>
                        <a:latin typeface="Times New Roman" panose="02020603050405020304" pitchFamily="18" charset="0"/>
                        <a:ea typeface="Times New Roman" panose="02020603050405020304" pitchFamily="18" charset="0"/>
                        <a:cs typeface="B Titr" panose="00000700000000000000" pitchFamily="2" charset="-78"/>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marL="0" marR="0" algn="ctr" rtl="1">
                        <a:lnSpc>
                          <a:spcPct val="300000"/>
                        </a:lnSpc>
                        <a:spcBef>
                          <a:spcPts val="0"/>
                        </a:spcBef>
                        <a:spcAft>
                          <a:spcPts val="0"/>
                        </a:spcAft>
                      </a:pPr>
                      <a:r>
                        <a:rPr lang="ar-SA" sz="1000" b="1">
                          <a:effectLst/>
                          <a:cs typeface="B Titr" panose="00000700000000000000" pitchFamily="2" charset="-78"/>
                        </a:rPr>
                        <a:t>نام و نام خانوادگی</a:t>
                      </a:r>
                      <a:endParaRPr lang="en-US" sz="2000" b="1">
                        <a:effectLst/>
                        <a:latin typeface="Times New Roman" panose="02020603050405020304" pitchFamily="18" charset="0"/>
                        <a:ea typeface="Times New Roman" panose="02020603050405020304" pitchFamily="18" charset="0"/>
                        <a:cs typeface="B Titr" panose="00000700000000000000" pitchFamily="2" charset="-78"/>
                      </a:endParaRPr>
                    </a:p>
                  </a:txBody>
                  <a:tcPr marL="68580" marR="68580" marT="0" marB="0" anchor="ctr"/>
                </a:tc>
                <a:tc hMerge="1">
                  <a:txBody>
                    <a:bodyPr/>
                    <a:lstStyle/>
                    <a:p>
                      <a:endParaRPr lang="en-US"/>
                    </a:p>
                  </a:txBody>
                  <a:tcPr/>
                </a:tc>
                <a:extLst>
                  <a:ext uri="{0D108BD9-81ED-4DB2-BD59-A6C34878D82A}">
                    <a16:rowId xmlns="" xmlns:a16="http://schemas.microsoft.com/office/drawing/2014/main" val="859779379"/>
                  </a:ext>
                </a:extLst>
              </a:tr>
              <a:tr h="386671">
                <a:tc gridSpan="2">
                  <a:txBody>
                    <a:bodyPr/>
                    <a:lstStyle/>
                    <a:p>
                      <a:pPr marL="0" marR="0" algn="ctr" rtl="1">
                        <a:lnSpc>
                          <a:spcPct val="300000"/>
                        </a:lnSpc>
                        <a:spcBef>
                          <a:spcPts val="0"/>
                        </a:spcBef>
                        <a:spcAft>
                          <a:spcPts val="0"/>
                        </a:spcAft>
                      </a:pPr>
                      <a:r>
                        <a:rPr lang="ar-SA" sz="1000" b="1" dirty="0">
                          <a:effectLst/>
                          <a:cs typeface="B Titr" panose="00000700000000000000" pitchFamily="2" charset="-78"/>
                        </a:rPr>
                        <a:t>امضاء</a:t>
                      </a:r>
                      <a:endParaRPr lang="en-US" sz="2000" b="1" dirty="0">
                        <a:effectLst/>
                        <a:latin typeface="Times New Roman" panose="02020603050405020304" pitchFamily="18" charset="0"/>
                        <a:ea typeface="Times New Roman" panose="02020603050405020304" pitchFamily="18" charset="0"/>
                        <a:cs typeface="B Titr" panose="00000700000000000000" pitchFamily="2" charset="-78"/>
                      </a:endParaRPr>
                    </a:p>
                  </a:txBody>
                  <a:tcPr marL="68580" marR="68580" marT="0" marB="0" anchor="ctr"/>
                </a:tc>
                <a:tc hMerge="1">
                  <a:txBody>
                    <a:bodyPr/>
                    <a:lstStyle/>
                    <a:p>
                      <a:endParaRPr lang="en-US"/>
                    </a:p>
                  </a:txBody>
                  <a:tcPr/>
                </a:tc>
                <a:tc gridSpan="3">
                  <a:txBody>
                    <a:bodyPr/>
                    <a:lstStyle/>
                    <a:p>
                      <a:pPr marL="0" marR="0" algn="ctr" rtl="1">
                        <a:lnSpc>
                          <a:spcPct val="300000"/>
                        </a:lnSpc>
                        <a:spcBef>
                          <a:spcPts val="0"/>
                        </a:spcBef>
                        <a:spcAft>
                          <a:spcPts val="0"/>
                        </a:spcAft>
                      </a:pPr>
                      <a:r>
                        <a:rPr lang="ar-SA" sz="1000" b="1" dirty="0">
                          <a:effectLst/>
                          <a:cs typeface="B Titr" panose="00000700000000000000" pitchFamily="2" charset="-78"/>
                        </a:rPr>
                        <a:t>امضاء</a:t>
                      </a:r>
                      <a:endParaRPr lang="en-US" sz="2000" b="1" dirty="0">
                        <a:effectLst/>
                        <a:latin typeface="Times New Roman" panose="02020603050405020304" pitchFamily="18" charset="0"/>
                        <a:ea typeface="Times New Roman" panose="02020603050405020304" pitchFamily="18" charset="0"/>
                        <a:cs typeface="B Titr" panose="00000700000000000000" pitchFamily="2" charset="-78"/>
                      </a:endParaRPr>
                    </a:p>
                  </a:txBody>
                  <a:tcPr marL="68580" marR="68580" marT="0" marB="0" anchor="ctr"/>
                </a:tc>
                <a:tc hMerge="1">
                  <a:txBody>
                    <a:bodyPr/>
                    <a:lstStyle/>
                    <a:p>
                      <a:endParaRPr lang="en-US"/>
                    </a:p>
                  </a:txBody>
                  <a:tcPr/>
                </a:tc>
                <a:tc hMerge="1">
                  <a:txBody>
                    <a:bodyPr/>
                    <a:lstStyle/>
                    <a:p>
                      <a:endParaRPr lang="en-US"/>
                    </a:p>
                  </a:txBody>
                  <a:tcPr/>
                </a:tc>
                <a:tc gridSpan="4">
                  <a:txBody>
                    <a:bodyPr/>
                    <a:lstStyle/>
                    <a:p>
                      <a:pPr marL="0" marR="0" algn="ctr" rtl="1">
                        <a:lnSpc>
                          <a:spcPct val="300000"/>
                        </a:lnSpc>
                        <a:spcBef>
                          <a:spcPts val="0"/>
                        </a:spcBef>
                        <a:spcAft>
                          <a:spcPts val="0"/>
                        </a:spcAft>
                      </a:pPr>
                      <a:r>
                        <a:rPr lang="ar-SA" sz="1000" b="1" dirty="0">
                          <a:effectLst/>
                          <a:cs typeface="B Titr" panose="00000700000000000000" pitchFamily="2" charset="-78"/>
                        </a:rPr>
                        <a:t>امضاء</a:t>
                      </a:r>
                      <a:endParaRPr lang="en-US" sz="2000" b="1" dirty="0">
                        <a:effectLst/>
                        <a:latin typeface="Times New Roman" panose="02020603050405020304" pitchFamily="18" charset="0"/>
                        <a:ea typeface="Times New Roman" panose="02020603050405020304" pitchFamily="18" charset="0"/>
                        <a:cs typeface="B Titr" panose="00000700000000000000" pitchFamily="2" charset="-78"/>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gridSpan="6">
                  <a:txBody>
                    <a:bodyPr/>
                    <a:lstStyle/>
                    <a:p>
                      <a:pPr marL="0" marR="0" algn="ctr" rtl="1">
                        <a:lnSpc>
                          <a:spcPct val="300000"/>
                        </a:lnSpc>
                        <a:spcBef>
                          <a:spcPts val="0"/>
                        </a:spcBef>
                        <a:spcAft>
                          <a:spcPts val="0"/>
                        </a:spcAft>
                      </a:pPr>
                      <a:r>
                        <a:rPr lang="ar-SA" sz="1000" b="1" dirty="0">
                          <a:effectLst/>
                          <a:cs typeface="B Titr" panose="00000700000000000000" pitchFamily="2" charset="-78"/>
                        </a:rPr>
                        <a:t>امضاء</a:t>
                      </a:r>
                      <a:endParaRPr lang="en-US" sz="2000" b="1" dirty="0">
                        <a:effectLst/>
                        <a:latin typeface="Times New Roman" panose="02020603050405020304" pitchFamily="18" charset="0"/>
                        <a:ea typeface="Times New Roman" panose="02020603050405020304" pitchFamily="18" charset="0"/>
                        <a:cs typeface="B Titr" panose="00000700000000000000" pitchFamily="2" charset="-78"/>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marL="0" marR="0" algn="ctr" rtl="1">
                        <a:lnSpc>
                          <a:spcPct val="300000"/>
                        </a:lnSpc>
                        <a:spcBef>
                          <a:spcPts val="0"/>
                        </a:spcBef>
                        <a:spcAft>
                          <a:spcPts val="0"/>
                        </a:spcAft>
                      </a:pPr>
                      <a:r>
                        <a:rPr lang="ar-SA" sz="1000" b="1" dirty="0">
                          <a:effectLst/>
                          <a:cs typeface="B Titr" panose="00000700000000000000" pitchFamily="2" charset="-78"/>
                        </a:rPr>
                        <a:t>امضاء</a:t>
                      </a:r>
                      <a:endParaRPr lang="en-US" sz="2000" b="1" dirty="0">
                        <a:effectLst/>
                        <a:latin typeface="Times New Roman" panose="02020603050405020304" pitchFamily="18" charset="0"/>
                        <a:ea typeface="Times New Roman" panose="02020603050405020304" pitchFamily="18" charset="0"/>
                        <a:cs typeface="B Titr" panose="00000700000000000000" pitchFamily="2" charset="-78"/>
                      </a:endParaRPr>
                    </a:p>
                  </a:txBody>
                  <a:tcPr marL="68580" marR="68580" marT="0" marB="0" anchor="ctr"/>
                </a:tc>
                <a:tc hMerge="1">
                  <a:txBody>
                    <a:bodyPr/>
                    <a:lstStyle/>
                    <a:p>
                      <a:endParaRPr lang="en-US"/>
                    </a:p>
                  </a:txBody>
                  <a:tcPr/>
                </a:tc>
                <a:extLst>
                  <a:ext uri="{0D108BD9-81ED-4DB2-BD59-A6C34878D82A}">
                    <a16:rowId xmlns="" xmlns:a16="http://schemas.microsoft.com/office/drawing/2014/main" val="2596622631"/>
                  </a:ext>
                </a:extLst>
              </a:tr>
            </a:tbl>
          </a:graphicData>
        </a:graphic>
      </p:graphicFrame>
      <p:sp>
        <p:nvSpPr>
          <p:cNvPr id="5" name="TextBox 4">
            <a:extLst>
              <a:ext uri="{FF2B5EF4-FFF2-40B4-BE49-F238E27FC236}">
                <a16:creationId xmlns="" xmlns:a16="http://schemas.microsoft.com/office/drawing/2014/main" id="{8C3B4E76-D85A-020B-C337-B05F2361823A}"/>
              </a:ext>
            </a:extLst>
          </p:cNvPr>
          <p:cNvSpPr txBox="1"/>
          <p:nvPr/>
        </p:nvSpPr>
        <p:spPr>
          <a:xfrm>
            <a:off x="359776" y="454580"/>
            <a:ext cx="11595652" cy="646331"/>
          </a:xfrm>
          <a:prstGeom prst="rect">
            <a:avLst/>
          </a:prstGeom>
          <a:noFill/>
        </p:spPr>
        <p:txBody>
          <a:bodyPr wrap="square">
            <a:spAutoFit/>
          </a:bodyPr>
          <a:lstStyle/>
          <a:p>
            <a:pPr algn="r" rtl="1"/>
            <a:r>
              <a:rPr lang="ar-SA" b="1" dirty="0">
                <a:effectLst/>
                <a:latin typeface="Times New Roman" panose="02020603050405020304" pitchFamily="18" charset="0"/>
                <a:ea typeface="Times New Roman" panose="02020603050405020304" pitchFamily="18" charset="0"/>
                <a:cs typeface="B Mitra" panose="00000400000000000000" pitchFamily="2" charset="-78"/>
              </a:rPr>
              <a:t>الف) ارسال لیست اسامی افراد دارای معلولیت و مددجویان جانمایی شده در </a:t>
            </a:r>
            <a:r>
              <a:rPr lang="fa-IR" b="1" dirty="0">
                <a:effectLst/>
                <a:latin typeface="Times New Roman" panose="02020603050405020304" pitchFamily="18" charset="0"/>
                <a:ea typeface="Times New Roman" panose="02020603050405020304" pitchFamily="18" charset="0"/>
                <a:cs typeface="B Mitra" panose="00000400000000000000" pitchFamily="2" charset="-78"/>
              </a:rPr>
              <a:t>واحدهای </a:t>
            </a:r>
            <a:r>
              <a:rPr lang="fa-IR" b="1" dirty="0">
                <a:effectLst/>
                <a:highlight>
                  <a:srgbClr val="FFFF00"/>
                </a:highlight>
                <a:latin typeface="Times New Roman" panose="02020603050405020304" pitchFamily="18" charset="0"/>
                <a:ea typeface="Times New Roman" panose="02020603050405020304" pitchFamily="18" charset="0"/>
                <a:cs typeface="B Mitra" panose="00000400000000000000" pitchFamily="2" charset="-78"/>
              </a:rPr>
              <a:t>مسکونی </a:t>
            </a:r>
            <a:r>
              <a:rPr lang="ar-SA" b="1" dirty="0">
                <a:effectLst/>
                <a:highlight>
                  <a:srgbClr val="FFFF00"/>
                </a:highlight>
                <a:latin typeface="Times New Roman" panose="02020603050405020304" pitchFamily="18" charset="0"/>
                <a:ea typeface="Times New Roman" panose="02020603050405020304" pitchFamily="18" charset="0"/>
                <a:cs typeface="B Mitra" panose="00000400000000000000" pitchFamily="2" charset="-78"/>
              </a:rPr>
              <a:t>آماده واگذاری</a:t>
            </a:r>
            <a:r>
              <a:rPr lang="ar-SA" b="1" dirty="0">
                <a:effectLst/>
                <a:latin typeface="Times New Roman" panose="02020603050405020304" pitchFamily="18" charset="0"/>
                <a:ea typeface="Times New Roman" panose="02020603050405020304" pitchFamily="18" charset="0"/>
                <a:cs typeface="B Mitra" panose="00000400000000000000" pitchFamily="2" charset="-78"/>
              </a:rPr>
              <a:t>/</a:t>
            </a:r>
            <a:r>
              <a:rPr lang="ar-SA" b="1" dirty="0">
                <a:effectLst/>
                <a:highlight>
                  <a:srgbClr val="00FF00"/>
                </a:highlight>
                <a:latin typeface="Times New Roman" panose="02020603050405020304" pitchFamily="18" charset="0"/>
                <a:ea typeface="Times New Roman" panose="02020603050405020304" pitchFamily="18" charset="0"/>
                <a:cs typeface="B Mitra" panose="00000400000000000000" pitchFamily="2" charset="-78"/>
              </a:rPr>
              <a:t>در دست احداث </a:t>
            </a:r>
            <a:r>
              <a:rPr lang="ar-SA" b="1" dirty="0">
                <a:effectLst/>
                <a:latin typeface="Times New Roman" panose="02020603050405020304" pitchFamily="18" charset="0"/>
                <a:ea typeface="Times New Roman" panose="02020603050405020304" pitchFamily="18" charset="0"/>
                <a:cs typeface="B Mitra" panose="00000400000000000000" pitchFamily="2" charset="-78"/>
              </a:rPr>
              <a:t>در قالب جدول ذیل با فرمت </a:t>
            </a:r>
            <a:r>
              <a:rPr lang="en-US" b="1" dirty="0">
                <a:effectLst/>
                <a:latin typeface="Times New Roman" panose="02020603050405020304" pitchFamily="18" charset="0"/>
                <a:ea typeface="Times New Roman" panose="02020603050405020304" pitchFamily="18" charset="0"/>
                <a:cs typeface="B Mitra" panose="00000400000000000000" pitchFamily="2" charset="-78"/>
              </a:rPr>
              <a:t>Excel</a:t>
            </a:r>
            <a:r>
              <a:rPr lang="en-US" b="1" dirty="0">
                <a:effectLst/>
                <a:latin typeface="B Mitra" panose="00000400000000000000" pitchFamily="2" charset="-78"/>
                <a:ea typeface="Times New Roman" panose="02020603050405020304" pitchFamily="18" charset="0"/>
                <a:cs typeface="B Mitra" panose="00000400000000000000" pitchFamily="2" charset="-78"/>
              </a:rPr>
              <a:t> </a:t>
            </a:r>
            <a:r>
              <a:rPr lang="ar-SA" b="1" dirty="0">
                <a:effectLst/>
                <a:latin typeface="B Mitra" panose="00000400000000000000" pitchFamily="2" charset="-78"/>
                <a:ea typeface="Times New Roman" panose="02020603050405020304" pitchFamily="18" charset="0"/>
                <a:cs typeface="B Mitra" panose="00000400000000000000" pitchFamily="2" charset="-78"/>
              </a:rPr>
              <a:t>به انضمام اسکن جدول با امضای اعضاء تائید کننده:</a:t>
            </a:r>
            <a:endParaRPr lang="en-US" b="1" dirty="0">
              <a:cs typeface="B Mitra" panose="00000400000000000000" pitchFamily="2" charset="-78"/>
            </a:endParaRPr>
          </a:p>
        </p:txBody>
      </p:sp>
      <p:sp>
        <p:nvSpPr>
          <p:cNvPr id="8" name="TextBox 7">
            <a:extLst>
              <a:ext uri="{FF2B5EF4-FFF2-40B4-BE49-F238E27FC236}">
                <a16:creationId xmlns="" xmlns:a16="http://schemas.microsoft.com/office/drawing/2014/main" id="{C6307691-57EA-9F4B-7942-EE01B348E2F6}"/>
              </a:ext>
            </a:extLst>
          </p:cNvPr>
          <p:cNvSpPr txBox="1"/>
          <p:nvPr/>
        </p:nvSpPr>
        <p:spPr>
          <a:xfrm>
            <a:off x="359776" y="4395959"/>
            <a:ext cx="11739459" cy="2523768"/>
          </a:xfrm>
          <a:prstGeom prst="rect">
            <a:avLst/>
          </a:prstGeom>
          <a:noFill/>
        </p:spPr>
        <p:txBody>
          <a:bodyPr wrap="square">
            <a:spAutoFit/>
          </a:bodyPr>
          <a:lstStyle/>
          <a:p>
            <a:pPr marL="0" marR="0" algn="just" rtl="1">
              <a:spcBef>
                <a:spcPts val="0"/>
              </a:spcBef>
              <a:spcAft>
                <a:spcPts val="0"/>
              </a:spcAft>
            </a:pPr>
            <a:r>
              <a:rPr lang="fa-IR" sz="1800" b="1" dirty="0">
                <a:effectLst/>
                <a:latin typeface="Times New Roman" panose="02020603050405020304" pitchFamily="18" charset="0"/>
                <a:ea typeface="Times New Roman" panose="02020603050405020304" pitchFamily="18" charset="0"/>
                <a:cs typeface="B Nazanin" panose="00000400000000000000" pitchFamily="2" charset="-78"/>
              </a:rPr>
              <a:t>ب</a:t>
            </a:r>
            <a:r>
              <a:rPr lang="ar-SA" sz="1800" b="1" dirty="0">
                <a:effectLst/>
                <a:latin typeface="Times New Roman" panose="02020603050405020304" pitchFamily="18" charset="0"/>
                <a:ea typeface="Times New Roman" panose="02020603050405020304" pitchFamily="18" charset="0"/>
                <a:cs typeface="B Nazanin" panose="00000400000000000000" pitchFamily="2" charset="-78"/>
              </a:rPr>
              <a:t>) ارﺳﺎل </a:t>
            </a:r>
            <a:r>
              <a:rPr lang="ar-SA" sz="1800" b="1" dirty="0">
                <a:solidFill>
                  <a:srgbClr val="FF0000"/>
                </a:solidFill>
                <a:effectLst/>
                <a:latin typeface="Times New Roman" panose="02020603050405020304" pitchFamily="18" charset="0"/>
                <a:ea typeface="Times New Roman" panose="02020603050405020304" pitchFamily="18" charset="0"/>
                <a:cs typeface="B Nazanin" panose="00000400000000000000" pitchFamily="2" charset="-78"/>
              </a:rPr>
              <a:t>تصویر رنگی</a:t>
            </a:r>
            <a:r>
              <a:rPr lang="ar-SA" sz="1800" b="1" dirty="0">
                <a:effectLst/>
                <a:latin typeface="Times New Roman" panose="02020603050405020304" pitchFamily="18" charset="0"/>
                <a:ea typeface="Times New Roman" panose="02020603050405020304" pitchFamily="18" charset="0"/>
                <a:cs typeface="B Nazanin" panose="00000400000000000000" pitchFamily="2" charset="-78"/>
              </a:rPr>
              <a:t>، واضح و غیر مخدوش از تمامی صفحات </a:t>
            </a:r>
            <a:r>
              <a:rPr lang="ar-SA" sz="1800" b="1" dirty="0">
                <a:effectLst/>
                <a:highlight>
                  <a:srgbClr val="FFFF00"/>
                </a:highlight>
                <a:latin typeface="Times New Roman" panose="02020603050405020304" pitchFamily="18" charset="0"/>
                <a:ea typeface="Times New Roman" panose="02020603050405020304" pitchFamily="18" charset="0"/>
                <a:cs typeface="B Nazanin" panose="00000400000000000000" pitchFamily="2" charset="-78"/>
              </a:rPr>
              <a:t>پروانه ساختمانی </a:t>
            </a:r>
            <a:r>
              <a:rPr lang="ar-SA" sz="1800" b="1" dirty="0">
                <a:effectLst/>
                <a:latin typeface="Times New Roman" panose="02020603050405020304" pitchFamily="18" charset="0"/>
                <a:ea typeface="Times New Roman" panose="02020603050405020304" pitchFamily="18" charset="0"/>
                <a:cs typeface="B Nazanin" panose="00000400000000000000" pitchFamily="2" charset="-78"/>
              </a:rPr>
              <a:t>صادر شده از مراجع ذیصلاح و </a:t>
            </a:r>
            <a:r>
              <a:rPr lang="ar-SA" sz="1800" b="1" dirty="0">
                <a:solidFill>
                  <a:srgbClr val="FF0000"/>
                </a:solidFill>
                <a:effectLst/>
                <a:latin typeface="Times New Roman" panose="02020603050405020304" pitchFamily="18" charset="0"/>
                <a:ea typeface="Times New Roman" panose="02020603050405020304" pitchFamily="18" charset="0"/>
                <a:cs typeface="B Nazanin" panose="00000400000000000000" pitchFamily="2" charset="-78"/>
              </a:rPr>
              <a:t>دارای تاریخ معتبر الزامی </a:t>
            </a:r>
            <a:r>
              <a:rPr lang="ar-SA" sz="1800" b="1" dirty="0">
                <a:effectLst/>
                <a:latin typeface="Times New Roman" panose="02020603050405020304" pitchFamily="18" charset="0"/>
                <a:ea typeface="Times New Roman" panose="02020603050405020304" pitchFamily="18" charset="0"/>
                <a:cs typeface="B Nazanin" panose="00000400000000000000" pitchFamily="2" charset="-78"/>
              </a:rPr>
              <a:t>می باشد.</a:t>
            </a:r>
            <a:endParaRPr lang="en-US" sz="1600" b="1" dirty="0">
              <a:effectLst/>
              <a:latin typeface="Times New Roman" panose="02020603050405020304" pitchFamily="18" charset="0"/>
              <a:ea typeface="Times New Roman" panose="02020603050405020304" pitchFamily="18" charset="0"/>
              <a:cs typeface="B Nazanin" panose="00000400000000000000" pitchFamily="2" charset="-78"/>
            </a:endParaRPr>
          </a:p>
          <a:p>
            <a:pPr marL="0" marR="0" algn="just" rtl="1">
              <a:spcBef>
                <a:spcPts val="0"/>
              </a:spcBef>
              <a:spcAft>
                <a:spcPts val="0"/>
              </a:spcAft>
            </a:pPr>
            <a:r>
              <a:rPr lang="ar-SA" sz="2000" b="1" dirty="0">
                <a:effectLst/>
                <a:latin typeface="Times New Roman" panose="02020603050405020304" pitchFamily="18" charset="0"/>
                <a:ea typeface="Times New Roman" panose="02020603050405020304" pitchFamily="18" charset="0"/>
                <a:cs typeface="B Nazanin" panose="00000400000000000000" pitchFamily="2" charset="-78"/>
              </a:rPr>
              <a:t>تبصره 1:</a:t>
            </a:r>
            <a:r>
              <a:rPr lang="ar-SA" sz="2800" b="1" dirty="0">
                <a:effectLst/>
                <a:latin typeface="Times New Roman" panose="02020603050405020304" pitchFamily="18" charset="0"/>
                <a:ea typeface="Times New Roman" panose="02020603050405020304" pitchFamily="18" charset="0"/>
                <a:cs typeface="B Nazanin" panose="00000400000000000000" pitchFamily="2" charset="-78"/>
              </a:rPr>
              <a:t> </a:t>
            </a:r>
            <a:r>
              <a:rPr lang="ar-SA" sz="2000" dirty="0">
                <a:effectLst/>
                <a:latin typeface="Times New Roman" panose="02020603050405020304" pitchFamily="18" charset="0"/>
                <a:ea typeface="Times New Roman" panose="02020603050405020304" pitchFamily="18" charset="0"/>
                <a:cs typeface="B Nazanin" panose="00000400000000000000" pitchFamily="2" charset="-78"/>
              </a:rPr>
              <a:t>در خصوص </a:t>
            </a:r>
            <a:r>
              <a:rPr lang="ar-SA" sz="2000" dirty="0">
                <a:solidFill>
                  <a:srgbClr val="FF0000"/>
                </a:solidFill>
                <a:effectLst/>
                <a:latin typeface="Times New Roman" panose="02020603050405020304" pitchFamily="18" charset="0"/>
                <a:ea typeface="Times New Roman" panose="02020603050405020304" pitchFamily="18" charset="0"/>
                <a:cs typeface="B Nazanin" panose="00000400000000000000" pitchFamily="2" charset="-78"/>
              </a:rPr>
              <a:t>خانوارهای دارای حداقل دو عضو معلول </a:t>
            </a:r>
            <a:r>
              <a:rPr lang="ar-SA" sz="2000" dirty="0">
                <a:effectLst/>
                <a:latin typeface="Times New Roman" panose="02020603050405020304" pitchFamily="18" charset="0"/>
                <a:ea typeface="Times New Roman" panose="02020603050405020304" pitchFamily="18" charset="0"/>
                <a:cs typeface="B Nazanin" panose="00000400000000000000" pitchFamily="2" charset="-78"/>
              </a:rPr>
              <a:t>که دارای واحد مسکونی در دست احداث با مشارکت خیرین و موسسات خیریه می باشند، ارائه تصویر رنگی، واضح و غیر مخدوش از تمامی صفحات پروانه ساختمانی صادر شده از مراجع ذیصلاح و دارای تاریخ معتبر بنام </a:t>
            </a:r>
            <a:r>
              <a:rPr lang="ar-SA" sz="2000" dirty="0">
                <a:solidFill>
                  <a:srgbClr val="FF0000"/>
                </a:solidFill>
                <a:effectLst/>
                <a:latin typeface="Times New Roman" panose="02020603050405020304" pitchFamily="18" charset="0"/>
                <a:ea typeface="Times New Roman" panose="02020603050405020304" pitchFamily="18" charset="0"/>
                <a:cs typeface="B Nazanin" panose="00000400000000000000" pitchFamily="2" charset="-78"/>
              </a:rPr>
              <a:t>تمامی معلولین عضو </a:t>
            </a:r>
            <a:r>
              <a:rPr lang="ar-SA" sz="2000" dirty="0">
                <a:effectLst/>
                <a:latin typeface="Times New Roman" panose="02020603050405020304" pitchFamily="18" charset="0"/>
                <a:ea typeface="Times New Roman" panose="02020603050405020304" pitchFamily="18" charset="0"/>
                <a:cs typeface="B Nazanin" panose="00000400000000000000" pitchFamily="2" charset="-78"/>
              </a:rPr>
              <a:t>خانوار الزامی می باشد.</a:t>
            </a:r>
            <a:endParaRPr lang="en-US" dirty="0">
              <a:effectLst/>
              <a:latin typeface="Times New Roman" panose="02020603050405020304" pitchFamily="18" charset="0"/>
              <a:ea typeface="Times New Roman" panose="02020603050405020304" pitchFamily="18" charset="0"/>
              <a:cs typeface="B Nazanin" panose="00000400000000000000" pitchFamily="2" charset="-78"/>
            </a:endParaRPr>
          </a:p>
          <a:p>
            <a:pPr marL="0" marR="0" algn="just" rtl="1">
              <a:lnSpc>
                <a:spcPct val="150000"/>
              </a:lnSpc>
              <a:spcBef>
                <a:spcPts val="0"/>
              </a:spcBef>
              <a:spcAft>
                <a:spcPts val="0"/>
              </a:spcAft>
            </a:pPr>
            <a:r>
              <a:rPr lang="ar-SA" sz="1600" b="1" dirty="0">
                <a:effectLst/>
                <a:latin typeface="Times New Roman" panose="02020603050405020304" pitchFamily="18" charset="0"/>
                <a:ea typeface="Times New Roman" panose="02020603050405020304" pitchFamily="18" charset="0"/>
                <a:cs typeface="B Nazanin" panose="00000400000000000000" pitchFamily="2" charset="-78"/>
              </a:rPr>
              <a:t>تبصره 2: </a:t>
            </a:r>
            <a:r>
              <a:rPr lang="ar-SA" sz="1600" b="1" dirty="0">
                <a:effectLst/>
                <a:highlight>
                  <a:srgbClr val="FFFF00"/>
                </a:highlight>
                <a:latin typeface="Times New Roman" panose="02020603050405020304" pitchFamily="18" charset="0"/>
                <a:ea typeface="Times New Roman" panose="02020603050405020304" pitchFamily="18" charset="0"/>
                <a:cs typeface="B Nazanin" panose="00000400000000000000" pitchFamily="2" charset="-78"/>
              </a:rPr>
              <a:t>در خصوص ارسال مستندات واحدهای مسکونی که تا کنون از کمک های بلاعوض سازمان بهره مند نگردیده  اند و در سالجاری مستندات آنها برای اولین بار ارسال می گردد، در صورت پایان عملیات احداث و عدم ارائه پروانه ساختمانی، ارسال اسکن رنگی پایانکار واحد مسکونی مورد نظر با تاریخ صدور از ابتدای سال 1401، قابل قبول می باشد.</a:t>
            </a:r>
            <a:endParaRPr lang="en-US" sz="1600" b="1" dirty="0">
              <a:effectLst/>
              <a:highlight>
                <a:srgbClr val="FFFF00"/>
              </a:highlight>
              <a:latin typeface="Times New Roman" panose="02020603050405020304" pitchFamily="18" charset="0"/>
              <a:ea typeface="Times New Roman" panose="02020603050405020304" pitchFamily="18" charset="0"/>
              <a:cs typeface="B Nazanin" panose="00000400000000000000" pitchFamily="2" charset="-78"/>
            </a:endParaRPr>
          </a:p>
        </p:txBody>
      </p:sp>
    </p:spTree>
    <p:extLst>
      <p:ext uri="{BB962C8B-B14F-4D97-AF65-F5344CB8AC3E}">
        <p14:creationId xmlns:p14="http://schemas.microsoft.com/office/powerpoint/2010/main" val="256217537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82D59B9B-6BC5-452A-B507-C34AB092A752}"/>
              </a:ext>
            </a:extLst>
          </p:cNvPr>
          <p:cNvSpPr>
            <a:spLocks noGrp="1"/>
          </p:cNvSpPr>
          <p:nvPr>
            <p:ph idx="1"/>
          </p:nvPr>
        </p:nvSpPr>
        <p:spPr>
          <a:xfrm>
            <a:off x="371061" y="238539"/>
            <a:ext cx="11638970" cy="6355071"/>
          </a:xfrm>
        </p:spPr>
        <p:txBody>
          <a:bodyPr>
            <a:normAutofit fontScale="47500" lnSpcReduction="20000"/>
          </a:bodyPr>
          <a:lstStyle/>
          <a:p>
            <a:pPr marL="0" lvl="0" indent="0" algn="just" rtl="1">
              <a:lnSpc>
                <a:spcPct val="150000"/>
              </a:lnSpc>
              <a:spcBef>
                <a:spcPts val="0"/>
              </a:spcBef>
              <a:buClrTx/>
              <a:buNone/>
            </a:pPr>
            <a:r>
              <a:rPr lang="ar-SA" sz="3800" b="1" dirty="0">
                <a:solidFill>
                  <a:prstClr val="black"/>
                </a:solidFill>
                <a:latin typeface="Times New Roman" panose="02020603050405020304" pitchFamily="18" charset="0"/>
                <a:ea typeface="Times New Roman" panose="02020603050405020304" pitchFamily="18" charset="0"/>
                <a:cs typeface="B Nazanin" panose="00000400000000000000" pitchFamily="2" charset="-78"/>
              </a:rPr>
              <a:t>ج) ارائه </a:t>
            </a:r>
            <a:r>
              <a:rPr lang="ar-SA" sz="3800" b="1" dirty="0">
                <a:solidFill>
                  <a:srgbClr val="FF0000"/>
                </a:solidFill>
                <a:latin typeface="Times New Roman" panose="02020603050405020304" pitchFamily="18" charset="0"/>
                <a:ea typeface="Times New Roman" panose="02020603050405020304" pitchFamily="18" charset="0"/>
                <a:cs typeface="B Nazanin" panose="00000400000000000000" pitchFamily="2" charset="-78"/>
              </a:rPr>
              <a:t>قرارداد پیش فروش</a:t>
            </a:r>
            <a:r>
              <a:rPr lang="ar-SA" sz="3800" b="1" dirty="0">
                <a:solidFill>
                  <a:prstClr val="black"/>
                </a:solidFill>
                <a:latin typeface="Times New Roman" panose="02020603050405020304" pitchFamily="18" charset="0"/>
                <a:ea typeface="Times New Roman" panose="02020603050405020304" pitchFamily="18" charset="0"/>
                <a:cs typeface="B Nazanin" panose="00000400000000000000" pitchFamily="2" charset="-78"/>
              </a:rPr>
              <a:t> و </a:t>
            </a:r>
            <a:r>
              <a:rPr lang="ar-SA" sz="3800" b="1" dirty="0">
                <a:solidFill>
                  <a:srgbClr val="0070C0"/>
                </a:solidFill>
                <a:latin typeface="Times New Roman" panose="02020603050405020304" pitchFamily="18" charset="0"/>
                <a:ea typeface="Times New Roman" panose="02020603050405020304" pitchFamily="18" charset="0"/>
                <a:cs typeface="B Nazanin" panose="00000400000000000000" pitchFamily="2" charset="-78"/>
              </a:rPr>
              <a:t>یا قرارداد احداث </a:t>
            </a:r>
            <a:r>
              <a:rPr lang="ar-SA" sz="3800" b="1" dirty="0">
                <a:solidFill>
                  <a:prstClr val="black"/>
                </a:solidFill>
                <a:latin typeface="Times New Roman" panose="02020603050405020304" pitchFamily="18" charset="0"/>
                <a:ea typeface="Times New Roman" panose="02020603050405020304" pitchFamily="18" charset="0"/>
                <a:cs typeface="B Nazanin" panose="00000400000000000000" pitchFamily="2" charset="-78"/>
              </a:rPr>
              <a:t>منعقد شده فیمابین خير و يا موسسه خيريه با فرد مددجو و يا معلول حائز شرايط به همراه شماره حساب خیر و یا موسسه خیریه مورد نظر (</a:t>
            </a:r>
            <a:r>
              <a:rPr lang="ar-SA" sz="3800" b="1" dirty="0">
                <a:solidFill>
                  <a:prstClr val="black"/>
                </a:solidFill>
                <a:highlight>
                  <a:srgbClr val="FFFF00"/>
                </a:highlight>
                <a:latin typeface="Times New Roman" panose="02020603050405020304" pitchFamily="18" charset="0"/>
                <a:ea typeface="Times New Roman" panose="02020603050405020304" pitchFamily="18" charset="0"/>
                <a:cs typeface="B Nazanin" panose="00000400000000000000" pitchFamily="2" charset="-78"/>
              </a:rPr>
              <a:t>که مورد تائید واحد حقوقی بهزیستی </a:t>
            </a:r>
            <a:r>
              <a:rPr lang="ar-SA" sz="3800" b="1" dirty="0">
                <a:solidFill>
                  <a:prstClr val="black"/>
                </a:solidFill>
                <a:latin typeface="Times New Roman" panose="02020603050405020304" pitchFamily="18" charset="0"/>
                <a:ea typeface="Times New Roman" panose="02020603050405020304" pitchFamily="18" charset="0"/>
                <a:cs typeface="B Nazanin" panose="00000400000000000000" pitchFamily="2" charset="-78"/>
              </a:rPr>
              <a:t>استان می باشد).</a:t>
            </a:r>
            <a:endParaRPr lang="en-US" sz="3800" b="1" dirty="0">
              <a:solidFill>
                <a:prstClr val="black"/>
              </a:solidFill>
              <a:latin typeface="Times New Roman" panose="02020603050405020304" pitchFamily="18" charset="0"/>
              <a:ea typeface="Times New Roman" panose="02020603050405020304" pitchFamily="18" charset="0"/>
              <a:cs typeface="B Nazanin" panose="00000400000000000000" pitchFamily="2" charset="-78"/>
            </a:endParaRPr>
          </a:p>
          <a:p>
            <a:pPr marL="0" lvl="0" indent="0" algn="just" rtl="1">
              <a:lnSpc>
                <a:spcPct val="150000"/>
              </a:lnSpc>
              <a:spcBef>
                <a:spcPts val="0"/>
              </a:spcBef>
              <a:buClrTx/>
              <a:buNone/>
            </a:pPr>
            <a:r>
              <a:rPr lang="ar-SA" sz="3800" b="1" dirty="0">
                <a:solidFill>
                  <a:prstClr val="black"/>
                </a:solidFill>
                <a:latin typeface="Times New Roman" panose="02020603050405020304" pitchFamily="18" charset="0"/>
                <a:ea typeface="Times New Roman" panose="02020603050405020304" pitchFamily="18" charset="0"/>
                <a:cs typeface="B Nazanin" panose="00000400000000000000" pitchFamily="2" charset="-78"/>
              </a:rPr>
              <a:t>تبصره : در خصوص خانوارهای دارای حداقل دو عضو معلول که سرپرست خانوار دارای قرارداد پیش فروش با موسسات خیریه می باشد، ارائه تعهد نامه محضری مبنی بر انتقال مالکیت واحد مسکونی، پس از اتمام عملیات احداث بنام تمامی معلولین عضو خانوار و رعایت سایر مفاد این بند الزامی است.</a:t>
            </a:r>
            <a:endParaRPr lang="en-US" sz="3800" b="1" dirty="0">
              <a:solidFill>
                <a:prstClr val="black"/>
              </a:solidFill>
              <a:latin typeface="Times New Roman" panose="02020603050405020304" pitchFamily="18" charset="0"/>
              <a:ea typeface="Times New Roman" panose="02020603050405020304" pitchFamily="18" charset="0"/>
              <a:cs typeface="B Nazanin" panose="00000400000000000000" pitchFamily="2" charset="-78"/>
            </a:endParaRPr>
          </a:p>
          <a:p>
            <a:pPr marL="0" marR="0" algn="just" rtl="1">
              <a:lnSpc>
                <a:spcPct val="150000"/>
              </a:lnSpc>
              <a:spcBef>
                <a:spcPts val="0"/>
              </a:spcBef>
              <a:spcAft>
                <a:spcPts val="0"/>
              </a:spcAft>
            </a:pPr>
            <a:r>
              <a:rPr lang="ar-SA" sz="3800" b="1" dirty="0">
                <a:effectLst/>
                <a:latin typeface="Times New Roman" panose="02020603050405020304" pitchFamily="18" charset="0"/>
                <a:ea typeface="Times New Roman" panose="02020603050405020304" pitchFamily="18" charset="0"/>
                <a:cs typeface="B Nazanin" panose="00000400000000000000" pitchFamily="2" charset="-78"/>
              </a:rPr>
              <a:t>د) </a:t>
            </a:r>
            <a:r>
              <a:rPr lang="ar-SA" sz="3800" b="1" dirty="0">
                <a:solidFill>
                  <a:srgbClr val="FF0000"/>
                </a:solidFill>
                <a:effectLst/>
                <a:latin typeface="Times New Roman" panose="02020603050405020304" pitchFamily="18" charset="0"/>
                <a:ea typeface="Times New Roman" panose="02020603050405020304" pitchFamily="18" charset="0"/>
                <a:cs typeface="B Nazanin" panose="00000400000000000000" pitchFamily="2" charset="-78"/>
              </a:rPr>
              <a:t>ﺗﺎﺋﯿـﺪﯾﻪ ﻓﺮد ﺧﯿﺮ و ﯾـﺎ ﻣﺪﯾﺮﻋﺎﻣﻞ ﻣﻮﺳـﺴﻪ ﺧﯿﺮﯾﻪ </a:t>
            </a:r>
            <a:r>
              <a:rPr lang="ar-SA" sz="3800" b="1" dirty="0">
                <a:effectLst/>
                <a:latin typeface="Times New Roman" panose="02020603050405020304" pitchFamily="18" charset="0"/>
                <a:ea typeface="Times New Roman" panose="02020603050405020304" pitchFamily="18" charset="0"/>
                <a:cs typeface="B Nazanin" panose="00000400000000000000" pitchFamily="2" charset="-78"/>
              </a:rPr>
              <a:t>ﻣـﻮرد ﻧﻈﺮ ﻣﺒﻨﯽ ﺑﺮ ﺗﺤﻮﯾـﻞ ﻗﻄﻌﯽ واﺣﺪ ﻣﺴﮑﻮﻧﯽ و ﺗﺴﻮﯾﻪ ﺣﺴﺎب ﮐﺎﻣﻞ ﻣﺪدﺟﻮ در ﺻﻮرت ﭘﺮداﺧﺖ ﮐﻤﮏ ﺑﻼﻋﻮض ﺑﻬﺰﯾﺴﺘﯽ.</a:t>
            </a:r>
            <a:endParaRPr lang="en-US" sz="3800" b="1" dirty="0">
              <a:effectLst/>
              <a:latin typeface="Times New Roman" panose="02020603050405020304" pitchFamily="18" charset="0"/>
              <a:ea typeface="Times New Roman" panose="02020603050405020304" pitchFamily="18" charset="0"/>
              <a:cs typeface="B Nazanin" panose="00000400000000000000" pitchFamily="2" charset="-78"/>
            </a:endParaRPr>
          </a:p>
          <a:p>
            <a:pPr marL="0" marR="0" algn="just" rtl="1">
              <a:lnSpc>
                <a:spcPct val="150000"/>
              </a:lnSpc>
              <a:spcBef>
                <a:spcPts val="0"/>
              </a:spcBef>
              <a:spcAft>
                <a:spcPts val="0"/>
              </a:spcAft>
            </a:pPr>
            <a:r>
              <a:rPr lang="ar-SA" sz="3800" b="1" dirty="0">
                <a:effectLst/>
                <a:latin typeface="Times New Roman" panose="02020603050405020304" pitchFamily="18" charset="0"/>
                <a:ea typeface="Times New Roman" panose="02020603050405020304" pitchFamily="18" charset="0"/>
                <a:cs typeface="B Nazanin" panose="00000400000000000000" pitchFamily="2" charset="-78"/>
              </a:rPr>
              <a:t>تبصره 1 : برای واحدهای در دست احداث، در این روش کمک بلاعوض سازمان، در چهار مرحله متناسب با پیشرفت فیزیکی به شرح ذیل </a:t>
            </a:r>
            <a:r>
              <a:rPr lang="fa-IR" sz="3800" b="1" dirty="0">
                <a:effectLst/>
                <a:latin typeface="Times New Roman" panose="02020603050405020304" pitchFamily="18" charset="0"/>
                <a:ea typeface="Times New Roman" panose="02020603050405020304" pitchFamily="18" charset="0"/>
                <a:cs typeface="B Nazanin" panose="00000400000000000000" pitchFamily="2" charset="-78"/>
              </a:rPr>
              <a:t>میباشد:</a:t>
            </a:r>
            <a:endParaRPr lang="en-US" sz="3800" b="1" dirty="0">
              <a:effectLst/>
              <a:latin typeface="Times New Roman" panose="02020603050405020304" pitchFamily="18" charset="0"/>
              <a:ea typeface="Times New Roman" panose="02020603050405020304" pitchFamily="18" charset="0"/>
              <a:cs typeface="B Nazanin" panose="00000400000000000000" pitchFamily="2" charset="-78"/>
            </a:endParaRPr>
          </a:p>
          <a:p>
            <a:pPr marL="0" marR="0" algn="just" rtl="1">
              <a:lnSpc>
                <a:spcPct val="150000"/>
              </a:lnSpc>
              <a:spcBef>
                <a:spcPts val="0"/>
              </a:spcBef>
              <a:spcAft>
                <a:spcPts val="0"/>
              </a:spcAft>
            </a:pPr>
            <a:r>
              <a:rPr lang="en-US" sz="3800" b="1" dirty="0">
                <a:effectLst/>
                <a:latin typeface="Times New Roman" panose="02020603050405020304" pitchFamily="18" charset="0"/>
                <a:ea typeface="Times New Roman" panose="02020603050405020304" pitchFamily="18" charset="0"/>
                <a:cs typeface="B Nazanin" panose="00000400000000000000" pitchFamily="2" charset="-78"/>
              </a:rPr>
              <a:t>     </a:t>
            </a:r>
            <a:r>
              <a:rPr lang="ar-SA" sz="3800" b="1" dirty="0">
                <a:effectLst/>
                <a:latin typeface="Times New Roman" panose="02020603050405020304" pitchFamily="18" charset="0"/>
                <a:ea typeface="Times New Roman" panose="02020603050405020304" pitchFamily="18" charset="0"/>
                <a:cs typeface="B Nazanin" panose="00000400000000000000" pitchFamily="2" charset="-78"/>
              </a:rPr>
              <a:t>مرحله اول: مبلغ چهارصد (400) میلیون ریال در پایان مرحله فونداسیون.</a:t>
            </a:r>
            <a:endParaRPr lang="en-US" sz="3800" b="1" dirty="0">
              <a:effectLst/>
              <a:latin typeface="Times New Roman" panose="02020603050405020304" pitchFamily="18" charset="0"/>
              <a:ea typeface="Times New Roman" panose="02020603050405020304" pitchFamily="18" charset="0"/>
              <a:cs typeface="B Nazanin" panose="00000400000000000000" pitchFamily="2" charset="-78"/>
            </a:endParaRPr>
          </a:p>
          <a:p>
            <a:pPr marL="0" marR="0" algn="just" rtl="1">
              <a:lnSpc>
                <a:spcPct val="150000"/>
              </a:lnSpc>
              <a:spcBef>
                <a:spcPts val="0"/>
              </a:spcBef>
              <a:spcAft>
                <a:spcPts val="0"/>
              </a:spcAft>
            </a:pPr>
            <a:r>
              <a:rPr lang="en-US" sz="3800" b="1" dirty="0">
                <a:effectLst/>
                <a:latin typeface="Times New Roman" panose="02020603050405020304" pitchFamily="18" charset="0"/>
                <a:ea typeface="Times New Roman" panose="02020603050405020304" pitchFamily="18" charset="0"/>
                <a:cs typeface="B Nazanin" panose="00000400000000000000" pitchFamily="2" charset="-78"/>
              </a:rPr>
              <a:t>     </a:t>
            </a:r>
            <a:r>
              <a:rPr lang="ar-SA" sz="3800" b="1" dirty="0">
                <a:effectLst/>
                <a:latin typeface="Times New Roman" panose="02020603050405020304" pitchFamily="18" charset="0"/>
                <a:ea typeface="Times New Roman" panose="02020603050405020304" pitchFamily="18" charset="0"/>
                <a:cs typeface="B Nazanin" panose="00000400000000000000" pitchFamily="2" charset="-78"/>
              </a:rPr>
              <a:t>مرحله دوم: مبلغ ششصد (600)  میلیون ریال در پایان مرحله اجرای اسکلت یا سقف.</a:t>
            </a:r>
            <a:endParaRPr lang="en-US" sz="3800" b="1" dirty="0">
              <a:effectLst/>
              <a:latin typeface="Times New Roman" panose="02020603050405020304" pitchFamily="18" charset="0"/>
              <a:ea typeface="Times New Roman" panose="02020603050405020304" pitchFamily="18" charset="0"/>
              <a:cs typeface="B Nazanin" panose="00000400000000000000" pitchFamily="2" charset="-78"/>
            </a:endParaRPr>
          </a:p>
          <a:p>
            <a:pPr marL="0" marR="0" algn="just" rtl="1">
              <a:lnSpc>
                <a:spcPct val="150000"/>
              </a:lnSpc>
              <a:spcBef>
                <a:spcPts val="0"/>
              </a:spcBef>
              <a:spcAft>
                <a:spcPts val="0"/>
              </a:spcAft>
            </a:pPr>
            <a:r>
              <a:rPr lang="en-US" sz="3800" b="1" dirty="0">
                <a:effectLst/>
                <a:latin typeface="Times New Roman" panose="02020603050405020304" pitchFamily="18" charset="0"/>
                <a:ea typeface="Times New Roman" panose="02020603050405020304" pitchFamily="18" charset="0"/>
                <a:cs typeface="B Nazanin" panose="00000400000000000000" pitchFamily="2" charset="-78"/>
              </a:rPr>
              <a:t>     </a:t>
            </a:r>
            <a:r>
              <a:rPr lang="ar-SA" sz="3800" b="1" dirty="0">
                <a:effectLst/>
                <a:latin typeface="Times New Roman" panose="02020603050405020304" pitchFamily="18" charset="0"/>
                <a:ea typeface="Times New Roman" panose="02020603050405020304" pitchFamily="18" charset="0"/>
                <a:cs typeface="B Nazanin" panose="00000400000000000000" pitchFamily="2" charset="-78"/>
              </a:rPr>
              <a:t>مرحله سوم: مبلغ ششصد (600)  میلیون ریال در پایان مرحله اجرای سفت کاری.</a:t>
            </a:r>
            <a:endParaRPr lang="en-US" sz="3800" b="1" dirty="0">
              <a:effectLst/>
              <a:latin typeface="Times New Roman" panose="02020603050405020304" pitchFamily="18" charset="0"/>
              <a:ea typeface="Times New Roman" panose="02020603050405020304" pitchFamily="18" charset="0"/>
              <a:cs typeface="B Nazanin" panose="00000400000000000000" pitchFamily="2" charset="-78"/>
            </a:endParaRPr>
          </a:p>
          <a:p>
            <a:pPr marL="0" marR="0" algn="just" rtl="1">
              <a:lnSpc>
                <a:spcPct val="150000"/>
              </a:lnSpc>
              <a:spcBef>
                <a:spcPts val="0"/>
              </a:spcBef>
              <a:spcAft>
                <a:spcPts val="0"/>
              </a:spcAft>
            </a:pPr>
            <a:r>
              <a:rPr lang="en-US" sz="3800" b="1" dirty="0">
                <a:effectLst/>
                <a:latin typeface="Times New Roman" panose="02020603050405020304" pitchFamily="18" charset="0"/>
                <a:ea typeface="Times New Roman" panose="02020603050405020304" pitchFamily="18" charset="0"/>
                <a:cs typeface="B Nazanin" panose="00000400000000000000" pitchFamily="2" charset="-78"/>
              </a:rPr>
              <a:t>     </a:t>
            </a:r>
            <a:r>
              <a:rPr lang="ar-SA" sz="3800" b="1" dirty="0">
                <a:effectLst/>
                <a:latin typeface="Times New Roman" panose="02020603050405020304" pitchFamily="18" charset="0"/>
                <a:ea typeface="Times New Roman" panose="02020603050405020304" pitchFamily="18" charset="0"/>
                <a:cs typeface="B Nazanin" panose="00000400000000000000" pitchFamily="2" charset="-78"/>
              </a:rPr>
              <a:t>مرحله چهارم : مبلغ چهارصد (400) میلیون ریال در مرحله پایان اجرای نازک کاری.</a:t>
            </a:r>
            <a:endParaRPr lang="en-US" sz="3800" b="1" dirty="0">
              <a:effectLst/>
              <a:latin typeface="Times New Roman" panose="02020603050405020304" pitchFamily="18" charset="0"/>
              <a:ea typeface="Times New Roman" panose="02020603050405020304" pitchFamily="18" charset="0"/>
              <a:cs typeface="B Nazanin" panose="00000400000000000000" pitchFamily="2" charset="-78"/>
            </a:endParaRPr>
          </a:p>
          <a:p>
            <a:pPr marL="0" marR="0" algn="just" rtl="1">
              <a:lnSpc>
                <a:spcPct val="150000"/>
              </a:lnSpc>
              <a:spcBef>
                <a:spcPts val="0"/>
              </a:spcBef>
              <a:spcAft>
                <a:spcPts val="0"/>
              </a:spcAft>
            </a:pPr>
            <a:r>
              <a:rPr lang="ar-SA" sz="3800" b="1" dirty="0">
                <a:effectLst/>
                <a:latin typeface="Times New Roman" panose="02020603050405020304" pitchFamily="18" charset="0"/>
                <a:ea typeface="Times New Roman" panose="02020603050405020304" pitchFamily="18" charset="0"/>
                <a:cs typeface="B Nazanin" panose="00000400000000000000" pitchFamily="2" charset="-78"/>
              </a:rPr>
              <a:t>تبصره 2: برای </a:t>
            </a:r>
            <a:r>
              <a:rPr lang="ar-SA" sz="3800" b="1" dirty="0">
                <a:solidFill>
                  <a:srgbClr val="FF0000"/>
                </a:solidFill>
                <a:effectLst/>
                <a:latin typeface="Times New Roman" panose="02020603050405020304" pitchFamily="18" charset="0"/>
                <a:ea typeface="Times New Roman" panose="02020603050405020304" pitchFamily="18" charset="0"/>
                <a:cs typeface="B Nazanin" panose="00000400000000000000" pitchFamily="2" charset="-78"/>
              </a:rPr>
              <a:t>واحدهای آماده واگذاری</a:t>
            </a:r>
            <a:r>
              <a:rPr lang="ar-SA" sz="3800" b="1" dirty="0">
                <a:effectLst/>
                <a:latin typeface="Times New Roman" panose="02020603050405020304" pitchFamily="18" charset="0"/>
                <a:ea typeface="Times New Roman" panose="02020603050405020304" pitchFamily="18" charset="0"/>
                <a:cs typeface="B Nazanin" panose="00000400000000000000" pitchFamily="2" charset="-78"/>
              </a:rPr>
              <a:t>، کمک بلاعوض مورد نیاز </a:t>
            </a:r>
            <a:r>
              <a:rPr lang="ar-SA" sz="3800" b="1" dirty="0">
                <a:effectLst/>
                <a:highlight>
                  <a:srgbClr val="FFFF00"/>
                </a:highlight>
                <a:latin typeface="Times New Roman" panose="02020603050405020304" pitchFamily="18" charset="0"/>
                <a:ea typeface="Times New Roman" panose="02020603050405020304" pitchFamily="18" charset="0"/>
                <a:cs typeface="B Nazanin" panose="00000400000000000000" pitchFamily="2" charset="-78"/>
              </a:rPr>
              <a:t>تا سقف دو هزار (2000) میلیون ريال </a:t>
            </a:r>
            <a:r>
              <a:rPr lang="ar-SA" sz="3800" b="1" dirty="0">
                <a:effectLst/>
                <a:latin typeface="Times New Roman" panose="02020603050405020304" pitchFamily="18" charset="0"/>
                <a:ea typeface="Times New Roman" panose="02020603050405020304" pitchFamily="18" charset="0"/>
                <a:cs typeface="B Nazanin" panose="00000400000000000000" pitchFamily="2" charset="-78"/>
              </a:rPr>
              <a:t>در یک مرحله و با ارائه تائیدیه بند (د) قابل پرداخت می باشد.</a:t>
            </a:r>
            <a:endParaRPr lang="en-US" sz="3800" b="1" dirty="0">
              <a:effectLst/>
              <a:latin typeface="Times New Roman" panose="02020603050405020304" pitchFamily="18" charset="0"/>
              <a:ea typeface="Times New Roman" panose="02020603050405020304" pitchFamily="18" charset="0"/>
              <a:cs typeface="B Nazanin" panose="00000400000000000000" pitchFamily="2" charset="-78"/>
            </a:endParaRPr>
          </a:p>
          <a:p>
            <a:pPr marL="0" marR="0" algn="just" rtl="1">
              <a:lnSpc>
                <a:spcPct val="150000"/>
              </a:lnSpc>
              <a:spcBef>
                <a:spcPts val="0"/>
              </a:spcBef>
              <a:spcAft>
                <a:spcPts val="0"/>
              </a:spcAft>
            </a:pPr>
            <a:r>
              <a:rPr lang="ar-SA" sz="3800" b="1" dirty="0">
                <a:effectLst/>
                <a:latin typeface="Times New Roman" panose="02020603050405020304" pitchFamily="18" charset="0"/>
                <a:ea typeface="Times New Roman" panose="02020603050405020304" pitchFamily="18" charset="0"/>
                <a:cs typeface="B Nazanin" panose="00000400000000000000" pitchFamily="2" charset="-78"/>
              </a:rPr>
              <a:t>هـ) ارسال یک برگ </a:t>
            </a:r>
            <a:r>
              <a:rPr lang="ar-SA" sz="3800" b="1" dirty="0">
                <a:solidFill>
                  <a:srgbClr val="FF0000"/>
                </a:solidFill>
                <a:effectLst/>
                <a:latin typeface="Times New Roman" panose="02020603050405020304" pitchFamily="18" charset="0"/>
                <a:ea typeface="Times New Roman" panose="02020603050405020304" pitchFamily="18" charset="0"/>
                <a:cs typeface="B Nazanin" panose="00000400000000000000" pitchFamily="2" charset="-78"/>
              </a:rPr>
              <a:t>گزارش مددکاری </a:t>
            </a:r>
            <a:r>
              <a:rPr lang="ar-SA" sz="3800" b="1" dirty="0">
                <a:effectLst/>
                <a:latin typeface="Times New Roman" panose="02020603050405020304" pitchFamily="18" charset="0"/>
                <a:ea typeface="Times New Roman" panose="02020603050405020304" pitchFamily="18" charset="0"/>
                <a:cs typeface="B Nazanin" panose="00000400000000000000" pitchFamily="2" charset="-78"/>
              </a:rPr>
              <a:t>با محوریت تائید نیازمندی و تعیین میزان کمک بلاعوض قابل پرداخت تا سقف دو هزار (2000) میلیون ريال (در ﻗﺎﻟﺐ ﻓﺮﻣﺖ </a:t>
            </a:r>
            <a:r>
              <a:rPr lang="ar-SA" sz="3800" b="1" dirty="0">
                <a:solidFill>
                  <a:srgbClr val="FF0000"/>
                </a:solidFill>
                <a:effectLst/>
                <a:latin typeface="Times New Roman" panose="02020603050405020304" pitchFamily="18" charset="0"/>
                <a:ea typeface="Times New Roman" panose="02020603050405020304" pitchFamily="18" charset="0"/>
                <a:cs typeface="B Nazanin" panose="00000400000000000000" pitchFamily="2" charset="-78"/>
              </a:rPr>
              <a:t>پیوست شماره یک</a:t>
            </a:r>
            <a:r>
              <a:rPr lang="ar-SA" sz="3800" b="1" dirty="0">
                <a:effectLst/>
                <a:latin typeface="Times New Roman" panose="02020603050405020304" pitchFamily="18" charset="0"/>
                <a:ea typeface="Times New Roman" panose="02020603050405020304" pitchFamily="18" charset="0"/>
                <a:cs typeface="B Nazanin" panose="00000400000000000000" pitchFamily="2" charset="-78"/>
              </a:rPr>
              <a:t>).</a:t>
            </a:r>
            <a:endParaRPr lang="en-US" sz="3800" b="1" dirty="0">
              <a:effectLst/>
              <a:latin typeface="Times New Roman" panose="02020603050405020304" pitchFamily="18" charset="0"/>
              <a:ea typeface="Times New Roman" panose="02020603050405020304" pitchFamily="18" charset="0"/>
              <a:cs typeface="B Nazanin" panose="00000400000000000000" pitchFamily="2" charset="-78"/>
            </a:endParaRPr>
          </a:p>
          <a:p>
            <a:pPr marL="0" marR="0" algn="just" rtl="1">
              <a:lnSpc>
                <a:spcPct val="150000"/>
              </a:lnSpc>
              <a:spcBef>
                <a:spcPts val="0"/>
              </a:spcBef>
              <a:spcAft>
                <a:spcPts val="0"/>
              </a:spcAft>
            </a:pPr>
            <a:r>
              <a:rPr lang="ar-SA" sz="3800" b="1" dirty="0">
                <a:effectLst/>
                <a:latin typeface="Times New Roman" panose="02020603050405020304" pitchFamily="18" charset="0"/>
                <a:ea typeface="Times New Roman" panose="02020603050405020304" pitchFamily="18" charset="0"/>
                <a:cs typeface="B Nazanin" panose="00000400000000000000" pitchFamily="2" charset="-78"/>
              </a:rPr>
              <a:t>و) ارﺳﺎل ﯾﮏ ﺻـﻔﺤﻪ ﮔﺰارش </a:t>
            </a:r>
            <a:r>
              <a:rPr lang="ar-SA" sz="3800" b="1" dirty="0">
                <a:solidFill>
                  <a:srgbClr val="FF0000"/>
                </a:solidFill>
                <a:effectLst/>
                <a:latin typeface="Times New Roman" panose="02020603050405020304" pitchFamily="18" charset="0"/>
                <a:ea typeface="Times New Roman" panose="02020603050405020304" pitchFamily="18" charset="0"/>
                <a:cs typeface="B Nazanin" panose="00000400000000000000" pitchFamily="2" charset="-78"/>
              </a:rPr>
              <a:t>ﺗﺼﻮﯾﺮي رﻧگی </a:t>
            </a:r>
            <a:r>
              <a:rPr lang="ar-SA" sz="3800" b="1" dirty="0">
                <a:effectLst/>
                <a:latin typeface="Times New Roman" panose="02020603050405020304" pitchFamily="18" charset="0"/>
                <a:ea typeface="Times New Roman" panose="02020603050405020304" pitchFamily="18" charset="0"/>
                <a:cs typeface="B Nazanin" panose="00000400000000000000" pitchFamily="2" charset="-78"/>
              </a:rPr>
              <a:t>(عکس) از آﺧﺮﯾﻦ وﺿﻌﯿﺖ ﭘﯿﺸﺮﻓﺖ ﻓﯿﺰﯾﮑﯽ ﭘﺮوژه (در ﻗﺎﻟﺐ ﻓﺮﻣﺖ </a:t>
            </a:r>
            <a:r>
              <a:rPr lang="ar-SA" sz="3800" b="1" dirty="0">
                <a:solidFill>
                  <a:srgbClr val="FF0000"/>
                </a:solidFill>
                <a:effectLst/>
                <a:latin typeface="Times New Roman" panose="02020603050405020304" pitchFamily="18" charset="0"/>
                <a:ea typeface="Times New Roman" panose="02020603050405020304" pitchFamily="18" charset="0"/>
                <a:cs typeface="B Nazanin" panose="00000400000000000000" pitchFamily="2" charset="-78"/>
              </a:rPr>
              <a:t>پیوست شماره دو</a:t>
            </a:r>
            <a:r>
              <a:rPr lang="ar-SA" sz="3800" b="1" dirty="0">
                <a:effectLst/>
                <a:latin typeface="Times New Roman" panose="02020603050405020304" pitchFamily="18" charset="0"/>
                <a:ea typeface="Times New Roman" panose="02020603050405020304" pitchFamily="18" charset="0"/>
                <a:cs typeface="B Nazanin" panose="00000400000000000000" pitchFamily="2" charset="-78"/>
              </a:rPr>
              <a:t>).</a:t>
            </a:r>
            <a:r>
              <a:rPr lang="fa-IR" sz="3800" b="1" dirty="0">
                <a:effectLst/>
                <a:highlight>
                  <a:srgbClr val="FF00FF"/>
                </a:highlight>
                <a:latin typeface="Times New Roman" panose="02020603050405020304" pitchFamily="18" charset="0"/>
                <a:ea typeface="Times New Roman" panose="02020603050405020304" pitchFamily="18" charset="0"/>
                <a:cs typeface="B Nazanin" panose="00000400000000000000" pitchFamily="2" charset="-78"/>
              </a:rPr>
              <a:t>*</a:t>
            </a:r>
            <a:r>
              <a:rPr lang="fa-IR" sz="3800" b="1" dirty="0">
                <a:effectLst/>
                <a:highlight>
                  <a:srgbClr val="FF00FF"/>
                </a:highlight>
                <a:latin typeface="Times New Roman" panose="02020603050405020304" pitchFamily="18" charset="0"/>
                <a:ea typeface="Times New Roman" panose="02020603050405020304" pitchFamily="18" charset="0"/>
                <a:cs typeface="B Nazanin" panose="00000400000000000000" pitchFamily="2" charset="-78"/>
                <a:hlinkClick r:id="rId2" action="ppaction://hlinkfile"/>
              </a:rPr>
              <a:t>بخشنامه مستندات عادی-43132\خلاصه+کد-+روش+ها -آخرین تغییرات.</a:t>
            </a:r>
            <a:r>
              <a:rPr lang="en-US" sz="3800" b="1" dirty="0">
                <a:effectLst/>
                <a:highlight>
                  <a:srgbClr val="FF00FF"/>
                </a:highlight>
                <a:latin typeface="Times New Roman" panose="02020603050405020304" pitchFamily="18" charset="0"/>
                <a:ea typeface="Times New Roman" panose="02020603050405020304" pitchFamily="18" charset="0"/>
                <a:cs typeface="B Nazanin" panose="00000400000000000000" pitchFamily="2" charset="-78"/>
                <a:hlinkClick r:id="rId2" action="ppaction://hlinkfile"/>
              </a:rPr>
              <a:t>xlsx</a:t>
            </a:r>
            <a:endParaRPr lang="en-US" sz="3800" b="1" dirty="0">
              <a:effectLst/>
              <a:highlight>
                <a:srgbClr val="FF00FF"/>
              </a:highlight>
              <a:latin typeface="Times New Roman" panose="02020603050405020304" pitchFamily="18" charset="0"/>
              <a:ea typeface="Times New Roman" panose="02020603050405020304" pitchFamily="18" charset="0"/>
              <a:cs typeface="B Nazanin" panose="00000400000000000000" pitchFamily="2" charset="-78"/>
            </a:endParaRPr>
          </a:p>
          <a:p>
            <a:endParaRPr lang="en-US" dirty="0"/>
          </a:p>
        </p:txBody>
      </p:sp>
    </p:spTree>
    <p:extLst>
      <p:ext uri="{BB962C8B-B14F-4D97-AF65-F5344CB8AC3E}">
        <p14:creationId xmlns:p14="http://schemas.microsoft.com/office/powerpoint/2010/main" val="194774231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0E0328E-729C-4D98-BC72-68A18753BA88}"/>
              </a:ext>
            </a:extLst>
          </p:cNvPr>
          <p:cNvSpPr>
            <a:spLocks noGrp="1"/>
          </p:cNvSpPr>
          <p:nvPr>
            <p:ph type="title"/>
          </p:nvPr>
        </p:nvSpPr>
        <p:spPr>
          <a:xfrm>
            <a:off x="687388" y="293602"/>
            <a:ext cx="11160054" cy="504469"/>
          </a:xfrm>
        </p:spPr>
        <p:txBody>
          <a:bodyPr>
            <a:noAutofit/>
          </a:bodyPr>
          <a:lstStyle/>
          <a:p>
            <a:pPr algn="ctr" rtl="1"/>
            <a:r>
              <a:rPr lang="fa-IR" sz="2100" dirty="0">
                <a:solidFill>
                  <a:srgbClr val="FF0000"/>
                </a:solidFill>
                <a:effectLst/>
                <a:latin typeface="Times New Roman" panose="02020603050405020304" pitchFamily="18" charset="0"/>
                <a:ea typeface="Times New Roman" panose="02020603050405020304" pitchFamily="18" charset="0"/>
                <a:cs typeface="B Titr" panose="00000700000000000000" pitchFamily="2" charset="-78"/>
              </a:rPr>
              <a:t>5- مشارکت با فرد دارای معلولیت و یا مددجو جهت خرید واحد مسکونی مورد نیاز (در مناطق </a:t>
            </a:r>
            <a:r>
              <a:rPr lang="fa-IR" sz="2100" dirty="0">
                <a:solidFill>
                  <a:srgbClr val="00B050"/>
                </a:solidFill>
                <a:effectLst/>
                <a:latin typeface="Times New Roman" panose="02020603050405020304" pitchFamily="18" charset="0"/>
                <a:ea typeface="Times New Roman" panose="02020603050405020304" pitchFamily="18" charset="0"/>
                <a:cs typeface="B Titr" panose="00000700000000000000" pitchFamily="2" charset="-78"/>
              </a:rPr>
              <a:t>شهری</a:t>
            </a:r>
            <a:r>
              <a:rPr lang="fa-IR" sz="2100" dirty="0">
                <a:solidFill>
                  <a:srgbClr val="FF0000"/>
                </a:solidFill>
                <a:effectLst/>
                <a:latin typeface="Times New Roman" panose="02020603050405020304" pitchFamily="18" charset="0"/>
                <a:ea typeface="Times New Roman" panose="02020603050405020304" pitchFamily="18" charset="0"/>
                <a:cs typeface="B Titr" panose="00000700000000000000" pitchFamily="2" charset="-78"/>
              </a:rPr>
              <a:t> و </a:t>
            </a:r>
            <a:r>
              <a:rPr lang="fa-IR" sz="2100" dirty="0">
                <a:solidFill>
                  <a:srgbClr val="00B0F0"/>
                </a:solidFill>
                <a:effectLst/>
                <a:latin typeface="Times New Roman" panose="02020603050405020304" pitchFamily="18" charset="0"/>
                <a:ea typeface="Times New Roman" panose="02020603050405020304" pitchFamily="18" charset="0"/>
                <a:cs typeface="B Titr" panose="00000700000000000000" pitchFamily="2" charset="-78"/>
              </a:rPr>
              <a:t>روستایی</a:t>
            </a:r>
            <a:r>
              <a:rPr lang="fa-IR" sz="2100" dirty="0">
                <a:solidFill>
                  <a:srgbClr val="FF0000"/>
                </a:solidFill>
                <a:effectLst/>
                <a:latin typeface="Times New Roman" panose="02020603050405020304" pitchFamily="18" charset="0"/>
                <a:ea typeface="Times New Roman" panose="02020603050405020304" pitchFamily="18" charset="0"/>
                <a:cs typeface="B Titr" panose="00000700000000000000" pitchFamily="2" charset="-78"/>
              </a:rPr>
              <a:t>):</a:t>
            </a:r>
            <a:r>
              <a:rPr lang="en-US" sz="2100" dirty="0">
                <a:effectLst/>
                <a:latin typeface="Times New Roman" panose="02020603050405020304" pitchFamily="18" charset="0"/>
                <a:ea typeface="Times New Roman" panose="02020603050405020304" pitchFamily="18" charset="0"/>
              </a:rPr>
              <a:t/>
            </a:r>
            <a:br>
              <a:rPr lang="en-US" sz="2100" dirty="0">
                <a:effectLst/>
                <a:latin typeface="Times New Roman" panose="02020603050405020304" pitchFamily="18" charset="0"/>
                <a:ea typeface="Times New Roman" panose="02020603050405020304" pitchFamily="18" charset="0"/>
              </a:rPr>
            </a:br>
            <a:endParaRPr lang="en-US" sz="2100" dirty="0"/>
          </a:p>
        </p:txBody>
      </p:sp>
      <p:graphicFrame>
        <p:nvGraphicFramePr>
          <p:cNvPr id="6" name="Content Placeholder 5">
            <a:extLst>
              <a:ext uri="{FF2B5EF4-FFF2-40B4-BE49-F238E27FC236}">
                <a16:creationId xmlns="" xmlns:a16="http://schemas.microsoft.com/office/drawing/2014/main" id="{F9E5667F-045F-C532-3A41-42738F7E3551}"/>
              </a:ext>
            </a:extLst>
          </p:cNvPr>
          <p:cNvGraphicFramePr>
            <a:graphicFrameLocks noGrp="1"/>
          </p:cNvGraphicFramePr>
          <p:nvPr>
            <p:ph idx="1"/>
            <p:extLst>
              <p:ext uri="{D42A27DB-BD31-4B8C-83A1-F6EECF244321}">
                <p14:modId xmlns:p14="http://schemas.microsoft.com/office/powerpoint/2010/main" val="81054047"/>
              </p:ext>
            </p:extLst>
          </p:nvPr>
        </p:nvGraphicFramePr>
        <p:xfrm>
          <a:off x="687388" y="1859743"/>
          <a:ext cx="10817224" cy="3311860"/>
        </p:xfrm>
        <a:graphic>
          <a:graphicData uri="http://schemas.openxmlformats.org/drawingml/2006/table">
            <a:tbl>
              <a:tblPr rtl="1" firstRow="1" firstCol="1" bandRow="1">
                <a:tableStyleId>{616DA210-FB5B-4158-B5E0-FEB733F419BA}</a:tableStyleId>
              </a:tblPr>
              <a:tblGrid>
                <a:gridCol w="652040">
                  <a:extLst>
                    <a:ext uri="{9D8B030D-6E8A-4147-A177-3AD203B41FA5}">
                      <a16:colId xmlns="" xmlns:a16="http://schemas.microsoft.com/office/drawing/2014/main" val="2238070661"/>
                    </a:ext>
                  </a:extLst>
                </a:gridCol>
                <a:gridCol w="894611">
                  <a:extLst>
                    <a:ext uri="{9D8B030D-6E8A-4147-A177-3AD203B41FA5}">
                      <a16:colId xmlns="" xmlns:a16="http://schemas.microsoft.com/office/drawing/2014/main" val="252946482"/>
                    </a:ext>
                  </a:extLst>
                </a:gridCol>
                <a:gridCol w="668626">
                  <a:extLst>
                    <a:ext uri="{9D8B030D-6E8A-4147-A177-3AD203B41FA5}">
                      <a16:colId xmlns="" xmlns:a16="http://schemas.microsoft.com/office/drawing/2014/main" val="3117781799"/>
                    </a:ext>
                  </a:extLst>
                </a:gridCol>
                <a:gridCol w="848999">
                  <a:extLst>
                    <a:ext uri="{9D8B030D-6E8A-4147-A177-3AD203B41FA5}">
                      <a16:colId xmlns="" xmlns:a16="http://schemas.microsoft.com/office/drawing/2014/main" val="1326016451"/>
                    </a:ext>
                  </a:extLst>
                </a:gridCol>
                <a:gridCol w="839670">
                  <a:extLst>
                    <a:ext uri="{9D8B030D-6E8A-4147-A177-3AD203B41FA5}">
                      <a16:colId xmlns="" xmlns:a16="http://schemas.microsoft.com/office/drawing/2014/main" val="2340309042"/>
                    </a:ext>
                  </a:extLst>
                </a:gridCol>
                <a:gridCol w="1226332">
                  <a:extLst>
                    <a:ext uri="{9D8B030D-6E8A-4147-A177-3AD203B41FA5}">
                      <a16:colId xmlns="" xmlns:a16="http://schemas.microsoft.com/office/drawing/2014/main" val="4265398224"/>
                    </a:ext>
                  </a:extLst>
                </a:gridCol>
                <a:gridCol w="1223222">
                  <a:extLst>
                    <a:ext uri="{9D8B030D-6E8A-4147-A177-3AD203B41FA5}">
                      <a16:colId xmlns="" xmlns:a16="http://schemas.microsoft.com/office/drawing/2014/main" val="238861823"/>
                    </a:ext>
                  </a:extLst>
                </a:gridCol>
                <a:gridCol w="1013822">
                  <a:extLst>
                    <a:ext uri="{9D8B030D-6E8A-4147-A177-3AD203B41FA5}">
                      <a16:colId xmlns="" xmlns:a16="http://schemas.microsoft.com/office/drawing/2014/main" val="4009696322"/>
                    </a:ext>
                  </a:extLst>
                </a:gridCol>
                <a:gridCol w="1957156">
                  <a:extLst>
                    <a:ext uri="{9D8B030D-6E8A-4147-A177-3AD203B41FA5}">
                      <a16:colId xmlns="" xmlns:a16="http://schemas.microsoft.com/office/drawing/2014/main" val="179182820"/>
                    </a:ext>
                  </a:extLst>
                </a:gridCol>
                <a:gridCol w="1492746">
                  <a:extLst>
                    <a:ext uri="{9D8B030D-6E8A-4147-A177-3AD203B41FA5}">
                      <a16:colId xmlns="" xmlns:a16="http://schemas.microsoft.com/office/drawing/2014/main" val="2935643532"/>
                    </a:ext>
                  </a:extLst>
                </a:gridCol>
              </a:tblGrid>
              <a:tr h="808492">
                <a:tc>
                  <a:txBody>
                    <a:bodyPr/>
                    <a:lstStyle/>
                    <a:p>
                      <a:pPr marL="0" marR="0" algn="ctr" rtl="1">
                        <a:spcBef>
                          <a:spcPts val="0"/>
                        </a:spcBef>
                        <a:spcAft>
                          <a:spcPts val="0"/>
                        </a:spcAft>
                      </a:pPr>
                      <a:r>
                        <a:rPr lang="ar-SA" sz="1400" dirty="0">
                          <a:effectLst/>
                          <a:cs typeface="B Titr" panose="00000700000000000000" pitchFamily="2" charset="-78"/>
                        </a:rPr>
                        <a:t>ردیف</a:t>
                      </a:r>
                      <a:endParaRPr lang="en-US" sz="3200" dirty="0">
                        <a:effectLst/>
                        <a:latin typeface="Times New Roman" panose="02020603050405020304" pitchFamily="18" charset="0"/>
                        <a:ea typeface="Times New Roman" panose="02020603050405020304" pitchFamily="18" charset="0"/>
                        <a:cs typeface="B Titr" panose="00000700000000000000" pitchFamily="2" charset="-78"/>
                      </a:endParaRPr>
                    </a:p>
                  </a:txBody>
                  <a:tcPr marL="68580" marR="68580" marT="0" marB="0" vert="vert270" anchor="ctr"/>
                </a:tc>
                <a:tc>
                  <a:txBody>
                    <a:bodyPr/>
                    <a:lstStyle/>
                    <a:p>
                      <a:pPr marL="0" marR="0" algn="ctr" rtl="1">
                        <a:spcBef>
                          <a:spcPts val="0"/>
                        </a:spcBef>
                        <a:spcAft>
                          <a:spcPts val="0"/>
                        </a:spcAft>
                      </a:pPr>
                      <a:r>
                        <a:rPr lang="ar-SA" sz="1400" dirty="0">
                          <a:effectLst/>
                          <a:cs typeface="B Titr" panose="00000700000000000000" pitchFamily="2" charset="-78"/>
                        </a:rPr>
                        <a:t>نام و نام خانوادگی</a:t>
                      </a:r>
                      <a:endParaRPr lang="en-US" sz="3200" dirty="0">
                        <a:effectLst/>
                        <a:latin typeface="Times New Roman" panose="02020603050405020304" pitchFamily="18" charset="0"/>
                        <a:ea typeface="Times New Roman" panose="02020603050405020304" pitchFamily="18" charset="0"/>
                        <a:cs typeface="B Titr" panose="00000700000000000000" pitchFamily="2" charset="-78"/>
                      </a:endParaRPr>
                    </a:p>
                  </a:txBody>
                  <a:tcPr marL="68580" marR="68580" marT="0" marB="0" anchor="ctr"/>
                </a:tc>
                <a:tc>
                  <a:txBody>
                    <a:bodyPr/>
                    <a:lstStyle/>
                    <a:p>
                      <a:pPr marL="0" marR="0" algn="ctr" rtl="1">
                        <a:spcBef>
                          <a:spcPts val="0"/>
                        </a:spcBef>
                        <a:spcAft>
                          <a:spcPts val="0"/>
                        </a:spcAft>
                      </a:pPr>
                      <a:r>
                        <a:rPr lang="ar-SA" sz="1400" dirty="0">
                          <a:effectLst/>
                          <a:cs typeface="B Titr" panose="00000700000000000000" pitchFamily="2" charset="-78"/>
                        </a:rPr>
                        <a:t>کدملی</a:t>
                      </a:r>
                      <a:endParaRPr lang="en-US" sz="3200" dirty="0">
                        <a:effectLst/>
                        <a:latin typeface="Times New Roman" panose="02020603050405020304" pitchFamily="18" charset="0"/>
                        <a:ea typeface="Times New Roman" panose="02020603050405020304" pitchFamily="18" charset="0"/>
                        <a:cs typeface="B Titr" panose="00000700000000000000" pitchFamily="2" charset="-78"/>
                      </a:endParaRPr>
                    </a:p>
                  </a:txBody>
                  <a:tcPr marL="68580" marR="68580" marT="0" marB="0" anchor="ctr"/>
                </a:tc>
                <a:tc>
                  <a:txBody>
                    <a:bodyPr/>
                    <a:lstStyle/>
                    <a:p>
                      <a:pPr marL="0" marR="0" algn="ctr" rtl="1">
                        <a:spcBef>
                          <a:spcPts val="0"/>
                        </a:spcBef>
                        <a:spcAft>
                          <a:spcPts val="0"/>
                        </a:spcAft>
                      </a:pPr>
                      <a:r>
                        <a:rPr lang="ar-SA" sz="1400" dirty="0">
                          <a:effectLst/>
                          <a:cs typeface="B Titr" panose="00000700000000000000" pitchFamily="2" charset="-78"/>
                        </a:rPr>
                        <a:t>نام شهرستان</a:t>
                      </a:r>
                      <a:endParaRPr lang="en-US" sz="3200" dirty="0">
                        <a:effectLst/>
                        <a:latin typeface="Times New Roman" panose="02020603050405020304" pitchFamily="18" charset="0"/>
                        <a:ea typeface="Times New Roman" panose="02020603050405020304" pitchFamily="18" charset="0"/>
                        <a:cs typeface="B Titr" panose="00000700000000000000" pitchFamily="2" charset="-78"/>
                      </a:endParaRPr>
                    </a:p>
                  </a:txBody>
                  <a:tcPr marL="68580" marR="68580" marT="0" marB="0" anchor="ctr"/>
                </a:tc>
                <a:tc>
                  <a:txBody>
                    <a:bodyPr/>
                    <a:lstStyle/>
                    <a:p>
                      <a:pPr marL="0" marR="0" algn="ctr" rtl="1">
                        <a:spcBef>
                          <a:spcPts val="0"/>
                        </a:spcBef>
                        <a:spcAft>
                          <a:spcPts val="0"/>
                        </a:spcAft>
                      </a:pPr>
                      <a:r>
                        <a:rPr lang="ar-SA" sz="1400" dirty="0">
                          <a:effectLst/>
                          <a:cs typeface="B Titr" panose="00000700000000000000" pitchFamily="2" charset="-78"/>
                        </a:rPr>
                        <a:t>نام</a:t>
                      </a:r>
                      <a:endParaRPr lang="en-US" sz="3200" dirty="0">
                        <a:effectLst/>
                        <a:cs typeface="B Titr" panose="00000700000000000000" pitchFamily="2" charset="-78"/>
                      </a:endParaRPr>
                    </a:p>
                    <a:p>
                      <a:pPr marL="0" marR="0" algn="ctr" rtl="1">
                        <a:spcBef>
                          <a:spcPts val="0"/>
                        </a:spcBef>
                        <a:spcAft>
                          <a:spcPts val="0"/>
                        </a:spcAft>
                      </a:pPr>
                      <a:r>
                        <a:rPr lang="ar-SA" sz="1400" dirty="0">
                          <a:effectLst/>
                          <a:cs typeface="B Titr" panose="00000700000000000000" pitchFamily="2" charset="-78"/>
                        </a:rPr>
                        <a:t>شهر/روستا</a:t>
                      </a:r>
                      <a:endParaRPr lang="en-US" sz="3200" dirty="0">
                        <a:effectLst/>
                        <a:latin typeface="Times New Roman" panose="02020603050405020304" pitchFamily="18" charset="0"/>
                        <a:ea typeface="Times New Roman" panose="02020603050405020304" pitchFamily="18" charset="0"/>
                        <a:cs typeface="B Titr" panose="00000700000000000000" pitchFamily="2" charset="-78"/>
                      </a:endParaRPr>
                    </a:p>
                  </a:txBody>
                  <a:tcPr marL="68580" marR="68580" marT="0" marB="0" anchor="ctr"/>
                </a:tc>
                <a:tc>
                  <a:txBody>
                    <a:bodyPr/>
                    <a:lstStyle/>
                    <a:p>
                      <a:pPr marL="0" marR="0" algn="ctr" rtl="1">
                        <a:spcBef>
                          <a:spcPts val="0"/>
                        </a:spcBef>
                        <a:spcAft>
                          <a:spcPts val="0"/>
                        </a:spcAft>
                      </a:pPr>
                      <a:r>
                        <a:rPr lang="en-US" sz="1400" dirty="0">
                          <a:effectLst/>
                          <a:cs typeface="B Titr" panose="00000700000000000000" pitchFamily="2" charset="-78"/>
                        </a:rPr>
                        <a:t> </a:t>
                      </a:r>
                      <a:endParaRPr lang="en-US" sz="3200" dirty="0">
                        <a:effectLst/>
                        <a:cs typeface="B Titr" panose="00000700000000000000" pitchFamily="2" charset="-78"/>
                      </a:endParaRPr>
                    </a:p>
                    <a:p>
                      <a:pPr marL="0" marR="0" algn="ctr" rtl="1">
                        <a:spcBef>
                          <a:spcPts val="0"/>
                        </a:spcBef>
                        <a:spcAft>
                          <a:spcPts val="0"/>
                        </a:spcAft>
                      </a:pPr>
                      <a:r>
                        <a:rPr lang="ar-SA" sz="1400" dirty="0">
                          <a:effectLst/>
                          <a:cs typeface="B Titr" panose="00000700000000000000" pitchFamily="2" charset="-78"/>
                        </a:rPr>
                        <a:t>کد رهگیری مندرج در مبایعه نامه</a:t>
                      </a:r>
                      <a:endParaRPr lang="en-US" sz="3200" dirty="0">
                        <a:effectLst/>
                        <a:latin typeface="Times New Roman" panose="02020603050405020304" pitchFamily="18" charset="0"/>
                        <a:ea typeface="Times New Roman" panose="02020603050405020304" pitchFamily="18" charset="0"/>
                        <a:cs typeface="B Titr" panose="00000700000000000000" pitchFamily="2" charset="-78"/>
                      </a:endParaRPr>
                    </a:p>
                  </a:txBody>
                  <a:tcPr marL="68580" marR="68580" marT="0" marB="0"/>
                </a:tc>
                <a:tc>
                  <a:txBody>
                    <a:bodyPr/>
                    <a:lstStyle/>
                    <a:p>
                      <a:pPr marL="0" marR="0" algn="ctr" rtl="1">
                        <a:spcBef>
                          <a:spcPts val="0"/>
                        </a:spcBef>
                        <a:spcAft>
                          <a:spcPts val="0"/>
                        </a:spcAft>
                      </a:pPr>
                      <a:r>
                        <a:rPr lang="ar-SA" sz="1400" dirty="0">
                          <a:effectLst/>
                          <a:cs typeface="B Titr" panose="00000700000000000000" pitchFamily="2" charset="-78"/>
                        </a:rPr>
                        <a:t>ﺗﺎرﯾﺦ اﻧﺘﻘﺎل ﻗﻄﻌﯽ</a:t>
                      </a:r>
                      <a:endParaRPr lang="en-US" sz="3200" dirty="0">
                        <a:effectLst/>
                        <a:cs typeface="B Titr" panose="00000700000000000000" pitchFamily="2" charset="-78"/>
                      </a:endParaRPr>
                    </a:p>
                    <a:p>
                      <a:pPr marL="0" marR="0" algn="ctr" rtl="1">
                        <a:spcBef>
                          <a:spcPts val="0"/>
                        </a:spcBef>
                        <a:spcAft>
                          <a:spcPts val="0"/>
                        </a:spcAft>
                      </a:pPr>
                      <a:r>
                        <a:rPr lang="en-US" sz="1400" dirty="0">
                          <a:effectLst/>
                          <a:cs typeface="B Titr" panose="00000700000000000000" pitchFamily="2" charset="-78"/>
                        </a:rPr>
                        <a:t>)</a:t>
                      </a:r>
                      <a:r>
                        <a:rPr lang="ar-SA" sz="1400" dirty="0">
                          <a:effectLst/>
                          <a:cs typeface="B Titr" panose="00000700000000000000" pitchFamily="2" charset="-78"/>
                        </a:rPr>
                        <a:t>ﻣﻨﺪرج در ﺑﺨﺶ ﻣﺴﺘﻨﺪ ﻣﺎﻟﮑﯿﺖ ﺳﻨﺪ</a:t>
                      </a:r>
                      <a:r>
                        <a:rPr lang="en-US" sz="1400" dirty="0">
                          <a:effectLst/>
                          <a:cs typeface="B Titr" panose="00000700000000000000" pitchFamily="2" charset="-78"/>
                        </a:rPr>
                        <a:t>(</a:t>
                      </a:r>
                      <a:endParaRPr lang="en-US" sz="3200" dirty="0">
                        <a:effectLst/>
                        <a:latin typeface="Times New Roman" panose="02020603050405020304" pitchFamily="18" charset="0"/>
                        <a:ea typeface="Times New Roman" panose="02020603050405020304" pitchFamily="18" charset="0"/>
                        <a:cs typeface="B Titr" panose="00000700000000000000" pitchFamily="2" charset="-78"/>
                      </a:endParaRPr>
                    </a:p>
                  </a:txBody>
                  <a:tcPr marL="68580" marR="68580" marT="0" marB="0"/>
                </a:tc>
                <a:tc>
                  <a:txBody>
                    <a:bodyPr/>
                    <a:lstStyle/>
                    <a:p>
                      <a:pPr marL="0" marR="0" algn="ctr" rtl="1">
                        <a:spcBef>
                          <a:spcPts val="0"/>
                        </a:spcBef>
                        <a:spcAft>
                          <a:spcPts val="0"/>
                        </a:spcAft>
                      </a:pPr>
                      <a:r>
                        <a:rPr lang="ar-SA" sz="1400" dirty="0">
                          <a:effectLst/>
                          <a:cs typeface="B Titr" panose="00000700000000000000" pitchFamily="2" charset="-78"/>
                        </a:rPr>
                        <a:t>مبلغ ثمن معامله (ریال)</a:t>
                      </a:r>
                      <a:endParaRPr lang="en-US" sz="3200" dirty="0">
                        <a:effectLst/>
                        <a:latin typeface="Times New Roman" panose="02020603050405020304" pitchFamily="18" charset="0"/>
                        <a:ea typeface="Times New Roman" panose="02020603050405020304" pitchFamily="18" charset="0"/>
                        <a:cs typeface="B Titr" panose="00000700000000000000" pitchFamily="2" charset="-78"/>
                      </a:endParaRPr>
                    </a:p>
                  </a:txBody>
                  <a:tcPr marL="68580" marR="68580" marT="0" marB="0" anchor="ctr"/>
                </a:tc>
                <a:tc>
                  <a:txBody>
                    <a:bodyPr/>
                    <a:lstStyle/>
                    <a:p>
                      <a:pPr marL="0" marR="0" algn="ctr" rtl="1">
                        <a:spcBef>
                          <a:spcPts val="0"/>
                        </a:spcBef>
                        <a:spcAft>
                          <a:spcPts val="0"/>
                        </a:spcAft>
                      </a:pPr>
                      <a:r>
                        <a:rPr lang="ar-SA" sz="1400" dirty="0">
                          <a:effectLst/>
                          <a:cs typeface="B Titr" panose="00000700000000000000" pitchFamily="2" charset="-78"/>
                        </a:rPr>
                        <a:t>میزان کمک بلاعوض پیشنهادی استان براساس گزارش مددکاری</a:t>
                      </a:r>
                      <a:endParaRPr lang="en-US" sz="3200" dirty="0">
                        <a:effectLst/>
                        <a:cs typeface="B Titr" panose="00000700000000000000" pitchFamily="2" charset="-78"/>
                      </a:endParaRPr>
                    </a:p>
                    <a:p>
                      <a:pPr marL="0" marR="0" algn="ctr" rtl="1">
                        <a:spcBef>
                          <a:spcPts val="0"/>
                        </a:spcBef>
                        <a:spcAft>
                          <a:spcPts val="0"/>
                        </a:spcAft>
                      </a:pPr>
                      <a:r>
                        <a:rPr lang="ar-SA" sz="1400" dirty="0">
                          <a:effectLst/>
                          <a:cs typeface="B Titr" panose="00000700000000000000" pitchFamily="2" charset="-78"/>
                        </a:rPr>
                        <a:t>(ریال)</a:t>
                      </a:r>
                      <a:endParaRPr lang="en-US" sz="3200" dirty="0">
                        <a:effectLst/>
                        <a:latin typeface="Times New Roman" panose="02020603050405020304" pitchFamily="18" charset="0"/>
                        <a:ea typeface="Times New Roman" panose="02020603050405020304" pitchFamily="18" charset="0"/>
                        <a:cs typeface="B Titr" panose="00000700000000000000" pitchFamily="2" charset="-78"/>
                      </a:endParaRPr>
                    </a:p>
                  </a:txBody>
                  <a:tcPr marL="68580" marR="68580" marT="0" marB="0" anchor="ctr"/>
                </a:tc>
                <a:tc>
                  <a:txBody>
                    <a:bodyPr/>
                    <a:lstStyle/>
                    <a:p>
                      <a:pPr marL="0" marR="0" algn="ctr" rtl="1">
                        <a:spcBef>
                          <a:spcPts val="0"/>
                        </a:spcBef>
                        <a:spcAft>
                          <a:spcPts val="0"/>
                        </a:spcAft>
                      </a:pPr>
                      <a:r>
                        <a:rPr lang="fa-IR" sz="1400" dirty="0">
                          <a:effectLst/>
                          <a:cs typeface="B Titr" panose="00000700000000000000" pitchFamily="2" charset="-78"/>
                        </a:rPr>
                        <a:t>نوع حمایت</a:t>
                      </a:r>
                      <a:endParaRPr lang="en-US" sz="3200" dirty="0">
                        <a:effectLst/>
                        <a:cs typeface="B Titr" panose="00000700000000000000" pitchFamily="2" charset="-78"/>
                      </a:endParaRPr>
                    </a:p>
                    <a:p>
                      <a:pPr marL="0" marR="0" algn="ctr" rtl="1">
                        <a:spcBef>
                          <a:spcPts val="0"/>
                        </a:spcBef>
                        <a:spcAft>
                          <a:spcPts val="0"/>
                        </a:spcAft>
                      </a:pPr>
                      <a:r>
                        <a:rPr lang="fa-IR" sz="1200" dirty="0">
                          <a:effectLst/>
                          <a:cs typeface="B Titr" panose="00000700000000000000" pitchFamily="2" charset="-78"/>
                        </a:rPr>
                        <a:t>(اجتماعی/توانبخشی)</a:t>
                      </a:r>
                      <a:endParaRPr lang="en-US" sz="3200" dirty="0">
                        <a:effectLst/>
                        <a:latin typeface="Times New Roman" panose="02020603050405020304" pitchFamily="18" charset="0"/>
                        <a:ea typeface="Times New Roman" panose="02020603050405020304" pitchFamily="18" charset="0"/>
                        <a:cs typeface="B Titr" panose="00000700000000000000" pitchFamily="2" charset="-78"/>
                      </a:endParaRPr>
                    </a:p>
                  </a:txBody>
                  <a:tcPr marL="68580" marR="68580" marT="0" marB="0" anchor="ctr"/>
                </a:tc>
                <a:extLst>
                  <a:ext uri="{0D108BD9-81ED-4DB2-BD59-A6C34878D82A}">
                    <a16:rowId xmlns="" xmlns:a16="http://schemas.microsoft.com/office/drawing/2014/main" val="2275573781"/>
                  </a:ext>
                </a:extLst>
              </a:tr>
              <a:tr h="436730">
                <a:tc>
                  <a:txBody>
                    <a:bodyPr/>
                    <a:lstStyle/>
                    <a:p>
                      <a:pPr marL="0" marR="0" algn="ctr" rtl="1">
                        <a:spcBef>
                          <a:spcPts val="0"/>
                        </a:spcBef>
                        <a:spcAft>
                          <a:spcPts val="0"/>
                        </a:spcAft>
                      </a:pPr>
                      <a:r>
                        <a:rPr lang="en-US" sz="2400" dirty="0">
                          <a:effectLst/>
                          <a:cs typeface="B Titr" panose="00000700000000000000" pitchFamily="2" charset="-78"/>
                        </a:rPr>
                        <a:t> </a:t>
                      </a:r>
                      <a:endParaRPr lang="en-US" sz="2000" dirty="0">
                        <a:effectLst/>
                        <a:latin typeface="Times New Roman" panose="02020603050405020304" pitchFamily="18" charset="0"/>
                        <a:ea typeface="Times New Roman" panose="02020603050405020304" pitchFamily="18" charset="0"/>
                        <a:cs typeface="B Titr" panose="00000700000000000000" pitchFamily="2" charset="-78"/>
                      </a:endParaRPr>
                    </a:p>
                  </a:txBody>
                  <a:tcPr marL="68580" marR="68580" marT="0" marB="0"/>
                </a:tc>
                <a:tc>
                  <a:txBody>
                    <a:bodyPr/>
                    <a:lstStyle/>
                    <a:p>
                      <a:pPr marL="0" marR="0" algn="ctr" rtl="1">
                        <a:spcBef>
                          <a:spcPts val="0"/>
                        </a:spcBef>
                        <a:spcAft>
                          <a:spcPts val="0"/>
                        </a:spcAft>
                      </a:pPr>
                      <a:r>
                        <a:rPr lang="en-US" sz="2400">
                          <a:effectLst/>
                          <a:cs typeface="B Titr" panose="00000700000000000000" pitchFamily="2" charset="-78"/>
                        </a:rPr>
                        <a:t> </a:t>
                      </a:r>
                      <a:endParaRPr lang="en-US" sz="2000">
                        <a:effectLst/>
                        <a:latin typeface="Times New Roman" panose="02020603050405020304" pitchFamily="18" charset="0"/>
                        <a:ea typeface="Times New Roman" panose="02020603050405020304" pitchFamily="18" charset="0"/>
                        <a:cs typeface="B Titr" panose="00000700000000000000" pitchFamily="2" charset="-78"/>
                      </a:endParaRPr>
                    </a:p>
                  </a:txBody>
                  <a:tcPr marL="68580" marR="68580" marT="0" marB="0"/>
                </a:tc>
                <a:tc>
                  <a:txBody>
                    <a:bodyPr/>
                    <a:lstStyle/>
                    <a:p>
                      <a:pPr marL="0" marR="0" algn="ctr" rtl="1">
                        <a:spcBef>
                          <a:spcPts val="0"/>
                        </a:spcBef>
                        <a:spcAft>
                          <a:spcPts val="0"/>
                        </a:spcAft>
                      </a:pPr>
                      <a:r>
                        <a:rPr lang="en-US" sz="2400">
                          <a:effectLst/>
                          <a:cs typeface="B Titr" panose="00000700000000000000" pitchFamily="2" charset="-78"/>
                        </a:rPr>
                        <a:t> </a:t>
                      </a:r>
                      <a:endParaRPr lang="en-US" sz="2000">
                        <a:effectLst/>
                        <a:latin typeface="Times New Roman" panose="02020603050405020304" pitchFamily="18" charset="0"/>
                        <a:ea typeface="Times New Roman" panose="02020603050405020304" pitchFamily="18" charset="0"/>
                        <a:cs typeface="B Titr" panose="00000700000000000000" pitchFamily="2" charset="-78"/>
                      </a:endParaRPr>
                    </a:p>
                  </a:txBody>
                  <a:tcPr marL="68580" marR="68580" marT="0" marB="0"/>
                </a:tc>
                <a:tc>
                  <a:txBody>
                    <a:bodyPr/>
                    <a:lstStyle/>
                    <a:p>
                      <a:pPr marL="0" marR="0" algn="ctr" rtl="1">
                        <a:spcBef>
                          <a:spcPts val="0"/>
                        </a:spcBef>
                        <a:spcAft>
                          <a:spcPts val="0"/>
                        </a:spcAft>
                      </a:pPr>
                      <a:r>
                        <a:rPr lang="en-US" sz="2400" dirty="0">
                          <a:effectLst/>
                          <a:cs typeface="B Titr" panose="00000700000000000000" pitchFamily="2" charset="-78"/>
                        </a:rPr>
                        <a:t> </a:t>
                      </a:r>
                      <a:endParaRPr lang="en-US" sz="2000" dirty="0">
                        <a:effectLst/>
                        <a:latin typeface="Times New Roman" panose="02020603050405020304" pitchFamily="18" charset="0"/>
                        <a:ea typeface="Times New Roman" panose="02020603050405020304" pitchFamily="18" charset="0"/>
                        <a:cs typeface="B Titr" panose="00000700000000000000" pitchFamily="2" charset="-78"/>
                      </a:endParaRPr>
                    </a:p>
                  </a:txBody>
                  <a:tcPr marL="68580" marR="68580" marT="0" marB="0"/>
                </a:tc>
                <a:tc>
                  <a:txBody>
                    <a:bodyPr/>
                    <a:lstStyle/>
                    <a:p>
                      <a:pPr marL="0" marR="0" algn="ctr" rtl="1">
                        <a:spcBef>
                          <a:spcPts val="0"/>
                        </a:spcBef>
                        <a:spcAft>
                          <a:spcPts val="0"/>
                        </a:spcAft>
                      </a:pPr>
                      <a:r>
                        <a:rPr lang="en-US" sz="2400">
                          <a:effectLst/>
                          <a:cs typeface="B Titr" panose="00000700000000000000" pitchFamily="2" charset="-78"/>
                        </a:rPr>
                        <a:t> </a:t>
                      </a:r>
                      <a:endParaRPr lang="en-US" sz="2000">
                        <a:effectLst/>
                        <a:latin typeface="Times New Roman" panose="02020603050405020304" pitchFamily="18" charset="0"/>
                        <a:ea typeface="Times New Roman" panose="02020603050405020304" pitchFamily="18" charset="0"/>
                        <a:cs typeface="B Titr" panose="00000700000000000000" pitchFamily="2" charset="-78"/>
                      </a:endParaRPr>
                    </a:p>
                  </a:txBody>
                  <a:tcPr marL="68580" marR="68580" marT="0" marB="0"/>
                </a:tc>
                <a:tc>
                  <a:txBody>
                    <a:bodyPr/>
                    <a:lstStyle/>
                    <a:p>
                      <a:pPr marL="0" marR="0" algn="ctr" rtl="1">
                        <a:spcBef>
                          <a:spcPts val="0"/>
                        </a:spcBef>
                        <a:spcAft>
                          <a:spcPts val="0"/>
                        </a:spcAft>
                      </a:pPr>
                      <a:r>
                        <a:rPr lang="en-US" sz="2400">
                          <a:effectLst/>
                          <a:cs typeface="B Titr" panose="00000700000000000000" pitchFamily="2" charset="-78"/>
                        </a:rPr>
                        <a:t> </a:t>
                      </a:r>
                      <a:endParaRPr lang="en-US" sz="2000">
                        <a:effectLst/>
                        <a:latin typeface="Times New Roman" panose="02020603050405020304" pitchFamily="18" charset="0"/>
                        <a:ea typeface="Times New Roman" panose="02020603050405020304" pitchFamily="18" charset="0"/>
                        <a:cs typeface="B Titr" panose="00000700000000000000" pitchFamily="2" charset="-78"/>
                      </a:endParaRPr>
                    </a:p>
                  </a:txBody>
                  <a:tcPr marL="68580" marR="68580" marT="0" marB="0"/>
                </a:tc>
                <a:tc>
                  <a:txBody>
                    <a:bodyPr/>
                    <a:lstStyle/>
                    <a:p>
                      <a:pPr marL="0" marR="0" algn="ctr" rtl="1">
                        <a:spcBef>
                          <a:spcPts val="0"/>
                        </a:spcBef>
                        <a:spcAft>
                          <a:spcPts val="0"/>
                        </a:spcAft>
                      </a:pPr>
                      <a:r>
                        <a:rPr lang="en-US" sz="2400">
                          <a:effectLst/>
                          <a:cs typeface="B Titr" panose="00000700000000000000" pitchFamily="2" charset="-78"/>
                        </a:rPr>
                        <a:t> </a:t>
                      </a:r>
                      <a:endParaRPr lang="en-US" sz="2000">
                        <a:effectLst/>
                        <a:latin typeface="Times New Roman" panose="02020603050405020304" pitchFamily="18" charset="0"/>
                        <a:ea typeface="Times New Roman" panose="02020603050405020304" pitchFamily="18" charset="0"/>
                        <a:cs typeface="B Titr" panose="00000700000000000000" pitchFamily="2" charset="-78"/>
                      </a:endParaRPr>
                    </a:p>
                  </a:txBody>
                  <a:tcPr marL="68580" marR="68580" marT="0" marB="0"/>
                </a:tc>
                <a:tc>
                  <a:txBody>
                    <a:bodyPr/>
                    <a:lstStyle/>
                    <a:p>
                      <a:pPr marL="0" marR="0" algn="ctr" rtl="1">
                        <a:spcBef>
                          <a:spcPts val="0"/>
                        </a:spcBef>
                        <a:spcAft>
                          <a:spcPts val="0"/>
                        </a:spcAft>
                      </a:pPr>
                      <a:r>
                        <a:rPr lang="en-US" sz="2400">
                          <a:effectLst/>
                          <a:cs typeface="B Titr" panose="00000700000000000000" pitchFamily="2" charset="-78"/>
                        </a:rPr>
                        <a:t> </a:t>
                      </a:r>
                      <a:endParaRPr lang="en-US" sz="2000">
                        <a:effectLst/>
                        <a:latin typeface="Times New Roman" panose="02020603050405020304" pitchFamily="18" charset="0"/>
                        <a:ea typeface="Times New Roman" panose="02020603050405020304" pitchFamily="18" charset="0"/>
                        <a:cs typeface="B Titr" panose="00000700000000000000" pitchFamily="2" charset="-78"/>
                      </a:endParaRPr>
                    </a:p>
                  </a:txBody>
                  <a:tcPr marL="68580" marR="68580" marT="0" marB="0"/>
                </a:tc>
                <a:tc>
                  <a:txBody>
                    <a:bodyPr/>
                    <a:lstStyle/>
                    <a:p>
                      <a:pPr marL="0" marR="0" algn="ctr" rtl="1">
                        <a:spcBef>
                          <a:spcPts val="0"/>
                        </a:spcBef>
                        <a:spcAft>
                          <a:spcPts val="0"/>
                        </a:spcAft>
                      </a:pPr>
                      <a:r>
                        <a:rPr lang="en-US" sz="2400" dirty="0">
                          <a:effectLst/>
                          <a:cs typeface="B Titr" panose="00000700000000000000" pitchFamily="2" charset="-78"/>
                        </a:rPr>
                        <a:t> </a:t>
                      </a:r>
                      <a:endParaRPr lang="en-US" sz="2000" dirty="0">
                        <a:effectLst/>
                        <a:latin typeface="Times New Roman" panose="02020603050405020304" pitchFamily="18" charset="0"/>
                        <a:ea typeface="Times New Roman" panose="02020603050405020304" pitchFamily="18" charset="0"/>
                        <a:cs typeface="B Titr" panose="00000700000000000000" pitchFamily="2" charset="-78"/>
                      </a:endParaRPr>
                    </a:p>
                  </a:txBody>
                  <a:tcPr marL="68580" marR="68580" marT="0" marB="0"/>
                </a:tc>
                <a:tc>
                  <a:txBody>
                    <a:bodyPr/>
                    <a:lstStyle/>
                    <a:p>
                      <a:pPr marL="0" marR="0" algn="ctr" rtl="1">
                        <a:spcBef>
                          <a:spcPts val="0"/>
                        </a:spcBef>
                        <a:spcAft>
                          <a:spcPts val="0"/>
                        </a:spcAft>
                      </a:pPr>
                      <a:r>
                        <a:rPr lang="en-US" sz="2400" dirty="0">
                          <a:effectLst/>
                          <a:cs typeface="B Titr" panose="00000700000000000000" pitchFamily="2" charset="-78"/>
                        </a:rPr>
                        <a:t> </a:t>
                      </a:r>
                      <a:endParaRPr lang="en-US" sz="2000" dirty="0">
                        <a:effectLst/>
                        <a:latin typeface="Times New Roman" panose="02020603050405020304" pitchFamily="18" charset="0"/>
                        <a:ea typeface="Times New Roman" panose="02020603050405020304" pitchFamily="18" charset="0"/>
                        <a:cs typeface="B Titr" panose="00000700000000000000" pitchFamily="2" charset="-78"/>
                      </a:endParaRPr>
                    </a:p>
                  </a:txBody>
                  <a:tcPr marL="68580" marR="68580" marT="0" marB="0"/>
                </a:tc>
                <a:extLst>
                  <a:ext uri="{0D108BD9-81ED-4DB2-BD59-A6C34878D82A}">
                    <a16:rowId xmlns="" xmlns:a16="http://schemas.microsoft.com/office/drawing/2014/main" val="2957020521"/>
                  </a:ext>
                </a:extLst>
              </a:tr>
              <a:tr h="436730">
                <a:tc gridSpan="10">
                  <a:txBody>
                    <a:bodyPr/>
                    <a:lstStyle/>
                    <a:p>
                      <a:pPr marL="0" marR="0" algn="ctr" rtl="1">
                        <a:spcBef>
                          <a:spcPts val="0"/>
                        </a:spcBef>
                        <a:spcAft>
                          <a:spcPts val="0"/>
                        </a:spcAft>
                      </a:pPr>
                      <a:r>
                        <a:rPr lang="ar-SA" sz="1050" dirty="0">
                          <a:effectLst/>
                          <a:cs typeface="B Titr" panose="00000700000000000000" pitchFamily="2" charset="-78"/>
                        </a:rPr>
                        <a:t>اعضاء تائید کننده</a:t>
                      </a:r>
                      <a:endParaRPr lang="en-US" sz="2000" dirty="0">
                        <a:effectLst/>
                        <a:latin typeface="Times New Roman" panose="02020603050405020304" pitchFamily="18" charset="0"/>
                        <a:ea typeface="Times New Roman" panose="02020603050405020304" pitchFamily="18" charset="0"/>
                        <a:cs typeface="B Titr" panose="00000700000000000000" pitchFamily="2" charset="-78"/>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770615837"/>
                  </a:ext>
                </a:extLst>
              </a:tr>
              <a:tr h="436730">
                <a:tc gridSpan="2">
                  <a:txBody>
                    <a:bodyPr/>
                    <a:lstStyle/>
                    <a:p>
                      <a:pPr marL="0" marR="0" algn="ctr" rtl="1">
                        <a:lnSpc>
                          <a:spcPct val="300000"/>
                        </a:lnSpc>
                        <a:spcBef>
                          <a:spcPts val="800"/>
                        </a:spcBef>
                        <a:spcAft>
                          <a:spcPts val="0"/>
                        </a:spcAft>
                      </a:pPr>
                      <a:r>
                        <a:rPr lang="ar-SA" sz="1000" dirty="0">
                          <a:effectLst/>
                          <a:cs typeface="B Titr" panose="00000700000000000000" pitchFamily="2" charset="-78"/>
                        </a:rPr>
                        <a:t>کارشناس مسکن شهرستان</a:t>
                      </a:r>
                      <a:endParaRPr lang="en-US" sz="2000" dirty="0">
                        <a:effectLst/>
                        <a:latin typeface="Times New Roman" panose="02020603050405020304" pitchFamily="18" charset="0"/>
                        <a:ea typeface="Times New Roman" panose="02020603050405020304" pitchFamily="18" charset="0"/>
                        <a:cs typeface="B Titr" panose="00000700000000000000" pitchFamily="2" charset="-78"/>
                      </a:endParaRPr>
                    </a:p>
                  </a:txBody>
                  <a:tcPr marL="68580" marR="68580" marT="0" marB="0"/>
                </a:tc>
                <a:tc hMerge="1">
                  <a:txBody>
                    <a:bodyPr/>
                    <a:lstStyle/>
                    <a:p>
                      <a:endParaRPr lang="en-US"/>
                    </a:p>
                  </a:txBody>
                  <a:tcPr/>
                </a:tc>
                <a:tc gridSpan="2">
                  <a:txBody>
                    <a:bodyPr/>
                    <a:lstStyle/>
                    <a:p>
                      <a:pPr marL="0" marR="0" algn="ctr" rtl="1">
                        <a:lnSpc>
                          <a:spcPct val="300000"/>
                        </a:lnSpc>
                        <a:spcBef>
                          <a:spcPts val="800"/>
                        </a:spcBef>
                        <a:spcAft>
                          <a:spcPts val="0"/>
                        </a:spcAft>
                      </a:pPr>
                      <a:r>
                        <a:rPr lang="ar-SA" sz="1000" dirty="0">
                          <a:effectLst/>
                          <a:cs typeface="B Titr" panose="00000700000000000000" pitchFamily="2" charset="-78"/>
                        </a:rPr>
                        <a:t>رئیس بهزیستی شهرستان</a:t>
                      </a:r>
                      <a:endParaRPr lang="en-US" sz="2000" dirty="0">
                        <a:effectLst/>
                        <a:latin typeface="Times New Roman" panose="02020603050405020304" pitchFamily="18" charset="0"/>
                        <a:ea typeface="Times New Roman" panose="02020603050405020304" pitchFamily="18" charset="0"/>
                        <a:cs typeface="B Titr" panose="00000700000000000000" pitchFamily="2" charset="-78"/>
                      </a:endParaRPr>
                    </a:p>
                  </a:txBody>
                  <a:tcPr marL="68580" marR="68580" marT="0" marB="0"/>
                </a:tc>
                <a:tc hMerge="1">
                  <a:txBody>
                    <a:bodyPr/>
                    <a:lstStyle/>
                    <a:p>
                      <a:endParaRPr lang="en-US"/>
                    </a:p>
                  </a:txBody>
                  <a:tcPr/>
                </a:tc>
                <a:tc gridSpan="2">
                  <a:txBody>
                    <a:bodyPr/>
                    <a:lstStyle/>
                    <a:p>
                      <a:pPr marL="0" marR="0" algn="ctr" rtl="1">
                        <a:lnSpc>
                          <a:spcPct val="300000"/>
                        </a:lnSpc>
                        <a:spcBef>
                          <a:spcPts val="800"/>
                        </a:spcBef>
                        <a:spcAft>
                          <a:spcPts val="0"/>
                        </a:spcAft>
                      </a:pPr>
                      <a:r>
                        <a:rPr lang="ar-SA" sz="1000">
                          <a:effectLst/>
                          <a:cs typeface="B Titr" panose="00000700000000000000" pitchFamily="2" charset="-78"/>
                        </a:rPr>
                        <a:t>کارشناس فنی حوزه مسکن بهزیستی استان</a:t>
                      </a:r>
                      <a:endParaRPr lang="en-US" sz="2000">
                        <a:effectLst/>
                        <a:latin typeface="Times New Roman" panose="02020603050405020304" pitchFamily="18" charset="0"/>
                        <a:ea typeface="Times New Roman" panose="02020603050405020304" pitchFamily="18" charset="0"/>
                        <a:cs typeface="B Titr" panose="00000700000000000000" pitchFamily="2" charset="-78"/>
                      </a:endParaRPr>
                    </a:p>
                  </a:txBody>
                  <a:tcPr marL="68580" marR="68580" marT="0" marB="0"/>
                </a:tc>
                <a:tc hMerge="1">
                  <a:txBody>
                    <a:bodyPr/>
                    <a:lstStyle/>
                    <a:p>
                      <a:endParaRPr lang="en-US"/>
                    </a:p>
                  </a:txBody>
                  <a:tcPr/>
                </a:tc>
                <a:tc gridSpan="3">
                  <a:txBody>
                    <a:bodyPr/>
                    <a:lstStyle/>
                    <a:p>
                      <a:pPr marL="0" marR="0" algn="ctr" rtl="1">
                        <a:lnSpc>
                          <a:spcPct val="300000"/>
                        </a:lnSpc>
                        <a:spcBef>
                          <a:spcPts val="800"/>
                        </a:spcBef>
                        <a:spcAft>
                          <a:spcPts val="0"/>
                        </a:spcAft>
                      </a:pPr>
                      <a:r>
                        <a:rPr lang="ar-SA" sz="1000">
                          <a:effectLst/>
                          <a:cs typeface="B Titr" panose="00000700000000000000" pitchFamily="2" charset="-78"/>
                        </a:rPr>
                        <a:t>رئیس اداره/معاون مشارکت های مردمی، اشتغال و موسسات خیریه بهزیستی استان</a:t>
                      </a:r>
                      <a:endParaRPr lang="en-US" sz="2000">
                        <a:effectLst/>
                        <a:latin typeface="Times New Roman" panose="02020603050405020304" pitchFamily="18" charset="0"/>
                        <a:ea typeface="Times New Roman" panose="02020603050405020304" pitchFamily="18" charset="0"/>
                        <a:cs typeface="B Titr" panose="00000700000000000000" pitchFamily="2" charset="-78"/>
                      </a:endParaRPr>
                    </a:p>
                  </a:txBody>
                  <a:tcPr marL="68580" marR="68580" marT="0" marB="0"/>
                </a:tc>
                <a:tc hMerge="1">
                  <a:txBody>
                    <a:bodyPr/>
                    <a:lstStyle/>
                    <a:p>
                      <a:endParaRPr lang="en-US"/>
                    </a:p>
                  </a:txBody>
                  <a:tcPr/>
                </a:tc>
                <a:tc hMerge="1">
                  <a:txBody>
                    <a:bodyPr/>
                    <a:lstStyle/>
                    <a:p>
                      <a:endParaRPr lang="en-US"/>
                    </a:p>
                  </a:txBody>
                  <a:tcPr/>
                </a:tc>
                <a:tc>
                  <a:txBody>
                    <a:bodyPr/>
                    <a:lstStyle/>
                    <a:p>
                      <a:pPr marL="0" marR="0" algn="ctr" rtl="1">
                        <a:lnSpc>
                          <a:spcPct val="300000"/>
                        </a:lnSpc>
                        <a:spcBef>
                          <a:spcPts val="800"/>
                        </a:spcBef>
                        <a:spcAft>
                          <a:spcPts val="0"/>
                        </a:spcAft>
                      </a:pPr>
                      <a:r>
                        <a:rPr lang="ar-SA" sz="1000">
                          <a:effectLst/>
                          <a:cs typeface="B Titr" panose="00000700000000000000" pitchFamily="2" charset="-78"/>
                        </a:rPr>
                        <a:t>مدیرکل بهزیستی استان</a:t>
                      </a:r>
                      <a:endParaRPr lang="en-US" sz="2000">
                        <a:effectLst/>
                        <a:latin typeface="Times New Roman" panose="02020603050405020304" pitchFamily="18" charset="0"/>
                        <a:ea typeface="Times New Roman" panose="02020603050405020304" pitchFamily="18" charset="0"/>
                        <a:cs typeface="B Titr" panose="00000700000000000000" pitchFamily="2" charset="-78"/>
                      </a:endParaRPr>
                    </a:p>
                  </a:txBody>
                  <a:tcPr marL="68580" marR="68580" marT="0" marB="0"/>
                </a:tc>
                <a:extLst>
                  <a:ext uri="{0D108BD9-81ED-4DB2-BD59-A6C34878D82A}">
                    <a16:rowId xmlns="" xmlns:a16="http://schemas.microsoft.com/office/drawing/2014/main" val="871898351"/>
                  </a:ext>
                </a:extLst>
              </a:tr>
              <a:tr h="436730">
                <a:tc gridSpan="2">
                  <a:txBody>
                    <a:bodyPr/>
                    <a:lstStyle/>
                    <a:p>
                      <a:pPr marL="0" marR="0" algn="ctr" rtl="1">
                        <a:lnSpc>
                          <a:spcPct val="300000"/>
                        </a:lnSpc>
                        <a:spcBef>
                          <a:spcPts val="800"/>
                        </a:spcBef>
                        <a:spcAft>
                          <a:spcPts val="0"/>
                        </a:spcAft>
                      </a:pPr>
                      <a:r>
                        <a:rPr lang="ar-SA" sz="1000" dirty="0">
                          <a:effectLst/>
                          <a:cs typeface="B Titr" panose="00000700000000000000" pitchFamily="2" charset="-78"/>
                        </a:rPr>
                        <a:t>نام و نام خانوادگی</a:t>
                      </a:r>
                      <a:endParaRPr lang="en-US" sz="2000" dirty="0">
                        <a:effectLst/>
                        <a:latin typeface="Times New Roman" panose="02020603050405020304" pitchFamily="18" charset="0"/>
                        <a:ea typeface="Times New Roman" panose="02020603050405020304" pitchFamily="18" charset="0"/>
                        <a:cs typeface="B Titr" panose="00000700000000000000" pitchFamily="2" charset="-78"/>
                      </a:endParaRPr>
                    </a:p>
                  </a:txBody>
                  <a:tcPr marL="68580" marR="68580" marT="0" marB="0"/>
                </a:tc>
                <a:tc hMerge="1">
                  <a:txBody>
                    <a:bodyPr/>
                    <a:lstStyle/>
                    <a:p>
                      <a:endParaRPr lang="en-US"/>
                    </a:p>
                  </a:txBody>
                  <a:tcPr/>
                </a:tc>
                <a:tc gridSpan="2">
                  <a:txBody>
                    <a:bodyPr/>
                    <a:lstStyle/>
                    <a:p>
                      <a:pPr marL="0" marR="0" algn="ctr" rtl="1">
                        <a:lnSpc>
                          <a:spcPct val="300000"/>
                        </a:lnSpc>
                        <a:spcBef>
                          <a:spcPts val="800"/>
                        </a:spcBef>
                        <a:spcAft>
                          <a:spcPts val="0"/>
                        </a:spcAft>
                      </a:pPr>
                      <a:r>
                        <a:rPr lang="ar-SA" sz="1000" dirty="0">
                          <a:effectLst/>
                          <a:cs typeface="B Titr" panose="00000700000000000000" pitchFamily="2" charset="-78"/>
                        </a:rPr>
                        <a:t>نام و نام خانوادگی</a:t>
                      </a:r>
                      <a:endParaRPr lang="en-US" sz="2000" dirty="0">
                        <a:effectLst/>
                        <a:latin typeface="Times New Roman" panose="02020603050405020304" pitchFamily="18" charset="0"/>
                        <a:ea typeface="Times New Roman" panose="02020603050405020304" pitchFamily="18" charset="0"/>
                        <a:cs typeface="B Titr" panose="00000700000000000000" pitchFamily="2" charset="-78"/>
                      </a:endParaRPr>
                    </a:p>
                  </a:txBody>
                  <a:tcPr marL="68580" marR="68580" marT="0" marB="0"/>
                </a:tc>
                <a:tc hMerge="1">
                  <a:txBody>
                    <a:bodyPr/>
                    <a:lstStyle/>
                    <a:p>
                      <a:endParaRPr lang="en-US"/>
                    </a:p>
                  </a:txBody>
                  <a:tcPr/>
                </a:tc>
                <a:tc gridSpan="2">
                  <a:txBody>
                    <a:bodyPr/>
                    <a:lstStyle/>
                    <a:p>
                      <a:pPr marL="0" marR="0" algn="ctr" rtl="1">
                        <a:lnSpc>
                          <a:spcPct val="300000"/>
                        </a:lnSpc>
                        <a:spcBef>
                          <a:spcPts val="800"/>
                        </a:spcBef>
                        <a:spcAft>
                          <a:spcPts val="0"/>
                        </a:spcAft>
                      </a:pPr>
                      <a:r>
                        <a:rPr lang="ar-SA" sz="1000" dirty="0">
                          <a:effectLst/>
                          <a:cs typeface="B Titr" panose="00000700000000000000" pitchFamily="2" charset="-78"/>
                        </a:rPr>
                        <a:t>نام و نام خانوادگی</a:t>
                      </a:r>
                      <a:endParaRPr lang="en-US" sz="2000" dirty="0">
                        <a:effectLst/>
                        <a:latin typeface="Times New Roman" panose="02020603050405020304" pitchFamily="18" charset="0"/>
                        <a:ea typeface="Times New Roman" panose="02020603050405020304" pitchFamily="18" charset="0"/>
                        <a:cs typeface="B Titr" panose="00000700000000000000" pitchFamily="2" charset="-78"/>
                      </a:endParaRPr>
                    </a:p>
                  </a:txBody>
                  <a:tcPr marL="68580" marR="68580" marT="0" marB="0"/>
                </a:tc>
                <a:tc hMerge="1">
                  <a:txBody>
                    <a:bodyPr/>
                    <a:lstStyle/>
                    <a:p>
                      <a:endParaRPr lang="en-US"/>
                    </a:p>
                  </a:txBody>
                  <a:tcPr/>
                </a:tc>
                <a:tc gridSpan="3">
                  <a:txBody>
                    <a:bodyPr/>
                    <a:lstStyle/>
                    <a:p>
                      <a:pPr marL="0" marR="0" algn="ctr" rtl="1">
                        <a:lnSpc>
                          <a:spcPct val="300000"/>
                        </a:lnSpc>
                        <a:spcBef>
                          <a:spcPts val="800"/>
                        </a:spcBef>
                        <a:spcAft>
                          <a:spcPts val="0"/>
                        </a:spcAft>
                      </a:pPr>
                      <a:r>
                        <a:rPr lang="ar-SA" sz="1000">
                          <a:effectLst/>
                          <a:cs typeface="B Titr" panose="00000700000000000000" pitchFamily="2" charset="-78"/>
                        </a:rPr>
                        <a:t>نام و نام خانوادگی</a:t>
                      </a:r>
                      <a:endParaRPr lang="en-US" sz="2000">
                        <a:effectLst/>
                        <a:latin typeface="Times New Roman" panose="02020603050405020304" pitchFamily="18" charset="0"/>
                        <a:ea typeface="Times New Roman" panose="02020603050405020304" pitchFamily="18" charset="0"/>
                        <a:cs typeface="B Titr" panose="00000700000000000000" pitchFamily="2" charset="-78"/>
                      </a:endParaRPr>
                    </a:p>
                  </a:txBody>
                  <a:tcPr marL="68580" marR="68580" marT="0" marB="0"/>
                </a:tc>
                <a:tc hMerge="1">
                  <a:txBody>
                    <a:bodyPr/>
                    <a:lstStyle/>
                    <a:p>
                      <a:endParaRPr lang="en-US"/>
                    </a:p>
                  </a:txBody>
                  <a:tcPr/>
                </a:tc>
                <a:tc hMerge="1">
                  <a:txBody>
                    <a:bodyPr/>
                    <a:lstStyle/>
                    <a:p>
                      <a:endParaRPr lang="en-US"/>
                    </a:p>
                  </a:txBody>
                  <a:tcPr/>
                </a:tc>
                <a:tc>
                  <a:txBody>
                    <a:bodyPr/>
                    <a:lstStyle/>
                    <a:p>
                      <a:pPr marL="0" marR="0" algn="ctr" rtl="1">
                        <a:lnSpc>
                          <a:spcPct val="300000"/>
                        </a:lnSpc>
                        <a:spcBef>
                          <a:spcPts val="800"/>
                        </a:spcBef>
                        <a:spcAft>
                          <a:spcPts val="0"/>
                        </a:spcAft>
                      </a:pPr>
                      <a:r>
                        <a:rPr lang="ar-SA" sz="1000">
                          <a:effectLst/>
                          <a:cs typeface="B Titr" panose="00000700000000000000" pitchFamily="2" charset="-78"/>
                        </a:rPr>
                        <a:t>نام و نام خانوادگی</a:t>
                      </a:r>
                      <a:endParaRPr lang="en-US" sz="2000">
                        <a:effectLst/>
                        <a:latin typeface="Times New Roman" panose="02020603050405020304" pitchFamily="18" charset="0"/>
                        <a:ea typeface="Times New Roman" panose="02020603050405020304" pitchFamily="18" charset="0"/>
                        <a:cs typeface="B Titr" panose="00000700000000000000" pitchFamily="2" charset="-78"/>
                      </a:endParaRPr>
                    </a:p>
                  </a:txBody>
                  <a:tcPr marL="68580" marR="68580" marT="0" marB="0"/>
                </a:tc>
                <a:extLst>
                  <a:ext uri="{0D108BD9-81ED-4DB2-BD59-A6C34878D82A}">
                    <a16:rowId xmlns="" xmlns:a16="http://schemas.microsoft.com/office/drawing/2014/main" val="118219328"/>
                  </a:ext>
                </a:extLst>
              </a:tr>
              <a:tr h="436730">
                <a:tc gridSpan="2">
                  <a:txBody>
                    <a:bodyPr/>
                    <a:lstStyle/>
                    <a:p>
                      <a:pPr marL="0" marR="0" algn="ctr" rtl="1">
                        <a:lnSpc>
                          <a:spcPct val="300000"/>
                        </a:lnSpc>
                        <a:spcBef>
                          <a:spcPts val="800"/>
                        </a:spcBef>
                        <a:spcAft>
                          <a:spcPts val="0"/>
                        </a:spcAft>
                      </a:pPr>
                      <a:r>
                        <a:rPr lang="ar-SA" sz="1000" dirty="0">
                          <a:effectLst/>
                          <a:cs typeface="B Titr" panose="00000700000000000000" pitchFamily="2" charset="-78"/>
                        </a:rPr>
                        <a:t>امضاء</a:t>
                      </a:r>
                      <a:endParaRPr lang="en-US" sz="2000" dirty="0">
                        <a:effectLst/>
                        <a:latin typeface="Times New Roman" panose="02020603050405020304" pitchFamily="18" charset="0"/>
                        <a:ea typeface="Times New Roman" panose="02020603050405020304" pitchFamily="18" charset="0"/>
                        <a:cs typeface="B Titr" panose="00000700000000000000" pitchFamily="2" charset="-78"/>
                      </a:endParaRPr>
                    </a:p>
                  </a:txBody>
                  <a:tcPr marL="68580" marR="68580" marT="0" marB="0"/>
                </a:tc>
                <a:tc hMerge="1">
                  <a:txBody>
                    <a:bodyPr/>
                    <a:lstStyle/>
                    <a:p>
                      <a:endParaRPr lang="en-US"/>
                    </a:p>
                  </a:txBody>
                  <a:tcPr/>
                </a:tc>
                <a:tc gridSpan="2">
                  <a:txBody>
                    <a:bodyPr/>
                    <a:lstStyle/>
                    <a:p>
                      <a:pPr marL="0" marR="0" algn="ctr" rtl="1">
                        <a:lnSpc>
                          <a:spcPct val="300000"/>
                        </a:lnSpc>
                        <a:spcBef>
                          <a:spcPts val="800"/>
                        </a:spcBef>
                        <a:spcAft>
                          <a:spcPts val="0"/>
                        </a:spcAft>
                      </a:pPr>
                      <a:r>
                        <a:rPr lang="ar-SA" sz="1000">
                          <a:effectLst/>
                          <a:cs typeface="B Titr" panose="00000700000000000000" pitchFamily="2" charset="-78"/>
                        </a:rPr>
                        <a:t>امضاء</a:t>
                      </a:r>
                      <a:endParaRPr lang="en-US" sz="2000">
                        <a:effectLst/>
                        <a:latin typeface="Times New Roman" panose="02020603050405020304" pitchFamily="18" charset="0"/>
                        <a:ea typeface="Times New Roman" panose="02020603050405020304" pitchFamily="18" charset="0"/>
                        <a:cs typeface="B Titr" panose="00000700000000000000" pitchFamily="2" charset="-78"/>
                      </a:endParaRPr>
                    </a:p>
                  </a:txBody>
                  <a:tcPr marL="68580" marR="68580" marT="0" marB="0"/>
                </a:tc>
                <a:tc hMerge="1">
                  <a:txBody>
                    <a:bodyPr/>
                    <a:lstStyle/>
                    <a:p>
                      <a:endParaRPr lang="en-US"/>
                    </a:p>
                  </a:txBody>
                  <a:tcPr/>
                </a:tc>
                <a:tc gridSpan="2">
                  <a:txBody>
                    <a:bodyPr/>
                    <a:lstStyle/>
                    <a:p>
                      <a:pPr marL="0" marR="0" algn="ctr" rtl="1">
                        <a:lnSpc>
                          <a:spcPct val="300000"/>
                        </a:lnSpc>
                        <a:spcBef>
                          <a:spcPts val="800"/>
                        </a:spcBef>
                        <a:spcAft>
                          <a:spcPts val="0"/>
                        </a:spcAft>
                      </a:pPr>
                      <a:r>
                        <a:rPr lang="ar-SA" sz="1000" dirty="0">
                          <a:effectLst/>
                          <a:cs typeface="B Titr" panose="00000700000000000000" pitchFamily="2" charset="-78"/>
                        </a:rPr>
                        <a:t>امضاء</a:t>
                      </a:r>
                      <a:endParaRPr lang="en-US" sz="2000" dirty="0">
                        <a:effectLst/>
                        <a:latin typeface="Times New Roman" panose="02020603050405020304" pitchFamily="18" charset="0"/>
                        <a:ea typeface="Times New Roman" panose="02020603050405020304" pitchFamily="18" charset="0"/>
                        <a:cs typeface="B Titr" panose="00000700000000000000" pitchFamily="2" charset="-78"/>
                      </a:endParaRPr>
                    </a:p>
                  </a:txBody>
                  <a:tcPr marL="68580" marR="68580" marT="0" marB="0"/>
                </a:tc>
                <a:tc hMerge="1">
                  <a:txBody>
                    <a:bodyPr/>
                    <a:lstStyle/>
                    <a:p>
                      <a:endParaRPr lang="en-US"/>
                    </a:p>
                  </a:txBody>
                  <a:tcPr/>
                </a:tc>
                <a:tc gridSpan="3">
                  <a:txBody>
                    <a:bodyPr/>
                    <a:lstStyle/>
                    <a:p>
                      <a:pPr marL="0" marR="0" algn="ctr" rtl="1">
                        <a:lnSpc>
                          <a:spcPct val="300000"/>
                        </a:lnSpc>
                        <a:spcBef>
                          <a:spcPts val="800"/>
                        </a:spcBef>
                        <a:spcAft>
                          <a:spcPts val="0"/>
                        </a:spcAft>
                      </a:pPr>
                      <a:r>
                        <a:rPr lang="ar-SA" sz="1000" dirty="0">
                          <a:effectLst/>
                          <a:cs typeface="B Titr" panose="00000700000000000000" pitchFamily="2" charset="-78"/>
                        </a:rPr>
                        <a:t>امضاء</a:t>
                      </a:r>
                      <a:endParaRPr lang="en-US" sz="2000" dirty="0">
                        <a:effectLst/>
                        <a:latin typeface="Times New Roman" panose="02020603050405020304" pitchFamily="18" charset="0"/>
                        <a:ea typeface="Times New Roman" panose="02020603050405020304" pitchFamily="18" charset="0"/>
                        <a:cs typeface="B Titr" panose="00000700000000000000" pitchFamily="2" charset="-78"/>
                      </a:endParaRPr>
                    </a:p>
                  </a:txBody>
                  <a:tcPr marL="68580" marR="68580" marT="0" marB="0"/>
                </a:tc>
                <a:tc hMerge="1">
                  <a:txBody>
                    <a:bodyPr/>
                    <a:lstStyle/>
                    <a:p>
                      <a:endParaRPr lang="en-US"/>
                    </a:p>
                  </a:txBody>
                  <a:tcPr/>
                </a:tc>
                <a:tc hMerge="1">
                  <a:txBody>
                    <a:bodyPr/>
                    <a:lstStyle/>
                    <a:p>
                      <a:endParaRPr lang="en-US"/>
                    </a:p>
                  </a:txBody>
                  <a:tcPr/>
                </a:tc>
                <a:tc>
                  <a:txBody>
                    <a:bodyPr/>
                    <a:lstStyle/>
                    <a:p>
                      <a:pPr marL="0" marR="0" algn="ctr" rtl="1">
                        <a:lnSpc>
                          <a:spcPct val="300000"/>
                        </a:lnSpc>
                        <a:spcBef>
                          <a:spcPts val="800"/>
                        </a:spcBef>
                        <a:spcAft>
                          <a:spcPts val="0"/>
                        </a:spcAft>
                      </a:pPr>
                      <a:r>
                        <a:rPr lang="ar-SA" sz="1000" dirty="0">
                          <a:effectLst/>
                          <a:cs typeface="B Titr" panose="00000700000000000000" pitchFamily="2" charset="-78"/>
                        </a:rPr>
                        <a:t>امضاء</a:t>
                      </a:r>
                      <a:endParaRPr lang="en-US" sz="2000" dirty="0">
                        <a:effectLst/>
                        <a:latin typeface="Times New Roman" panose="02020603050405020304" pitchFamily="18" charset="0"/>
                        <a:ea typeface="Times New Roman" panose="02020603050405020304" pitchFamily="18" charset="0"/>
                        <a:cs typeface="B Titr" panose="00000700000000000000" pitchFamily="2" charset="-78"/>
                      </a:endParaRPr>
                    </a:p>
                  </a:txBody>
                  <a:tcPr marL="68580" marR="68580" marT="0" marB="0"/>
                </a:tc>
                <a:extLst>
                  <a:ext uri="{0D108BD9-81ED-4DB2-BD59-A6C34878D82A}">
                    <a16:rowId xmlns="" xmlns:a16="http://schemas.microsoft.com/office/drawing/2014/main" val="3424061382"/>
                  </a:ext>
                </a:extLst>
              </a:tr>
            </a:tbl>
          </a:graphicData>
        </a:graphic>
      </p:graphicFrame>
      <p:sp>
        <p:nvSpPr>
          <p:cNvPr id="5" name="TextBox 4">
            <a:extLst>
              <a:ext uri="{FF2B5EF4-FFF2-40B4-BE49-F238E27FC236}">
                <a16:creationId xmlns="" xmlns:a16="http://schemas.microsoft.com/office/drawing/2014/main" id="{EA9FEC94-0195-6639-CB69-E6DC9663A253}"/>
              </a:ext>
            </a:extLst>
          </p:cNvPr>
          <p:cNvSpPr txBox="1"/>
          <p:nvPr/>
        </p:nvSpPr>
        <p:spPr>
          <a:xfrm>
            <a:off x="1099931" y="916000"/>
            <a:ext cx="10404682" cy="707886"/>
          </a:xfrm>
          <a:prstGeom prst="rect">
            <a:avLst/>
          </a:prstGeom>
          <a:noFill/>
        </p:spPr>
        <p:txBody>
          <a:bodyPr wrap="square">
            <a:spAutoFit/>
          </a:bodyPr>
          <a:lstStyle/>
          <a:p>
            <a:pPr algn="just" rtl="1"/>
            <a:r>
              <a:rPr lang="en-US" sz="2000" b="1" dirty="0">
                <a:latin typeface="B Mitra" panose="00000400000000000000" pitchFamily="2" charset="-78"/>
                <a:ea typeface="Times New Roman" panose="02020603050405020304" pitchFamily="18" charset="0"/>
                <a:cs typeface="B Nazanin" panose="00000400000000000000" pitchFamily="2" charset="-78"/>
              </a:rPr>
              <a:t> </a:t>
            </a:r>
            <a:r>
              <a:rPr lang="ar-SA" sz="2000" b="1" dirty="0">
                <a:latin typeface="B Mitra" panose="00000400000000000000" pitchFamily="2" charset="-78"/>
                <a:ea typeface="Times New Roman" panose="02020603050405020304" pitchFamily="18" charset="0"/>
                <a:cs typeface="B Nazanin" panose="00000400000000000000" pitchFamily="2" charset="-78"/>
              </a:rPr>
              <a:t>الف) ارسال لیست اسامی افراد دارای معلولیت و مددجویانی که موفق به خرید واحد مسکونی گردیده اند، در قالب جدول </a:t>
            </a:r>
            <a:r>
              <a:rPr lang="en-US" sz="2000" b="1" dirty="0">
                <a:latin typeface="Times New Roman" panose="02020603050405020304" pitchFamily="18" charset="0"/>
                <a:ea typeface="Times New Roman" panose="02020603050405020304" pitchFamily="18" charset="0"/>
                <a:cs typeface="B Nazanin" panose="00000400000000000000" pitchFamily="2" charset="-78"/>
              </a:rPr>
              <a:t>Excel</a:t>
            </a:r>
            <a:r>
              <a:rPr lang="ar-SA" sz="2000" b="1" dirty="0">
                <a:latin typeface="Times New Roman" panose="02020603050405020304" pitchFamily="18" charset="0"/>
                <a:ea typeface="Times New Roman" panose="02020603050405020304" pitchFamily="18" charset="0"/>
                <a:cs typeface="B Nazanin" panose="00000400000000000000" pitchFamily="2" charset="-78"/>
              </a:rPr>
              <a:t> ذیل به انضمام اسکن جدول با امضای اعضاء تائید کننده:</a:t>
            </a:r>
            <a:endParaRPr lang="en-US" b="1" dirty="0">
              <a:latin typeface="Times New Roman" panose="02020603050405020304" pitchFamily="18" charset="0"/>
              <a:ea typeface="Times New Roman" panose="02020603050405020304" pitchFamily="18" charset="0"/>
              <a:cs typeface="B Nazanin" panose="00000400000000000000" pitchFamily="2" charset="-78"/>
            </a:endParaRPr>
          </a:p>
        </p:txBody>
      </p:sp>
      <p:sp>
        <p:nvSpPr>
          <p:cNvPr id="8" name="TextBox 7">
            <a:extLst>
              <a:ext uri="{FF2B5EF4-FFF2-40B4-BE49-F238E27FC236}">
                <a16:creationId xmlns="" xmlns:a16="http://schemas.microsoft.com/office/drawing/2014/main" id="{E1409F22-BAA2-62D1-CFA9-FA77F64EE8C3}"/>
              </a:ext>
            </a:extLst>
          </p:cNvPr>
          <p:cNvSpPr txBox="1"/>
          <p:nvPr/>
        </p:nvSpPr>
        <p:spPr>
          <a:xfrm>
            <a:off x="687388" y="5167774"/>
            <a:ext cx="10817224" cy="1615827"/>
          </a:xfrm>
          <a:prstGeom prst="rect">
            <a:avLst/>
          </a:prstGeom>
          <a:noFill/>
        </p:spPr>
        <p:txBody>
          <a:bodyPr wrap="square">
            <a:spAutoFit/>
          </a:bodyPr>
          <a:lstStyle/>
          <a:p>
            <a:pPr marL="0" marR="0" algn="justLow" rtl="1">
              <a:lnSpc>
                <a:spcPct val="150000"/>
              </a:lnSpc>
              <a:spcBef>
                <a:spcPts val="0"/>
              </a:spcBef>
              <a:spcAft>
                <a:spcPts val="0"/>
              </a:spcAft>
            </a:pPr>
            <a:r>
              <a:rPr lang="ar-SA" sz="2400" b="1" dirty="0">
                <a:effectLst/>
                <a:latin typeface="Times New Roman" panose="02020603050405020304" pitchFamily="18" charset="0"/>
                <a:ea typeface="Times New Roman" panose="02020603050405020304" pitchFamily="18" charset="0"/>
                <a:cs typeface="B Nazanin" panose="00000400000000000000" pitchFamily="2" charset="-78"/>
              </a:rPr>
              <a:t>ب) </a:t>
            </a:r>
            <a:r>
              <a:rPr lang="ar-SA" sz="2100" b="1" dirty="0">
                <a:effectLst/>
                <a:latin typeface="Times New Roman" panose="02020603050405020304" pitchFamily="18" charset="0"/>
                <a:ea typeface="Times New Roman" panose="02020603050405020304" pitchFamily="18" charset="0"/>
                <a:cs typeface="B Nazanin" panose="00000400000000000000" pitchFamily="2" charset="-78"/>
              </a:rPr>
              <a:t>ارسال </a:t>
            </a:r>
            <a:r>
              <a:rPr lang="ar-SA" sz="2100" b="1" dirty="0">
                <a:effectLst/>
                <a:highlight>
                  <a:srgbClr val="FFFF00"/>
                </a:highlight>
                <a:latin typeface="Times New Roman" panose="02020603050405020304" pitchFamily="18" charset="0"/>
                <a:ea typeface="Times New Roman" panose="02020603050405020304" pitchFamily="18" charset="0"/>
                <a:cs typeface="B Nazanin" panose="00000400000000000000" pitchFamily="2" charset="-78"/>
              </a:rPr>
              <a:t>تصویر رنگی از تمام </a:t>
            </a:r>
            <a:r>
              <a:rPr lang="ar-SA" sz="2100" b="1" dirty="0">
                <a:effectLst/>
                <a:highlight>
                  <a:srgbClr val="FFFF00"/>
                </a:highlight>
                <a:latin typeface="Times New Roman" panose="02020603050405020304" pitchFamily="18" charset="0"/>
                <a:ea typeface="Times New Roman" panose="02020603050405020304" pitchFamily="18" charset="0"/>
                <a:cs typeface="B Nazanin" panose="00000400000000000000" pitchFamily="2" charset="-78"/>
                <a:hlinkClick r:id="rId2" action="ppaction://hlinkfile"/>
              </a:rPr>
              <a:t>صفحات</a:t>
            </a:r>
            <a:r>
              <a:rPr lang="ar-SA" sz="2100" b="1" dirty="0">
                <a:effectLst/>
                <a:highlight>
                  <a:srgbClr val="FFFF00"/>
                </a:highlight>
                <a:latin typeface="Times New Roman" panose="02020603050405020304" pitchFamily="18" charset="0"/>
                <a:ea typeface="Times New Roman" panose="02020603050405020304" pitchFamily="18" charset="0"/>
                <a:cs typeface="B Nazanin" panose="00000400000000000000" pitchFamily="2" charset="-78"/>
              </a:rPr>
              <a:t> </a:t>
            </a:r>
            <a:r>
              <a:rPr lang="ar-SA" sz="2100" b="1" dirty="0">
                <a:effectLst/>
                <a:highlight>
                  <a:srgbClr val="FFFF00"/>
                </a:highlight>
                <a:latin typeface="Times New Roman" panose="02020603050405020304" pitchFamily="18" charset="0"/>
                <a:ea typeface="Times New Roman" panose="02020603050405020304" pitchFamily="18" charset="0"/>
                <a:cs typeface="B Nazanin" panose="00000400000000000000" pitchFamily="2" charset="-78"/>
                <a:hlinkClick r:id="rId3" action="ppaction://hlinkfile"/>
              </a:rPr>
              <a:t>مبایعه</a:t>
            </a:r>
            <a:r>
              <a:rPr lang="ar-SA" sz="2100" b="1" dirty="0">
                <a:effectLst/>
                <a:highlight>
                  <a:srgbClr val="FFFF00"/>
                </a:highlight>
                <a:latin typeface="Times New Roman" panose="02020603050405020304" pitchFamily="18" charset="0"/>
                <a:ea typeface="Times New Roman" panose="02020603050405020304" pitchFamily="18" charset="0"/>
                <a:cs typeface="B Nazanin" panose="00000400000000000000" pitchFamily="2" charset="-78"/>
              </a:rPr>
              <a:t> نامه دارای کد </a:t>
            </a:r>
            <a:r>
              <a:rPr lang="ar-SA" sz="2100" b="1" dirty="0">
                <a:effectLst/>
                <a:highlight>
                  <a:srgbClr val="FFFF00"/>
                </a:highlight>
                <a:latin typeface="Times New Roman" panose="02020603050405020304" pitchFamily="18" charset="0"/>
                <a:ea typeface="Times New Roman" panose="02020603050405020304" pitchFamily="18" charset="0"/>
                <a:cs typeface="B Nazanin" panose="00000400000000000000" pitchFamily="2" charset="-78"/>
                <a:hlinkClick r:id="rId4" action="ppaction://hlinkfile"/>
              </a:rPr>
              <a:t>رهگیری</a:t>
            </a:r>
            <a:r>
              <a:rPr lang="ar-SA" sz="2100" b="1" dirty="0">
                <a:effectLst/>
                <a:highlight>
                  <a:srgbClr val="FFFF00"/>
                </a:highlight>
                <a:latin typeface="Times New Roman" panose="02020603050405020304" pitchFamily="18" charset="0"/>
                <a:ea typeface="Times New Roman" panose="02020603050405020304" pitchFamily="18" charset="0"/>
                <a:cs typeface="B Nazanin" panose="00000400000000000000" pitchFamily="2" charset="-78"/>
              </a:rPr>
              <a:t> </a:t>
            </a:r>
            <a:r>
              <a:rPr lang="ar-SA" sz="2100" b="1" dirty="0">
                <a:effectLst/>
                <a:latin typeface="Times New Roman" panose="02020603050405020304" pitchFamily="18" charset="0"/>
                <a:ea typeface="Times New Roman" panose="02020603050405020304" pitchFamily="18" charset="0"/>
                <a:cs typeface="B Nazanin" panose="00000400000000000000" pitchFamily="2" charset="-78"/>
              </a:rPr>
              <a:t>(مبایعه نامه دارای هولوگرام).</a:t>
            </a:r>
            <a:endParaRPr lang="en-US" sz="2100" b="1" dirty="0">
              <a:effectLst/>
              <a:latin typeface="Times New Roman" panose="02020603050405020304" pitchFamily="18" charset="0"/>
              <a:ea typeface="Times New Roman" panose="02020603050405020304" pitchFamily="18" charset="0"/>
              <a:cs typeface="B Nazanin" panose="00000400000000000000" pitchFamily="2" charset="-78"/>
            </a:endParaRPr>
          </a:p>
          <a:p>
            <a:pPr marL="0" marR="0" algn="justLow" rtl="1">
              <a:lnSpc>
                <a:spcPct val="150000"/>
              </a:lnSpc>
              <a:spcBef>
                <a:spcPts val="0"/>
              </a:spcBef>
              <a:spcAft>
                <a:spcPts val="0"/>
              </a:spcAft>
            </a:pPr>
            <a:r>
              <a:rPr lang="ar-SA" sz="2100" b="1" dirty="0">
                <a:effectLst/>
                <a:latin typeface="Times New Roman" panose="02020603050405020304" pitchFamily="18" charset="0"/>
                <a:ea typeface="Times New Roman" panose="02020603050405020304" pitchFamily="18" charset="0"/>
                <a:cs typeface="B Nazanin" panose="00000400000000000000" pitchFamily="2" charset="-78"/>
              </a:rPr>
              <a:t>تبصره: </a:t>
            </a:r>
            <a:r>
              <a:rPr lang="ar-SA" sz="2100" b="1" dirty="0">
                <a:solidFill>
                  <a:srgbClr val="FF0000"/>
                </a:solidFill>
                <a:effectLst/>
                <a:latin typeface="Times New Roman" panose="02020603050405020304" pitchFamily="18" charset="0"/>
                <a:ea typeface="Times New Roman" panose="02020603050405020304" pitchFamily="18" charset="0"/>
                <a:cs typeface="B Nazanin" panose="00000400000000000000" pitchFamily="2" charset="-78"/>
              </a:rPr>
              <a:t>خریدار و فروشنده </a:t>
            </a:r>
            <a:r>
              <a:rPr lang="ar-SA" sz="2100" b="1" dirty="0">
                <a:effectLst/>
                <a:latin typeface="Times New Roman" panose="02020603050405020304" pitchFamily="18" charset="0"/>
                <a:ea typeface="Times New Roman" panose="02020603050405020304" pitchFamily="18" charset="0"/>
                <a:cs typeface="B Nazanin" panose="00000400000000000000" pitchFamily="2" charset="-78"/>
              </a:rPr>
              <a:t>می بایست </a:t>
            </a:r>
            <a:r>
              <a:rPr lang="ar-SA" sz="2100" b="1" dirty="0">
                <a:solidFill>
                  <a:srgbClr val="FF0000"/>
                </a:solidFill>
                <a:effectLst/>
                <a:latin typeface="Times New Roman" panose="02020603050405020304" pitchFamily="18" charset="0"/>
                <a:ea typeface="Times New Roman" panose="02020603050405020304" pitchFamily="18" charset="0"/>
                <a:cs typeface="B Nazanin" panose="00000400000000000000" pitchFamily="2" charset="-78"/>
              </a:rPr>
              <a:t>فاقد نسبت خویشاوندی نزدیک </a:t>
            </a:r>
            <a:r>
              <a:rPr lang="ar-SA" sz="2100" b="1" dirty="0">
                <a:effectLst/>
                <a:latin typeface="Times New Roman" panose="02020603050405020304" pitchFamily="18" charset="0"/>
                <a:ea typeface="Times New Roman" panose="02020603050405020304" pitchFamily="18" charset="0"/>
                <a:cs typeface="B Nazanin" panose="00000400000000000000" pitchFamily="2" charset="-78"/>
              </a:rPr>
              <a:t>(پدر، مادر، خواهر، برادر، پدربزرگ و مادربزرگ) باشند.</a:t>
            </a:r>
            <a:endParaRPr lang="en-US" sz="2100" b="1" dirty="0">
              <a:effectLst/>
              <a:latin typeface="Times New Roman" panose="02020603050405020304" pitchFamily="18" charset="0"/>
              <a:ea typeface="Times New Roman" panose="02020603050405020304" pitchFamily="18" charset="0"/>
              <a:cs typeface="B Nazanin" panose="00000400000000000000" pitchFamily="2" charset="-78"/>
            </a:endParaRPr>
          </a:p>
        </p:txBody>
      </p:sp>
    </p:spTree>
    <p:extLst>
      <p:ext uri="{BB962C8B-B14F-4D97-AF65-F5344CB8AC3E}">
        <p14:creationId xmlns:p14="http://schemas.microsoft.com/office/powerpoint/2010/main" val="300942914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9296D2B4-0804-8F55-D94A-444692B94414}"/>
              </a:ext>
            </a:extLst>
          </p:cNvPr>
          <p:cNvSpPr>
            <a:spLocks noGrp="1"/>
          </p:cNvSpPr>
          <p:nvPr>
            <p:ph idx="1"/>
          </p:nvPr>
        </p:nvSpPr>
        <p:spPr>
          <a:xfrm>
            <a:off x="424070" y="198783"/>
            <a:ext cx="11569147" cy="6520069"/>
          </a:xfrm>
        </p:spPr>
        <p:txBody>
          <a:bodyPr>
            <a:normAutofit fontScale="40000" lnSpcReduction="20000"/>
          </a:bodyPr>
          <a:lstStyle/>
          <a:p>
            <a:pPr marL="0" marR="0" algn="justLow" rtl="1">
              <a:lnSpc>
                <a:spcPct val="120000"/>
              </a:lnSpc>
              <a:spcBef>
                <a:spcPts val="0"/>
              </a:spcBef>
              <a:spcAft>
                <a:spcPts val="0"/>
              </a:spcAft>
            </a:pPr>
            <a:r>
              <a:rPr lang="ar-SA" sz="5000" b="1" dirty="0">
                <a:effectLst/>
                <a:latin typeface="Times New Roman" panose="02020603050405020304" pitchFamily="18" charset="0"/>
                <a:ea typeface="Times New Roman" panose="02020603050405020304" pitchFamily="18" charset="0"/>
                <a:cs typeface="B Nazanin" panose="00000400000000000000" pitchFamily="2" charset="-78"/>
              </a:rPr>
              <a:t>ج) ارسال </a:t>
            </a:r>
            <a:r>
              <a:rPr lang="ar-SA" sz="5000" b="1" dirty="0">
                <a:solidFill>
                  <a:srgbClr val="FF0000"/>
                </a:solidFill>
                <a:effectLst/>
                <a:latin typeface="Times New Roman" panose="02020603050405020304" pitchFamily="18" charset="0"/>
                <a:ea typeface="Times New Roman" panose="02020603050405020304" pitchFamily="18" charset="0"/>
                <a:cs typeface="B Nazanin" panose="00000400000000000000" pitchFamily="2" charset="-78"/>
              </a:rPr>
              <a:t>تصویر رنگی سند شش‌دانگ </a:t>
            </a:r>
            <a:r>
              <a:rPr lang="ar-SA" sz="5000" b="1" dirty="0">
                <a:effectLst/>
                <a:latin typeface="Times New Roman" panose="02020603050405020304" pitchFamily="18" charset="0"/>
                <a:ea typeface="Times New Roman" panose="02020603050405020304" pitchFamily="18" charset="0"/>
                <a:cs typeface="B Nazanin" panose="00000400000000000000" pitchFamily="2" charset="-78"/>
              </a:rPr>
              <a:t>تک برگی رسمی که </a:t>
            </a:r>
            <a:r>
              <a:rPr lang="ar-SA" sz="5000" b="1" dirty="0">
                <a:effectLst/>
                <a:highlight>
                  <a:srgbClr val="FFFF00"/>
                </a:highlight>
                <a:latin typeface="Times New Roman" panose="02020603050405020304" pitchFamily="18" charset="0"/>
                <a:ea typeface="Times New Roman" panose="02020603050405020304" pitchFamily="18" charset="0"/>
                <a:cs typeface="B Nazanin" panose="00000400000000000000" pitchFamily="2" charset="-78"/>
              </a:rPr>
              <a:t>تاریخ انتقال </a:t>
            </a:r>
            <a:r>
              <a:rPr lang="ar-SA" sz="5000" b="1" dirty="0">
                <a:effectLst/>
                <a:highlight>
                  <a:srgbClr val="FFFF00"/>
                </a:highlight>
                <a:latin typeface="Times New Roman" panose="02020603050405020304" pitchFamily="18" charset="0"/>
                <a:ea typeface="Times New Roman" panose="02020603050405020304" pitchFamily="18" charset="0"/>
                <a:cs typeface="B Nazanin" panose="00000400000000000000" pitchFamily="2" charset="-78"/>
                <a:hlinkClick r:id="rId2" action="ppaction://hlinkfile"/>
              </a:rPr>
              <a:t>قطعی</a:t>
            </a:r>
            <a:r>
              <a:rPr lang="ar-SA" sz="5000" b="1" dirty="0">
                <a:effectLst/>
                <a:highlight>
                  <a:srgbClr val="FFFF00"/>
                </a:highlight>
                <a:latin typeface="Times New Roman" panose="02020603050405020304" pitchFamily="18" charset="0"/>
                <a:ea typeface="Times New Roman" panose="02020603050405020304" pitchFamily="18" charset="0"/>
                <a:cs typeface="B Nazanin" panose="00000400000000000000" pitchFamily="2" charset="-78"/>
              </a:rPr>
              <a:t> سند </a:t>
            </a:r>
            <a:r>
              <a:rPr lang="ar-SA" sz="5000" b="1" dirty="0">
                <a:effectLst/>
                <a:latin typeface="Times New Roman" panose="02020603050405020304" pitchFamily="18" charset="0"/>
                <a:ea typeface="Times New Roman" panose="02020603050405020304" pitchFamily="18" charset="0"/>
                <a:cs typeface="B Nazanin" panose="00000400000000000000" pitchFamily="2" charset="-78"/>
              </a:rPr>
              <a:t>(مندرج در بخش مستند مالکیت)، </a:t>
            </a:r>
            <a:r>
              <a:rPr lang="ar-SA" sz="5000" b="1" dirty="0">
                <a:solidFill>
                  <a:srgbClr val="FF0000"/>
                </a:solidFill>
                <a:effectLst/>
                <a:latin typeface="Times New Roman" panose="02020603050405020304" pitchFamily="18" charset="0"/>
                <a:ea typeface="Times New Roman" panose="02020603050405020304" pitchFamily="18" charset="0"/>
                <a:cs typeface="B Nazanin" panose="00000400000000000000" pitchFamily="2" charset="-78"/>
              </a:rPr>
              <a:t>از ابتدای سال 1399</a:t>
            </a:r>
            <a:r>
              <a:rPr lang="ar-SA" sz="5000" b="1" dirty="0">
                <a:effectLst/>
                <a:latin typeface="Times New Roman" panose="02020603050405020304" pitchFamily="18" charset="0"/>
                <a:ea typeface="Times New Roman" panose="02020603050405020304" pitchFamily="18" charset="0"/>
                <a:cs typeface="B Nazanin" panose="00000400000000000000" pitchFamily="2" charset="-78"/>
              </a:rPr>
              <a:t> باشد.</a:t>
            </a:r>
            <a:endParaRPr lang="en-US" sz="5000" b="1" dirty="0">
              <a:effectLst/>
              <a:latin typeface="Times New Roman" panose="02020603050405020304" pitchFamily="18" charset="0"/>
              <a:ea typeface="Times New Roman" panose="02020603050405020304" pitchFamily="18" charset="0"/>
              <a:cs typeface="B Nazanin" panose="00000400000000000000" pitchFamily="2" charset="-78"/>
            </a:endParaRPr>
          </a:p>
          <a:p>
            <a:pPr marL="0" marR="0" algn="just" rtl="1">
              <a:lnSpc>
                <a:spcPct val="120000"/>
              </a:lnSpc>
              <a:spcBef>
                <a:spcPts val="0"/>
              </a:spcBef>
              <a:spcAft>
                <a:spcPts val="0"/>
              </a:spcAft>
            </a:pPr>
            <a:r>
              <a:rPr lang="ar-SA" sz="5000" b="1" dirty="0">
                <a:effectLst/>
                <a:latin typeface="Times New Roman" panose="02020603050405020304" pitchFamily="18" charset="0"/>
                <a:ea typeface="Times New Roman" panose="02020603050405020304" pitchFamily="18" charset="0"/>
                <a:cs typeface="B Nazanin" panose="00000400000000000000" pitchFamily="2" charset="-78"/>
              </a:rPr>
              <a:t>تبصره 1: ارسال مدارک درخصوص افراد دارای معلولیت و مددجویانی که به صورت </a:t>
            </a:r>
            <a:r>
              <a:rPr lang="ar-SA" sz="5000" b="1" dirty="0">
                <a:solidFill>
                  <a:srgbClr val="FF0000"/>
                </a:solidFill>
                <a:effectLst/>
                <a:latin typeface="Times New Roman" panose="02020603050405020304" pitchFamily="18" charset="0"/>
                <a:ea typeface="Times New Roman" panose="02020603050405020304" pitchFamily="18" charset="0"/>
                <a:cs typeface="B Nazanin" panose="00000400000000000000" pitchFamily="2" charset="-78"/>
              </a:rPr>
              <a:t>مشترک با همسر خود</a:t>
            </a:r>
            <a:r>
              <a:rPr lang="ar-SA" sz="5000" b="1" dirty="0">
                <a:effectLst/>
                <a:latin typeface="Times New Roman" panose="02020603050405020304" pitchFamily="18" charset="0"/>
                <a:ea typeface="Times New Roman" panose="02020603050405020304" pitchFamily="18" charset="0"/>
                <a:cs typeface="B Nazanin" panose="00000400000000000000" pitchFamily="2" charset="-78"/>
              </a:rPr>
              <a:t> نسبت به دریافت تسهیلات بانکی خرید مسکن اقدام نموده و </a:t>
            </a:r>
            <a:r>
              <a:rPr lang="ar-SA" sz="5000" b="1" dirty="0">
                <a:effectLst/>
                <a:highlight>
                  <a:srgbClr val="FFFF00"/>
                </a:highlight>
                <a:latin typeface="Times New Roman" panose="02020603050405020304" pitchFamily="18" charset="0"/>
                <a:ea typeface="Times New Roman" panose="02020603050405020304" pitchFamily="18" charset="0"/>
                <a:cs typeface="B Nazanin" panose="00000400000000000000" pitchFamily="2" charset="-78"/>
              </a:rPr>
              <a:t>دارای سند تک برگ سه دانگ - سه دانگ </a:t>
            </a:r>
            <a:r>
              <a:rPr lang="ar-SA" sz="5000" b="1" dirty="0">
                <a:effectLst/>
                <a:latin typeface="Times New Roman" panose="02020603050405020304" pitchFamily="18" charset="0"/>
                <a:ea typeface="Times New Roman" panose="02020603050405020304" pitchFamily="18" charset="0"/>
                <a:cs typeface="B Nazanin" panose="00000400000000000000" pitchFamily="2" charset="-78"/>
              </a:rPr>
              <a:t>با تاریخ انتقال قطعی از ابتدای سال 1399 می‌باشند؛ بلامانع است. ضمناً در جدول بند الف این روش ارائه مشخصات و کدملی زوجین الزامیست.</a:t>
            </a:r>
            <a:endParaRPr lang="en-US" sz="5000" b="1" dirty="0">
              <a:effectLst/>
              <a:latin typeface="Times New Roman" panose="02020603050405020304" pitchFamily="18" charset="0"/>
              <a:ea typeface="Times New Roman" panose="02020603050405020304" pitchFamily="18" charset="0"/>
              <a:cs typeface="B Nazanin" panose="00000400000000000000" pitchFamily="2" charset="-78"/>
            </a:endParaRPr>
          </a:p>
          <a:p>
            <a:pPr marL="0" marR="0" indent="0" algn="just" rtl="1">
              <a:lnSpc>
                <a:spcPct val="120000"/>
              </a:lnSpc>
              <a:spcBef>
                <a:spcPts val="0"/>
              </a:spcBef>
              <a:spcAft>
                <a:spcPts val="0"/>
              </a:spcAft>
              <a:buNone/>
            </a:pPr>
            <a:endParaRPr lang="en-US" sz="5000" b="1" dirty="0">
              <a:effectLst/>
              <a:latin typeface="Times New Roman" panose="02020603050405020304" pitchFamily="18" charset="0"/>
              <a:ea typeface="Times New Roman" panose="02020603050405020304" pitchFamily="18" charset="0"/>
              <a:cs typeface="B Nazanin" panose="00000400000000000000" pitchFamily="2" charset="-78"/>
            </a:endParaRPr>
          </a:p>
          <a:p>
            <a:pPr marL="0" marR="0" algn="just" rtl="1">
              <a:lnSpc>
                <a:spcPct val="120000"/>
              </a:lnSpc>
              <a:spcBef>
                <a:spcPts val="0"/>
              </a:spcBef>
              <a:spcAft>
                <a:spcPts val="0"/>
              </a:spcAft>
            </a:pPr>
            <a:r>
              <a:rPr lang="ar-SA" sz="5000" b="1" dirty="0">
                <a:effectLst/>
                <a:latin typeface="Times New Roman" panose="02020603050405020304" pitchFamily="18" charset="0"/>
                <a:ea typeface="Times New Roman" panose="02020603050405020304" pitchFamily="18" charset="0"/>
                <a:cs typeface="B Nazanin" panose="00000400000000000000" pitchFamily="2" charset="-78"/>
              </a:rPr>
              <a:t>تبصره 2: ارسال مدارک در خصوص </a:t>
            </a:r>
            <a:r>
              <a:rPr lang="ar-SA" sz="5000" b="1" dirty="0">
                <a:solidFill>
                  <a:srgbClr val="FF0000"/>
                </a:solidFill>
                <a:effectLst/>
                <a:latin typeface="Times New Roman" panose="02020603050405020304" pitchFamily="18" charset="0"/>
                <a:ea typeface="Times New Roman" panose="02020603050405020304" pitchFamily="18" charset="0"/>
                <a:cs typeface="B Nazanin" panose="00000400000000000000" pitchFamily="2" charset="-78"/>
              </a:rPr>
              <a:t>خانوارهای دارای دو عضو معلول </a:t>
            </a:r>
            <a:r>
              <a:rPr lang="ar-SA" sz="5000" b="1" dirty="0">
                <a:effectLst/>
                <a:latin typeface="Times New Roman" panose="02020603050405020304" pitchFamily="18" charset="0"/>
                <a:ea typeface="Times New Roman" panose="02020603050405020304" pitchFamily="18" charset="0"/>
                <a:cs typeface="B Nazanin" panose="00000400000000000000" pitchFamily="2" charset="-78"/>
              </a:rPr>
              <a:t>که معلولین عضو خانوار به صورت مشترک اقدام به خرید واحد مسکونی نموده و دارای </a:t>
            </a:r>
            <a:r>
              <a:rPr lang="ar-SA" sz="5000" b="1" dirty="0">
                <a:effectLst/>
                <a:highlight>
                  <a:srgbClr val="FFFF00"/>
                </a:highlight>
                <a:latin typeface="Times New Roman" panose="02020603050405020304" pitchFamily="18" charset="0"/>
                <a:ea typeface="Times New Roman" panose="02020603050405020304" pitchFamily="18" charset="0"/>
                <a:cs typeface="B Nazanin" panose="00000400000000000000" pitchFamily="2" charset="-78"/>
              </a:rPr>
              <a:t>سند تک برگ بنام تمامی معلولین عضو خانوار </a:t>
            </a:r>
            <a:r>
              <a:rPr lang="ar-SA" sz="5000" b="1" dirty="0">
                <a:effectLst/>
                <a:latin typeface="Times New Roman" panose="02020603050405020304" pitchFamily="18" charset="0"/>
                <a:ea typeface="Times New Roman" panose="02020603050405020304" pitchFamily="18" charset="0"/>
                <a:cs typeface="B Nazanin" panose="00000400000000000000" pitchFamily="2" charset="-78"/>
              </a:rPr>
              <a:t>(با رعایت نسبت مساوی برای هر معلول) با </a:t>
            </a:r>
            <a:r>
              <a:rPr lang="ar-SA" sz="5000" b="1" dirty="0">
                <a:solidFill>
                  <a:srgbClr val="FF0000"/>
                </a:solidFill>
                <a:effectLst/>
                <a:latin typeface="Times New Roman" panose="02020603050405020304" pitchFamily="18" charset="0"/>
                <a:ea typeface="Times New Roman" panose="02020603050405020304" pitchFamily="18" charset="0"/>
                <a:cs typeface="B Nazanin" panose="00000400000000000000" pitchFamily="2" charset="-78"/>
              </a:rPr>
              <a:t>تاریخ انتقال قطعی از ابتدای سال 1399</a:t>
            </a:r>
            <a:r>
              <a:rPr lang="ar-SA" sz="5000" b="1" dirty="0">
                <a:effectLst/>
                <a:latin typeface="Times New Roman" panose="02020603050405020304" pitchFamily="18" charset="0"/>
                <a:ea typeface="Times New Roman" panose="02020603050405020304" pitchFamily="18" charset="0"/>
                <a:cs typeface="B Nazanin" panose="00000400000000000000" pitchFamily="2" charset="-78"/>
              </a:rPr>
              <a:t> می‌باشند؛ </a:t>
            </a:r>
            <a:r>
              <a:rPr lang="ar-SA" sz="5000" b="1" dirty="0">
                <a:effectLst/>
                <a:highlight>
                  <a:srgbClr val="FFFF00"/>
                </a:highlight>
                <a:latin typeface="Times New Roman" panose="02020603050405020304" pitchFamily="18" charset="0"/>
                <a:ea typeface="Times New Roman" panose="02020603050405020304" pitchFamily="18" charset="0"/>
                <a:cs typeface="B Nazanin" panose="00000400000000000000" pitchFamily="2" charset="-78"/>
              </a:rPr>
              <a:t>بلامانع است</a:t>
            </a:r>
            <a:r>
              <a:rPr lang="ar-SA" sz="5000" b="1" dirty="0">
                <a:effectLst/>
                <a:latin typeface="Times New Roman" panose="02020603050405020304" pitchFamily="18" charset="0"/>
                <a:ea typeface="Times New Roman" panose="02020603050405020304" pitchFamily="18" charset="0"/>
                <a:cs typeface="B Nazanin" panose="00000400000000000000" pitchFamily="2" charset="-78"/>
              </a:rPr>
              <a:t>. ضمناً در جدول بند الف این روش ارائه مشخصات و کدملی کلیه معلولین عضو خانوار الزامیست.</a:t>
            </a:r>
            <a:endParaRPr lang="en-US" sz="5000" b="1" dirty="0">
              <a:effectLst/>
              <a:latin typeface="Times New Roman" panose="02020603050405020304" pitchFamily="18" charset="0"/>
              <a:ea typeface="Times New Roman" panose="02020603050405020304" pitchFamily="18" charset="0"/>
              <a:cs typeface="B Nazanin" panose="00000400000000000000" pitchFamily="2" charset="-78"/>
            </a:endParaRPr>
          </a:p>
          <a:p>
            <a:pPr marL="0" marR="0" algn="just" rtl="1">
              <a:lnSpc>
                <a:spcPct val="120000"/>
              </a:lnSpc>
              <a:spcBef>
                <a:spcPts val="0"/>
              </a:spcBef>
              <a:spcAft>
                <a:spcPts val="0"/>
              </a:spcAft>
            </a:pPr>
            <a:r>
              <a:rPr lang="ar-SA" sz="5000" b="1" dirty="0">
                <a:effectLst/>
                <a:latin typeface="Times New Roman" panose="02020603050405020304" pitchFamily="18" charset="0"/>
                <a:ea typeface="Times New Roman" panose="02020603050405020304" pitchFamily="18" charset="0"/>
                <a:cs typeface="B Nazanin" panose="00000400000000000000" pitchFamily="2" charset="-78"/>
              </a:rPr>
              <a:t>تبصره 3: درخصوص خرید </a:t>
            </a:r>
            <a:r>
              <a:rPr lang="ar-SA" sz="5000" b="1" dirty="0">
                <a:solidFill>
                  <a:srgbClr val="FF0000"/>
                </a:solidFill>
                <a:effectLst/>
                <a:latin typeface="Times New Roman" panose="02020603050405020304" pitchFamily="18" charset="0"/>
                <a:ea typeface="Times New Roman" panose="02020603050405020304" pitchFamily="18" charset="0"/>
                <a:cs typeface="B Nazanin" panose="00000400000000000000" pitchFamily="2" charset="-78"/>
              </a:rPr>
              <a:t>واحدهای مسکن مهر </a:t>
            </a:r>
            <a:r>
              <a:rPr lang="ar-SA" sz="5000" b="1" dirty="0">
                <a:effectLst/>
                <a:latin typeface="Times New Roman" panose="02020603050405020304" pitchFamily="18" charset="0"/>
                <a:ea typeface="Times New Roman" panose="02020603050405020304" pitchFamily="18" charset="0"/>
                <a:cs typeface="B Nazanin" panose="00000400000000000000" pitchFamily="2" charset="-78"/>
              </a:rPr>
              <a:t>از فروشندگان عادی (قابل سکونت و فاقد سند تک برگی)، توسط افراد دارای معلولیت و مددجویان و همچنین سرپرست خانوار دارای حداقل دو عضو معلول، </a:t>
            </a:r>
            <a:r>
              <a:rPr lang="ar-SA" sz="5000" b="1" dirty="0">
                <a:effectLst/>
                <a:highlight>
                  <a:srgbClr val="FFFF00"/>
                </a:highlight>
                <a:latin typeface="Times New Roman" panose="02020603050405020304" pitchFamily="18" charset="0"/>
                <a:ea typeface="Times New Roman" panose="02020603050405020304" pitchFamily="18" charset="0"/>
                <a:cs typeface="B Nazanin" panose="00000400000000000000" pitchFamily="2" charset="-78"/>
              </a:rPr>
              <a:t>ارائه برگه نقل و انتقال ثانویه مسکن مهر</a:t>
            </a:r>
            <a:r>
              <a:rPr lang="ar-SA" sz="5000" b="1" dirty="0">
                <a:effectLst/>
                <a:latin typeface="Times New Roman" panose="02020603050405020304" pitchFamily="18" charset="0"/>
                <a:ea typeface="Times New Roman" panose="02020603050405020304" pitchFamily="18" charset="0"/>
                <a:cs typeface="B Nazanin" panose="00000400000000000000" pitchFamily="2" charset="-78"/>
              </a:rPr>
              <a:t>، ممهور به مهر مرجع تخصیص واحد (اداره کل راه و شهرسازی، شرکت عمران شهرهای جدید، بنیاد مسکن انقلاب اسلامی) </a:t>
            </a:r>
            <a:r>
              <a:rPr lang="ar-SA" sz="5000" b="1" dirty="0">
                <a:solidFill>
                  <a:srgbClr val="FF0000"/>
                </a:solidFill>
                <a:effectLst/>
                <a:latin typeface="Times New Roman" panose="02020603050405020304" pitchFamily="18" charset="0"/>
                <a:ea typeface="Times New Roman" panose="02020603050405020304" pitchFamily="18" charset="0"/>
                <a:cs typeface="B Nazanin" panose="00000400000000000000" pitchFamily="2" charset="-78"/>
              </a:rPr>
              <a:t>جایگزین سند تک برگی </a:t>
            </a:r>
            <a:r>
              <a:rPr lang="ar-SA" sz="5000" b="1" dirty="0">
                <a:effectLst/>
                <a:latin typeface="Times New Roman" panose="02020603050405020304" pitchFamily="18" charset="0"/>
                <a:ea typeface="Times New Roman" panose="02020603050405020304" pitchFamily="18" charset="0"/>
                <a:cs typeface="B Nazanin" panose="00000400000000000000" pitchFamily="2" charset="-78"/>
              </a:rPr>
              <a:t>می‎باشد. </a:t>
            </a:r>
            <a:endParaRPr lang="en-US" sz="5000" b="1" dirty="0">
              <a:effectLst/>
              <a:latin typeface="Times New Roman" panose="02020603050405020304" pitchFamily="18" charset="0"/>
              <a:ea typeface="Times New Roman" panose="02020603050405020304" pitchFamily="18" charset="0"/>
              <a:cs typeface="B Nazanin" panose="00000400000000000000" pitchFamily="2" charset="-78"/>
            </a:endParaRPr>
          </a:p>
          <a:p>
            <a:pPr marL="0" marR="0" algn="just" rtl="1">
              <a:lnSpc>
                <a:spcPct val="120000"/>
              </a:lnSpc>
              <a:spcBef>
                <a:spcPts val="0"/>
              </a:spcBef>
              <a:spcAft>
                <a:spcPts val="0"/>
              </a:spcAft>
            </a:pPr>
            <a:r>
              <a:rPr lang="ar-SA" sz="5000" b="1" dirty="0">
                <a:effectLst/>
                <a:latin typeface="Times New Roman" panose="02020603050405020304" pitchFamily="18" charset="0"/>
                <a:ea typeface="Times New Roman" panose="02020603050405020304" pitchFamily="18" charset="0"/>
                <a:cs typeface="B Nazanin" panose="00000400000000000000" pitchFamily="2" charset="-78"/>
              </a:rPr>
              <a:t>تبصره 4: صرفاً در مناطق شهری فاقد سند رسمی، پرداخت کمک بلاعوض منوط به تائید فرمانداری مربوطه و ارائه مکاتبه رسمی مبنی بر «عدم وجود سند رسمی در منطقه و تائید صحت خرید و فروش بین فروشنده و خریدار» می‎باشد. </a:t>
            </a:r>
            <a:endParaRPr lang="en-US" sz="5000" b="1" dirty="0">
              <a:effectLst/>
              <a:latin typeface="Times New Roman" panose="02020603050405020304" pitchFamily="18" charset="0"/>
              <a:ea typeface="Times New Roman" panose="02020603050405020304" pitchFamily="18" charset="0"/>
              <a:cs typeface="B Nazanin" panose="00000400000000000000" pitchFamily="2" charset="-78"/>
            </a:endParaRPr>
          </a:p>
          <a:p>
            <a:pPr marL="0" algn="just" rtl="1">
              <a:lnSpc>
                <a:spcPct val="120000"/>
              </a:lnSpc>
              <a:spcBef>
                <a:spcPts val="0"/>
              </a:spcBef>
            </a:pPr>
            <a:r>
              <a:rPr lang="ar-SA" sz="5000" b="1" dirty="0">
                <a:latin typeface="Times New Roman" panose="02020603050405020304" pitchFamily="18" charset="0"/>
                <a:ea typeface="Times New Roman" panose="02020603050405020304" pitchFamily="18" charset="0"/>
                <a:cs typeface="B Nazanin" panose="00000400000000000000" pitchFamily="2" charset="-78"/>
              </a:rPr>
              <a:t>د) ارسال یک برگ</a:t>
            </a:r>
            <a:r>
              <a:rPr lang="ar-SA" sz="5000" b="1" dirty="0">
                <a:solidFill>
                  <a:srgbClr val="FF0000"/>
                </a:solidFill>
                <a:latin typeface="Times New Roman" panose="02020603050405020304" pitchFamily="18" charset="0"/>
                <a:ea typeface="Times New Roman" panose="02020603050405020304" pitchFamily="18" charset="0"/>
                <a:cs typeface="B Nazanin" panose="00000400000000000000" pitchFamily="2" charset="-78"/>
              </a:rPr>
              <a:t> گزارش </a:t>
            </a:r>
            <a:r>
              <a:rPr lang="ar-SA" sz="5000" b="1" dirty="0">
                <a:solidFill>
                  <a:srgbClr val="FF0000"/>
                </a:solidFill>
                <a:latin typeface="Times New Roman" panose="02020603050405020304" pitchFamily="18" charset="0"/>
                <a:ea typeface="Times New Roman" panose="02020603050405020304" pitchFamily="18" charset="0"/>
                <a:cs typeface="B Nazanin" panose="00000400000000000000" pitchFamily="2" charset="-78"/>
                <a:hlinkClick r:id="rId3" action="ppaction://hlinkfile"/>
              </a:rPr>
              <a:t>مددکاری</a:t>
            </a:r>
            <a:r>
              <a:rPr lang="ar-SA" sz="5000" b="1" dirty="0">
                <a:solidFill>
                  <a:srgbClr val="FF0000"/>
                </a:solidFill>
                <a:latin typeface="Times New Roman" panose="02020603050405020304" pitchFamily="18" charset="0"/>
                <a:ea typeface="Times New Roman" panose="02020603050405020304" pitchFamily="18" charset="0"/>
                <a:cs typeface="B Nazanin" panose="00000400000000000000" pitchFamily="2" charset="-78"/>
              </a:rPr>
              <a:t> </a:t>
            </a:r>
            <a:r>
              <a:rPr lang="ar-SA" sz="5000" b="1" dirty="0">
                <a:latin typeface="Times New Roman" panose="02020603050405020304" pitchFamily="18" charset="0"/>
                <a:ea typeface="Times New Roman" panose="02020603050405020304" pitchFamily="18" charset="0"/>
                <a:cs typeface="B Nazanin" panose="00000400000000000000" pitchFamily="2" charset="-78"/>
              </a:rPr>
              <a:t>با محوریت تائید خرید واحد مسکونی، با رعایت شرط </a:t>
            </a:r>
            <a:r>
              <a:rPr lang="ar-SA" sz="5000" b="1" dirty="0">
                <a:highlight>
                  <a:srgbClr val="FFFF00"/>
                </a:highlight>
                <a:latin typeface="Times New Roman" panose="02020603050405020304" pitchFamily="18" charset="0"/>
                <a:ea typeface="Times New Roman" panose="02020603050405020304" pitchFamily="18" charset="0"/>
                <a:cs typeface="B Nazanin" panose="00000400000000000000" pitchFamily="2" charset="-78"/>
              </a:rPr>
              <a:t>عدم نسبت خویشاوندی نزدیک </a:t>
            </a:r>
            <a:r>
              <a:rPr lang="ar-SA" sz="5000" b="1" dirty="0">
                <a:latin typeface="Times New Roman" panose="02020603050405020304" pitchFamily="18" charset="0"/>
                <a:ea typeface="Times New Roman" panose="02020603050405020304" pitchFamily="18" charset="0"/>
                <a:cs typeface="B Nazanin" panose="00000400000000000000" pitchFamily="2" charset="-78"/>
              </a:rPr>
              <a:t>(پدر، مادر، خواهر، برادر، پدربزرگ، مادربزرگ) بین خریدار و فروشنده و همچنین تائید نیازمندی فرد تحت پوشش (در ﻗﺎﻟﺐ ﻓﺮﻣﺖ </a:t>
            </a:r>
            <a:r>
              <a:rPr lang="ar-SA" sz="5000" b="1" dirty="0">
                <a:solidFill>
                  <a:srgbClr val="FF0000"/>
                </a:solidFill>
                <a:latin typeface="Times New Roman" panose="02020603050405020304" pitchFamily="18" charset="0"/>
                <a:ea typeface="Times New Roman" panose="02020603050405020304" pitchFamily="18" charset="0"/>
                <a:cs typeface="B Nazanin" panose="00000400000000000000" pitchFamily="2" charset="-78"/>
              </a:rPr>
              <a:t>پیوست شماره یک</a:t>
            </a:r>
            <a:r>
              <a:rPr lang="ar-SA" sz="5000" b="1" dirty="0">
                <a:latin typeface="Times New Roman" panose="02020603050405020304" pitchFamily="18" charset="0"/>
                <a:ea typeface="Times New Roman" panose="02020603050405020304" pitchFamily="18" charset="0"/>
                <a:cs typeface="B Nazanin" panose="00000400000000000000" pitchFamily="2" charset="-78"/>
              </a:rPr>
              <a:t>).</a:t>
            </a:r>
            <a:endParaRPr lang="en-US" sz="5000" b="1" dirty="0">
              <a:latin typeface="Times New Roman" panose="02020603050405020304" pitchFamily="18" charset="0"/>
              <a:ea typeface="Times New Roman" panose="02020603050405020304" pitchFamily="18" charset="0"/>
              <a:cs typeface="B Nazanin" panose="00000400000000000000" pitchFamily="2" charset="-78"/>
            </a:endParaRPr>
          </a:p>
          <a:p>
            <a:pPr marL="0" marR="0" algn="just" rtl="1">
              <a:lnSpc>
                <a:spcPct val="170000"/>
              </a:lnSpc>
              <a:spcBef>
                <a:spcPts val="0"/>
              </a:spcBef>
              <a:spcAft>
                <a:spcPts val="0"/>
              </a:spcAft>
            </a:pPr>
            <a:endParaRPr lang="en-US" sz="2600" b="1" dirty="0">
              <a:effectLst/>
              <a:latin typeface="Times New Roman" panose="02020603050405020304" pitchFamily="18" charset="0"/>
              <a:ea typeface="Times New Roman" panose="02020603050405020304" pitchFamily="18" charset="0"/>
              <a:cs typeface="B Nazanin" panose="00000400000000000000" pitchFamily="2" charset="-78"/>
            </a:endParaRPr>
          </a:p>
          <a:p>
            <a:endParaRPr lang="en-US" dirty="0"/>
          </a:p>
        </p:txBody>
      </p:sp>
    </p:spTree>
    <p:extLst>
      <p:ext uri="{BB962C8B-B14F-4D97-AF65-F5344CB8AC3E}">
        <p14:creationId xmlns:p14="http://schemas.microsoft.com/office/powerpoint/2010/main" val="28918426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F69739A-F03B-41B0-A79D-EC6419506B50}"/>
              </a:ext>
            </a:extLst>
          </p:cNvPr>
          <p:cNvSpPr>
            <a:spLocks noGrp="1"/>
          </p:cNvSpPr>
          <p:nvPr>
            <p:ph type="title"/>
          </p:nvPr>
        </p:nvSpPr>
        <p:spPr>
          <a:xfrm>
            <a:off x="1760148" y="116452"/>
            <a:ext cx="9294553" cy="717824"/>
          </a:xfrm>
        </p:spPr>
        <p:txBody>
          <a:bodyPr/>
          <a:lstStyle/>
          <a:p>
            <a:pPr algn="just" rtl="1"/>
            <a:r>
              <a:rPr lang="fa-IR" dirty="0">
                <a:latin typeface="Times New Roman" panose="02020603050405020304" pitchFamily="18" charset="0"/>
                <a:ea typeface="Times New Roman" panose="02020603050405020304" pitchFamily="18" charset="0"/>
                <a:cs typeface="B Titr"/>
              </a:rPr>
              <a:t>شرایط عمومی مستندات مورد نیاز جهت تأمین اعتبار</a:t>
            </a:r>
            <a:endParaRPr lang="en-US" dirty="0"/>
          </a:p>
        </p:txBody>
      </p:sp>
      <p:sp>
        <p:nvSpPr>
          <p:cNvPr id="3" name="Content Placeholder 2">
            <a:extLst>
              <a:ext uri="{FF2B5EF4-FFF2-40B4-BE49-F238E27FC236}">
                <a16:creationId xmlns="" xmlns:a16="http://schemas.microsoft.com/office/drawing/2014/main" id="{29EB282D-C34B-44B7-B622-7C938B5832A4}"/>
              </a:ext>
            </a:extLst>
          </p:cNvPr>
          <p:cNvSpPr>
            <a:spLocks noGrp="1"/>
          </p:cNvSpPr>
          <p:nvPr>
            <p:ph idx="1"/>
          </p:nvPr>
        </p:nvSpPr>
        <p:spPr>
          <a:xfrm>
            <a:off x="185530" y="834276"/>
            <a:ext cx="11873947" cy="5907271"/>
          </a:xfrm>
        </p:spPr>
        <p:txBody>
          <a:bodyPr>
            <a:normAutofit fontScale="62500" lnSpcReduction="20000"/>
          </a:bodyPr>
          <a:lstStyle/>
          <a:p>
            <a:pPr lvl="0" algn="justLow" rtl="1">
              <a:lnSpc>
                <a:spcPct val="170000"/>
              </a:lnSpc>
              <a:buFont typeface="mitr"/>
              <a:buAutoNum type="arabicPeriod"/>
            </a:pPr>
            <a:r>
              <a:rPr lang="fa-IR" sz="3200" b="1" dirty="0">
                <a:solidFill>
                  <a:srgbClr val="FF0000"/>
                </a:solidFill>
                <a:latin typeface="Times New Roman" panose="02020603050405020304" pitchFamily="18" charset="0"/>
                <a:ea typeface="Times New Roman" panose="02020603050405020304" pitchFamily="18" charset="0"/>
                <a:cs typeface="B Nazanin" panose="00000400000000000000" pitchFamily="2" charset="-78"/>
              </a:rPr>
              <a:t>افراد دارای معلولیت و مددجویان </a:t>
            </a:r>
            <a:r>
              <a:rPr lang="fa-IR" sz="3200" b="1" dirty="0">
                <a:latin typeface="Times New Roman" panose="02020603050405020304" pitchFamily="18" charset="0"/>
                <a:ea typeface="Times New Roman" panose="02020603050405020304" pitchFamily="18" charset="0"/>
                <a:cs typeface="B Nazanin" panose="00000400000000000000" pitchFamily="2" charset="-78"/>
              </a:rPr>
              <a:t>معرفی شده می بایست دارای </a:t>
            </a:r>
            <a:r>
              <a:rPr lang="fa-IR" sz="3200" b="1" dirty="0">
                <a:solidFill>
                  <a:srgbClr val="FF0000"/>
                </a:solidFill>
                <a:latin typeface="Times New Roman" panose="02020603050405020304" pitchFamily="18" charset="0"/>
                <a:ea typeface="Times New Roman" panose="02020603050405020304" pitchFamily="18" charset="0"/>
                <a:cs typeface="B Nazanin" panose="00000400000000000000" pitchFamily="2" charset="-78"/>
              </a:rPr>
              <a:t>پرونده تائید شده </a:t>
            </a:r>
            <a:r>
              <a:rPr lang="fa-IR" sz="3200" b="1" dirty="0">
                <a:latin typeface="Times New Roman" panose="02020603050405020304" pitchFamily="18" charset="0"/>
                <a:ea typeface="Times New Roman" panose="02020603050405020304" pitchFamily="18" charset="0"/>
                <a:cs typeface="B Nazanin" panose="00000400000000000000" pitchFamily="2" charset="-78"/>
              </a:rPr>
              <a:t>و</a:t>
            </a:r>
            <a:r>
              <a:rPr lang="fa-IR" sz="3200" b="1" dirty="0">
                <a:solidFill>
                  <a:srgbClr val="FF0000"/>
                </a:solidFill>
                <a:latin typeface="Times New Roman" panose="02020603050405020304" pitchFamily="18" charset="0"/>
                <a:ea typeface="Times New Roman" panose="02020603050405020304" pitchFamily="18" charset="0"/>
                <a:cs typeface="B Nazanin" panose="00000400000000000000" pitchFamily="2" charset="-78"/>
              </a:rPr>
              <a:t> فعال </a:t>
            </a:r>
            <a:r>
              <a:rPr lang="fa-IR" sz="3200" b="1" dirty="0">
                <a:latin typeface="Times New Roman" panose="02020603050405020304" pitchFamily="18" charset="0"/>
                <a:ea typeface="Times New Roman" panose="02020603050405020304" pitchFamily="18" charset="0"/>
                <a:cs typeface="B Nazanin" panose="00000400000000000000" pitchFamily="2" charset="-78"/>
              </a:rPr>
              <a:t>در سامانه بهزیستی بوده و تحت پوشش </a:t>
            </a:r>
            <a:r>
              <a:rPr lang="fa-IR" sz="3200" b="1" dirty="0">
                <a:highlight>
                  <a:srgbClr val="FFFF00"/>
                </a:highlight>
                <a:latin typeface="Times New Roman" panose="02020603050405020304" pitchFamily="18" charset="0"/>
                <a:ea typeface="Times New Roman" panose="02020603050405020304" pitchFamily="18" charset="0"/>
                <a:cs typeface="B Nazanin" panose="00000400000000000000" pitchFamily="2" charset="-78"/>
              </a:rPr>
              <a:t>حمایت های مستمر و یا غیر مستمر</a:t>
            </a:r>
            <a:r>
              <a:rPr lang="fa-IR" sz="3200" b="1" dirty="0">
                <a:latin typeface="Times New Roman" panose="02020603050405020304" pitchFamily="18" charset="0"/>
                <a:ea typeface="Times New Roman" panose="02020603050405020304" pitchFamily="18" charset="0"/>
                <a:cs typeface="B Nazanin" panose="00000400000000000000" pitchFamily="2" charset="-78"/>
              </a:rPr>
              <a:t> در </a:t>
            </a:r>
            <a:r>
              <a:rPr lang="fa-IR" sz="3200" b="1" u="sng" dirty="0">
                <a:highlight>
                  <a:srgbClr val="FFFF00"/>
                </a:highlight>
                <a:latin typeface="Times New Roman" panose="02020603050405020304" pitchFamily="18" charset="0"/>
                <a:ea typeface="Times New Roman" panose="02020603050405020304" pitchFamily="18" charset="0"/>
                <a:cs typeface="B Nazanin" panose="00000400000000000000" pitchFamily="2" charset="-78"/>
              </a:rPr>
              <a:t>حوزه امور توانبخشی</a:t>
            </a:r>
            <a:r>
              <a:rPr lang="fa-IR" sz="3200" b="1" u="sng" dirty="0">
                <a:latin typeface="Times New Roman" panose="02020603050405020304" pitchFamily="18" charset="0"/>
                <a:ea typeface="Times New Roman" panose="02020603050405020304" pitchFamily="18" charset="0"/>
                <a:cs typeface="B Nazanin" panose="00000400000000000000" pitchFamily="2" charset="-78"/>
              </a:rPr>
              <a:t> </a:t>
            </a:r>
            <a:r>
              <a:rPr lang="fa-IR" sz="3200" b="1" dirty="0">
                <a:latin typeface="Times New Roman" panose="02020603050405020304" pitchFamily="18" charset="0"/>
                <a:ea typeface="Times New Roman" panose="02020603050405020304" pitchFamily="18" charset="0"/>
                <a:cs typeface="B Nazanin" panose="00000400000000000000" pitchFamily="2" charset="-78"/>
              </a:rPr>
              <a:t>و </a:t>
            </a:r>
            <a:r>
              <a:rPr lang="fa-IR" sz="3200" b="1" dirty="0">
                <a:highlight>
                  <a:srgbClr val="00FFFF"/>
                </a:highlight>
                <a:latin typeface="Times New Roman" panose="02020603050405020304" pitchFamily="18" charset="0"/>
                <a:ea typeface="Times New Roman" panose="02020603050405020304" pitchFamily="18" charset="0"/>
                <a:cs typeface="B Nazanin" panose="00000400000000000000" pitchFamily="2" charset="-78"/>
              </a:rPr>
              <a:t>حمایت های مستمر</a:t>
            </a:r>
            <a:r>
              <a:rPr lang="fa-IR" sz="3200" b="1" dirty="0">
                <a:latin typeface="Times New Roman" panose="02020603050405020304" pitchFamily="18" charset="0"/>
                <a:ea typeface="Times New Roman" panose="02020603050405020304" pitchFamily="18" charset="0"/>
                <a:cs typeface="B Nazanin" panose="00000400000000000000" pitchFamily="2" charset="-78"/>
              </a:rPr>
              <a:t> در </a:t>
            </a:r>
            <a:r>
              <a:rPr lang="fa-IR" sz="3200" b="1" dirty="0">
                <a:highlight>
                  <a:srgbClr val="00FFFF"/>
                </a:highlight>
                <a:latin typeface="Times New Roman" panose="02020603050405020304" pitchFamily="18" charset="0"/>
                <a:ea typeface="Times New Roman" panose="02020603050405020304" pitchFamily="18" charset="0"/>
                <a:cs typeface="B Nazanin" panose="00000400000000000000" pitchFamily="2" charset="-78"/>
              </a:rPr>
              <a:t>حوزه معاونت سلامت اجتماعی </a:t>
            </a:r>
            <a:r>
              <a:rPr lang="fa-IR" sz="3200" b="1" dirty="0">
                <a:latin typeface="Times New Roman" panose="02020603050405020304" pitchFamily="18" charset="0"/>
                <a:ea typeface="Times New Roman" panose="02020603050405020304" pitchFamily="18" charset="0"/>
                <a:cs typeface="B Nazanin" panose="00000400000000000000" pitchFamily="2" charset="-78"/>
              </a:rPr>
              <a:t>سازمان باشند.</a:t>
            </a:r>
            <a:endParaRPr lang="en-US" sz="3200" b="1" dirty="0">
              <a:latin typeface="Times New Roman" panose="02020603050405020304" pitchFamily="18" charset="0"/>
              <a:ea typeface="Times New Roman" panose="02020603050405020304" pitchFamily="18" charset="0"/>
              <a:cs typeface="B Nazanin" panose="00000400000000000000" pitchFamily="2" charset="-78"/>
            </a:endParaRPr>
          </a:p>
          <a:p>
            <a:pPr marL="228600" algn="justLow" rtl="1">
              <a:lnSpc>
                <a:spcPct val="170000"/>
              </a:lnSpc>
            </a:pPr>
            <a:r>
              <a:rPr lang="ar-SA" sz="3200" b="1" dirty="0">
                <a:latin typeface="Times New Roman" panose="02020603050405020304" pitchFamily="18" charset="0"/>
                <a:ea typeface="Times New Roman" panose="02020603050405020304" pitchFamily="18" charset="0"/>
                <a:cs typeface="B Nazanin" panose="00000400000000000000" pitchFamily="2" charset="-78"/>
              </a:rPr>
              <a:t>تبصره :</a:t>
            </a:r>
            <a:r>
              <a:rPr lang="fa-IR" sz="3200" b="1" dirty="0">
                <a:latin typeface="Times New Roman" panose="02020603050405020304" pitchFamily="18" charset="0"/>
                <a:ea typeface="Times New Roman" panose="02020603050405020304" pitchFamily="18" charset="0"/>
                <a:cs typeface="B Nazanin" panose="00000400000000000000" pitchFamily="2" charset="-78"/>
              </a:rPr>
              <a:t> فرزندان مستقل شده از مراکز شبانه روزی و امداد بگیران در حوزه معاونت سلامت اجتماعی سازمان مشمول بهره مندی از اعتبارات موضوع این بخشنامه می باشند. </a:t>
            </a:r>
            <a:endParaRPr lang="en-US" sz="3200" b="1" dirty="0">
              <a:latin typeface="Times New Roman" panose="02020603050405020304" pitchFamily="18" charset="0"/>
              <a:ea typeface="Times New Roman" panose="02020603050405020304" pitchFamily="18" charset="0"/>
              <a:cs typeface="B Nazanin" panose="00000400000000000000" pitchFamily="2" charset="-78"/>
            </a:endParaRPr>
          </a:p>
          <a:p>
            <a:pPr marL="0" lvl="0" indent="0" algn="justLow" rtl="1">
              <a:lnSpc>
                <a:spcPct val="170000"/>
              </a:lnSpc>
              <a:buNone/>
            </a:pPr>
            <a:r>
              <a:rPr lang="fa-IR" sz="3200" b="1" dirty="0">
                <a:solidFill>
                  <a:srgbClr val="FF0000"/>
                </a:solidFill>
                <a:latin typeface="Times New Roman" panose="02020603050405020304" pitchFamily="18" charset="0"/>
                <a:ea typeface="Times New Roman" panose="02020603050405020304" pitchFamily="18" charset="0"/>
                <a:cs typeface="B Nazanin" panose="00000400000000000000" pitchFamily="2" charset="-78"/>
              </a:rPr>
              <a:t>2- گزارش مددکاری </a:t>
            </a:r>
            <a:r>
              <a:rPr lang="ar-SA" sz="3200" b="1" dirty="0">
                <a:highlight>
                  <a:srgbClr val="00FF00"/>
                </a:highlight>
                <a:latin typeface="Times New Roman" panose="02020603050405020304" pitchFamily="18" charset="0"/>
                <a:ea typeface="Times New Roman" panose="02020603050405020304" pitchFamily="18" charset="0"/>
                <a:cs typeface="B Nazanin" panose="00000400000000000000" pitchFamily="2" charset="-78"/>
              </a:rPr>
              <a:t>صرفاً در یک صفحه</a:t>
            </a:r>
            <a:r>
              <a:rPr lang="fa-IR" sz="3200" b="1" dirty="0">
                <a:highlight>
                  <a:srgbClr val="00FF00"/>
                </a:highlight>
                <a:latin typeface="Times New Roman" panose="02020603050405020304" pitchFamily="18" charset="0"/>
                <a:ea typeface="Times New Roman" panose="02020603050405020304" pitchFamily="18" charset="0"/>
                <a:cs typeface="B Nazanin" panose="00000400000000000000" pitchFamily="2" charset="-78"/>
              </a:rPr>
              <a:t> </a:t>
            </a:r>
            <a:r>
              <a:rPr lang="fa-IR" sz="3200" b="1" dirty="0">
                <a:latin typeface="Times New Roman" panose="02020603050405020304" pitchFamily="18" charset="0"/>
                <a:ea typeface="Times New Roman" panose="02020603050405020304" pitchFamily="18" charset="0"/>
                <a:cs typeface="B Nazanin" panose="00000400000000000000" pitchFamily="2" charset="-78"/>
              </a:rPr>
              <a:t>و مطابق </a:t>
            </a:r>
            <a:r>
              <a:rPr lang="fa-IR" sz="3200" b="1" u="sng" dirty="0">
                <a:solidFill>
                  <a:srgbClr val="FF0000"/>
                </a:solidFill>
                <a:latin typeface="Times New Roman" panose="02020603050405020304" pitchFamily="18" charset="0"/>
                <a:ea typeface="Times New Roman" panose="02020603050405020304" pitchFamily="18" charset="0"/>
                <a:cs typeface="B Nazanin" panose="00000400000000000000" pitchFamily="2" charset="-78"/>
                <a:hlinkClick r:id="rId2" action="ppaction://hlinkfile"/>
              </a:rPr>
              <a:t>پیوست</a:t>
            </a:r>
            <a:r>
              <a:rPr lang="fa-IR" sz="3200" b="1" u="sng" dirty="0">
                <a:solidFill>
                  <a:srgbClr val="FF0000"/>
                </a:solidFill>
                <a:latin typeface="Times New Roman" panose="02020603050405020304" pitchFamily="18" charset="0"/>
                <a:ea typeface="Times New Roman" panose="02020603050405020304" pitchFamily="18" charset="0"/>
                <a:cs typeface="B Nazanin" panose="00000400000000000000" pitchFamily="2" charset="-78"/>
              </a:rPr>
              <a:t> </a:t>
            </a:r>
            <a:r>
              <a:rPr lang="fa-IR" sz="3200" b="1" u="sng" dirty="0">
                <a:solidFill>
                  <a:srgbClr val="FF0000"/>
                </a:solidFill>
                <a:latin typeface="Times New Roman" panose="02020603050405020304" pitchFamily="18" charset="0"/>
                <a:ea typeface="Times New Roman" panose="02020603050405020304" pitchFamily="18" charset="0"/>
                <a:cs typeface="B Nazanin" panose="00000400000000000000" pitchFamily="2" charset="-78"/>
                <a:hlinkClick r:id="rId3" action="ppaction://hlinkfile"/>
              </a:rPr>
              <a:t>شماره</a:t>
            </a:r>
            <a:r>
              <a:rPr lang="fa-IR" sz="3200" b="1" u="sng" dirty="0">
                <a:solidFill>
                  <a:srgbClr val="FF0000"/>
                </a:solidFill>
                <a:latin typeface="Times New Roman" panose="02020603050405020304" pitchFamily="18" charset="0"/>
                <a:ea typeface="Times New Roman" panose="02020603050405020304" pitchFamily="18" charset="0"/>
                <a:cs typeface="B Nazanin" panose="00000400000000000000" pitchFamily="2" charset="-78"/>
              </a:rPr>
              <a:t> </a:t>
            </a:r>
            <a:r>
              <a:rPr lang="fa-IR" sz="3200" b="1" u="sng" dirty="0" smtClean="0">
                <a:solidFill>
                  <a:srgbClr val="FF0000"/>
                </a:solidFill>
                <a:latin typeface="Times New Roman" panose="02020603050405020304" pitchFamily="18" charset="0"/>
                <a:ea typeface="Times New Roman" panose="02020603050405020304" pitchFamily="18" charset="0"/>
                <a:cs typeface="B Nazanin" panose="00000400000000000000" pitchFamily="2" charset="-78"/>
                <a:hlinkClick r:id="rId4" action="ppaction://hlinkfile"/>
              </a:rPr>
              <a:t>یک</a:t>
            </a:r>
            <a:r>
              <a:rPr lang="fa-IR" sz="3200" b="1" u="sng" dirty="0" smtClean="0">
                <a:solidFill>
                  <a:srgbClr val="FF0000"/>
                </a:solidFill>
                <a:latin typeface="Times New Roman" panose="02020603050405020304" pitchFamily="18" charset="0"/>
                <a:ea typeface="Times New Roman" panose="02020603050405020304" pitchFamily="18" charset="0"/>
                <a:cs typeface="B Nazanin" panose="00000400000000000000" pitchFamily="2" charset="-78"/>
              </a:rPr>
              <a:t> </a:t>
            </a:r>
            <a:r>
              <a:rPr lang="fa-IR" sz="3200" b="1" dirty="0">
                <a:latin typeface="Times New Roman" panose="02020603050405020304" pitchFamily="18" charset="0"/>
                <a:ea typeface="Times New Roman" panose="02020603050405020304" pitchFamily="18" charset="0"/>
                <a:cs typeface="B Nazanin" panose="00000400000000000000" pitchFamily="2" charset="-78"/>
              </a:rPr>
              <a:t>و </a:t>
            </a:r>
            <a:r>
              <a:rPr lang="ar-SA" sz="3200" b="1" dirty="0">
                <a:latin typeface="Times New Roman" panose="02020603050405020304" pitchFamily="18" charset="0"/>
                <a:ea typeface="Times New Roman" panose="02020603050405020304" pitchFamily="18" charset="0"/>
                <a:cs typeface="B Nazanin" panose="00000400000000000000" pitchFamily="2" charset="-78"/>
              </a:rPr>
              <a:t>به استناد حوزه حمایتی </a:t>
            </a:r>
            <a:r>
              <a:rPr lang="fa-IR" sz="3200" b="1" u="sng" dirty="0">
                <a:latin typeface="Times New Roman" panose="02020603050405020304" pitchFamily="18" charset="0"/>
                <a:ea typeface="Times New Roman" panose="02020603050405020304" pitchFamily="18" charset="0"/>
                <a:cs typeface="B Nazanin" panose="00000400000000000000" pitchFamily="2" charset="-78"/>
              </a:rPr>
              <a:t>انتخاب، تکمیل و ارسال </a:t>
            </a:r>
            <a:r>
              <a:rPr lang="fa-IR" sz="3200" b="1" dirty="0">
                <a:latin typeface="Times New Roman" panose="02020603050405020304" pitchFamily="18" charset="0"/>
                <a:ea typeface="Times New Roman" panose="02020603050405020304" pitchFamily="18" charset="0"/>
                <a:cs typeface="B Nazanin" panose="00000400000000000000" pitchFamily="2" charset="-78"/>
              </a:rPr>
              <a:t>گردد.</a:t>
            </a:r>
          </a:p>
          <a:p>
            <a:pPr marL="0" lvl="0" indent="0" algn="justLow" rtl="1">
              <a:lnSpc>
                <a:spcPct val="170000"/>
              </a:lnSpc>
              <a:buNone/>
            </a:pPr>
            <a:endParaRPr lang="en-US" sz="3200" b="1" dirty="0">
              <a:latin typeface="Times New Roman" panose="02020603050405020304" pitchFamily="18" charset="0"/>
              <a:ea typeface="Times New Roman" panose="02020603050405020304" pitchFamily="18" charset="0"/>
              <a:cs typeface="B Nazanin" panose="00000400000000000000" pitchFamily="2" charset="-78"/>
            </a:endParaRPr>
          </a:p>
          <a:p>
            <a:pPr marL="0" lvl="0" indent="0" algn="justLow" rtl="1">
              <a:lnSpc>
                <a:spcPct val="170000"/>
              </a:lnSpc>
              <a:buNone/>
            </a:pPr>
            <a:r>
              <a:rPr lang="fa-IR" sz="3200" b="1" dirty="0">
                <a:solidFill>
                  <a:srgbClr val="00B0F0"/>
                </a:solidFill>
                <a:latin typeface="Times New Roman" panose="02020603050405020304" pitchFamily="18" charset="0"/>
                <a:ea typeface="Times New Roman" panose="02020603050405020304" pitchFamily="18" charset="0"/>
                <a:cs typeface="B Nazanin" panose="00000400000000000000" pitchFamily="2" charset="-78"/>
              </a:rPr>
              <a:t>3-گزارش تصویر رنگی </a:t>
            </a:r>
            <a:r>
              <a:rPr lang="ar-SA" sz="3200" b="1" dirty="0">
                <a:highlight>
                  <a:srgbClr val="00FF00"/>
                </a:highlight>
                <a:latin typeface="Times New Roman" panose="02020603050405020304" pitchFamily="18" charset="0"/>
                <a:ea typeface="Times New Roman" panose="02020603050405020304" pitchFamily="18" charset="0"/>
                <a:cs typeface="B Nazanin" panose="00000400000000000000" pitchFamily="2" charset="-78"/>
              </a:rPr>
              <a:t>صرفاً در یک صفحه</a:t>
            </a:r>
            <a:r>
              <a:rPr lang="fa-IR" sz="3200" b="1" dirty="0">
                <a:highlight>
                  <a:srgbClr val="00FF00"/>
                </a:highlight>
                <a:latin typeface="Times New Roman" panose="02020603050405020304" pitchFamily="18" charset="0"/>
                <a:ea typeface="Times New Roman" panose="02020603050405020304" pitchFamily="18" charset="0"/>
                <a:cs typeface="B Nazanin" panose="00000400000000000000" pitchFamily="2" charset="-78"/>
              </a:rPr>
              <a:t> </a:t>
            </a:r>
            <a:r>
              <a:rPr lang="fa-IR" sz="3200" b="1" dirty="0">
                <a:latin typeface="Times New Roman" panose="02020603050405020304" pitchFamily="18" charset="0"/>
                <a:ea typeface="Times New Roman" panose="02020603050405020304" pitchFamily="18" charset="0"/>
                <a:cs typeface="B Nazanin" panose="00000400000000000000" pitchFamily="2" charset="-78"/>
              </a:rPr>
              <a:t>و </a:t>
            </a:r>
            <a:r>
              <a:rPr lang="fa-IR" sz="3200" b="1" u="sng" dirty="0">
                <a:latin typeface="Times New Roman" panose="02020603050405020304" pitchFamily="18" charset="0"/>
                <a:ea typeface="Times New Roman" panose="02020603050405020304" pitchFamily="18" charset="0"/>
                <a:cs typeface="B Nazanin" panose="00000400000000000000" pitchFamily="2" charset="-78"/>
              </a:rPr>
              <a:t>مطابق </a:t>
            </a:r>
            <a:r>
              <a:rPr lang="fa-IR" sz="3200" b="1" u="sng" dirty="0">
                <a:solidFill>
                  <a:srgbClr val="008BBC"/>
                </a:solidFill>
                <a:latin typeface="Times New Roman" panose="02020603050405020304" pitchFamily="18" charset="0"/>
                <a:ea typeface="Times New Roman" panose="02020603050405020304" pitchFamily="18" charset="0"/>
                <a:cs typeface="B Nazanin" panose="00000400000000000000" pitchFamily="2" charset="-78"/>
              </a:rPr>
              <a:t>پیوست </a:t>
            </a:r>
            <a:r>
              <a:rPr lang="fa-IR" sz="3200" b="1" u="sng" dirty="0">
                <a:solidFill>
                  <a:srgbClr val="008BBC"/>
                </a:solidFill>
                <a:latin typeface="Times New Roman" panose="02020603050405020304" pitchFamily="18" charset="0"/>
                <a:ea typeface="Times New Roman" panose="02020603050405020304" pitchFamily="18" charset="0"/>
                <a:cs typeface="B Nazanin" panose="00000400000000000000" pitchFamily="2" charset="-78"/>
                <a:hlinkClick r:id="rId5" action="ppaction://hlinkfile"/>
              </a:rPr>
              <a:t>شماره</a:t>
            </a:r>
            <a:r>
              <a:rPr lang="fa-IR" sz="3200" b="1" u="sng" dirty="0">
                <a:solidFill>
                  <a:srgbClr val="008BBC"/>
                </a:solidFill>
                <a:latin typeface="Times New Roman" panose="02020603050405020304" pitchFamily="18" charset="0"/>
                <a:ea typeface="Times New Roman" panose="02020603050405020304" pitchFamily="18" charset="0"/>
                <a:cs typeface="B Nazanin" panose="00000400000000000000" pitchFamily="2" charset="-78"/>
              </a:rPr>
              <a:t> دو</a:t>
            </a:r>
            <a:r>
              <a:rPr lang="fa-IR" sz="3200" b="1" dirty="0">
                <a:solidFill>
                  <a:srgbClr val="008BBC"/>
                </a:solidFill>
                <a:latin typeface="Times New Roman" panose="02020603050405020304" pitchFamily="18" charset="0"/>
                <a:ea typeface="Times New Roman" panose="02020603050405020304" pitchFamily="18" charset="0"/>
                <a:cs typeface="B Nazanin" panose="00000400000000000000" pitchFamily="2" charset="-78"/>
              </a:rPr>
              <a:t> </a:t>
            </a:r>
            <a:r>
              <a:rPr lang="fa-IR" sz="3200" b="1" dirty="0">
                <a:latin typeface="Times New Roman" panose="02020603050405020304" pitchFamily="18" charset="0"/>
                <a:ea typeface="Times New Roman" panose="02020603050405020304" pitchFamily="18" charset="0"/>
                <a:cs typeface="B Nazanin" panose="00000400000000000000" pitchFamily="2" charset="-78"/>
              </a:rPr>
              <a:t>و </a:t>
            </a:r>
            <a:r>
              <a:rPr lang="ar-SA" sz="3200" b="1" dirty="0">
                <a:latin typeface="Times New Roman" panose="02020603050405020304" pitchFamily="18" charset="0"/>
                <a:ea typeface="Times New Roman" panose="02020603050405020304" pitchFamily="18" charset="0"/>
                <a:cs typeface="B Nazanin" panose="00000400000000000000" pitchFamily="2" charset="-78"/>
              </a:rPr>
              <a:t>به استناد  روش احداث واحد مسکونی</a:t>
            </a:r>
            <a:r>
              <a:rPr lang="fa-IR" sz="3200" b="1" dirty="0">
                <a:latin typeface="Times New Roman" panose="02020603050405020304" pitchFamily="18" charset="0"/>
                <a:ea typeface="Times New Roman" panose="02020603050405020304" pitchFamily="18" charset="0"/>
                <a:cs typeface="B Nazanin" panose="00000400000000000000" pitchFamily="2" charset="-78"/>
              </a:rPr>
              <a:t> </a:t>
            </a:r>
            <a:r>
              <a:rPr lang="fa-IR" sz="3200" b="1" u="sng" dirty="0">
                <a:latin typeface="Times New Roman" panose="02020603050405020304" pitchFamily="18" charset="0"/>
                <a:ea typeface="Times New Roman" panose="02020603050405020304" pitchFamily="18" charset="0"/>
                <a:cs typeface="B Nazanin" panose="00000400000000000000" pitchFamily="2" charset="-78"/>
              </a:rPr>
              <a:t>تکمیل و ارسال </a:t>
            </a:r>
            <a:r>
              <a:rPr lang="fa-IR" sz="3200" b="1" dirty="0">
                <a:latin typeface="Times New Roman" panose="02020603050405020304" pitchFamily="18" charset="0"/>
                <a:ea typeface="Times New Roman" panose="02020603050405020304" pitchFamily="18" charset="0"/>
                <a:cs typeface="B Nazanin" panose="00000400000000000000" pitchFamily="2" charset="-78"/>
              </a:rPr>
              <a:t>گردد.</a:t>
            </a:r>
          </a:p>
          <a:p>
            <a:pPr marL="0" lvl="0" indent="0" algn="justLow" rtl="1">
              <a:lnSpc>
                <a:spcPct val="170000"/>
              </a:lnSpc>
              <a:buNone/>
            </a:pPr>
            <a:endParaRPr lang="en-US" sz="3200" b="1" dirty="0">
              <a:latin typeface="Times New Roman" panose="02020603050405020304" pitchFamily="18" charset="0"/>
              <a:ea typeface="Times New Roman" panose="02020603050405020304" pitchFamily="18" charset="0"/>
              <a:cs typeface="B Nazanin" panose="00000400000000000000" pitchFamily="2" charset="-78"/>
            </a:endParaRPr>
          </a:p>
          <a:p>
            <a:pPr marL="0" lvl="0" indent="0" algn="justLow" rtl="1">
              <a:lnSpc>
                <a:spcPct val="170000"/>
              </a:lnSpc>
              <a:buNone/>
            </a:pPr>
            <a:r>
              <a:rPr lang="fa-IR" sz="3200" b="1" dirty="0">
                <a:latin typeface="Times New Roman" panose="02020603050405020304" pitchFamily="18" charset="0"/>
                <a:ea typeface="Times New Roman" panose="02020603050405020304" pitchFamily="18" charset="0"/>
                <a:cs typeface="B Nazanin" panose="00000400000000000000" pitchFamily="2" charset="-78"/>
              </a:rPr>
              <a:t>4- </a:t>
            </a:r>
            <a:r>
              <a:rPr lang="fa-IR" sz="3200" b="1" dirty="0">
                <a:highlight>
                  <a:srgbClr val="FFFF00"/>
                </a:highlight>
                <a:latin typeface="Times New Roman" panose="02020603050405020304" pitchFamily="18" charset="0"/>
                <a:ea typeface="Times New Roman" panose="02020603050405020304" pitchFamily="18" charset="0"/>
                <a:cs typeface="B Nazanin" panose="00000400000000000000" pitchFamily="2" charset="-78"/>
              </a:rPr>
              <a:t>همخوانی استان محل اجرای پروژه </a:t>
            </a:r>
            <a:r>
              <a:rPr lang="fa-IR" sz="3200" b="1" dirty="0">
                <a:latin typeface="Times New Roman" panose="02020603050405020304" pitchFamily="18" charset="0"/>
                <a:ea typeface="Times New Roman" panose="02020603050405020304" pitchFamily="18" charset="0"/>
                <a:cs typeface="B Nazanin" panose="00000400000000000000" pitchFamily="2" charset="-78"/>
              </a:rPr>
              <a:t>تخصیص یافته به افراد دارای معلولیت و مددجویان </a:t>
            </a:r>
            <a:r>
              <a:rPr lang="fa-IR" sz="3200" b="1" dirty="0">
                <a:highlight>
                  <a:srgbClr val="FFFF00"/>
                </a:highlight>
                <a:latin typeface="Times New Roman" panose="02020603050405020304" pitchFamily="18" charset="0"/>
                <a:ea typeface="Times New Roman" panose="02020603050405020304" pitchFamily="18" charset="0"/>
                <a:cs typeface="B Nazanin" panose="00000400000000000000" pitchFamily="2" charset="-78"/>
              </a:rPr>
              <a:t>با استان محل تشکیل و ثبت پرونده مددجویی</a:t>
            </a:r>
            <a:r>
              <a:rPr lang="fa-IR" sz="3200" b="1" dirty="0">
                <a:latin typeface="Times New Roman" panose="02020603050405020304" pitchFamily="18" charset="0"/>
                <a:ea typeface="Times New Roman" panose="02020603050405020304" pitchFamily="18" charset="0"/>
                <a:cs typeface="B Nazanin" panose="00000400000000000000" pitchFamily="2" charset="-78"/>
              </a:rPr>
              <a:t>، در ارسال مستندات تامین اعتبار برای </a:t>
            </a:r>
            <a:r>
              <a:rPr lang="fa-IR" sz="3200" b="1" dirty="0">
                <a:highlight>
                  <a:srgbClr val="00FF00"/>
                </a:highlight>
                <a:latin typeface="Times New Roman" panose="02020603050405020304" pitchFamily="18" charset="0"/>
                <a:ea typeface="Times New Roman" panose="02020603050405020304" pitchFamily="18" charset="0"/>
                <a:cs typeface="B Nazanin" panose="00000400000000000000" pitchFamily="2" charset="-78"/>
              </a:rPr>
              <a:t>تمامی روش ها الزامی است.</a:t>
            </a:r>
            <a:endParaRPr lang="en-US" sz="3200" b="1" dirty="0">
              <a:highlight>
                <a:srgbClr val="00FF00"/>
              </a:highlight>
              <a:latin typeface="Times New Roman" panose="02020603050405020304" pitchFamily="18" charset="0"/>
              <a:ea typeface="Times New Roman" panose="02020603050405020304" pitchFamily="18" charset="0"/>
              <a:cs typeface="B Nazanin" panose="00000400000000000000" pitchFamily="2" charset="-78"/>
            </a:endParaRPr>
          </a:p>
          <a:p>
            <a:endParaRPr lang="en-US" sz="2800" b="1" dirty="0">
              <a:cs typeface="B Nazanin" panose="00000400000000000000" pitchFamily="2" charset="-78"/>
            </a:endParaRPr>
          </a:p>
        </p:txBody>
      </p:sp>
    </p:spTree>
    <p:extLst>
      <p:ext uri="{BB962C8B-B14F-4D97-AF65-F5344CB8AC3E}">
        <p14:creationId xmlns:p14="http://schemas.microsoft.com/office/powerpoint/2010/main" val="300255798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C7BBDDCF-EB0C-E323-BB96-43029B4EEFF8}"/>
              </a:ext>
            </a:extLst>
          </p:cNvPr>
          <p:cNvSpPr>
            <a:spLocks noGrp="1"/>
          </p:cNvSpPr>
          <p:nvPr>
            <p:ph idx="1"/>
          </p:nvPr>
        </p:nvSpPr>
        <p:spPr>
          <a:xfrm>
            <a:off x="709683" y="195618"/>
            <a:ext cx="11376299" cy="2008435"/>
          </a:xfrm>
        </p:spPr>
        <p:txBody>
          <a:bodyPr>
            <a:normAutofit lnSpcReduction="10000"/>
          </a:bodyPr>
          <a:lstStyle/>
          <a:p>
            <a:pPr marL="0" marR="0" algn="justLow" rtl="1">
              <a:spcBef>
                <a:spcPts val="0"/>
              </a:spcBef>
              <a:spcAft>
                <a:spcPts val="0"/>
              </a:spcAft>
            </a:pPr>
            <a:r>
              <a:rPr lang="ar-SA" sz="2000" b="1" dirty="0">
                <a:effectLst/>
                <a:latin typeface="Times New Roman" panose="02020603050405020304" pitchFamily="18" charset="0"/>
                <a:ea typeface="Times New Roman" panose="02020603050405020304" pitchFamily="18" charset="0"/>
                <a:cs typeface="B Nazanin" panose="00000400000000000000" pitchFamily="2" charset="-78"/>
              </a:rPr>
              <a:t>هـ) ارسال </a:t>
            </a:r>
            <a:r>
              <a:rPr lang="ar-SA" sz="2000" b="1" dirty="0">
                <a:solidFill>
                  <a:srgbClr val="FF0000"/>
                </a:solidFill>
                <a:effectLst/>
                <a:latin typeface="Times New Roman" panose="02020603050405020304" pitchFamily="18" charset="0"/>
                <a:ea typeface="Times New Roman" panose="02020603050405020304" pitchFamily="18" charset="0"/>
                <a:cs typeface="B Nazanin" panose="00000400000000000000" pitchFamily="2" charset="-78"/>
              </a:rPr>
              <a:t>فرم </a:t>
            </a:r>
            <a:r>
              <a:rPr lang="ar-SA" sz="2000" b="1" dirty="0">
                <a:solidFill>
                  <a:srgbClr val="FF0000"/>
                </a:solidFill>
                <a:effectLst/>
                <a:latin typeface="Times New Roman" panose="02020603050405020304" pitchFamily="18" charset="0"/>
                <a:ea typeface="Times New Roman" panose="02020603050405020304" pitchFamily="18" charset="0"/>
                <a:cs typeface="B Nazanin" panose="00000400000000000000" pitchFamily="2" charset="-78"/>
                <a:hlinkClick r:id="rId2" action="ppaction://hlinkfile"/>
              </a:rPr>
              <a:t>تائیدیه</a:t>
            </a:r>
            <a:r>
              <a:rPr lang="ar-SA" sz="2000" b="1" dirty="0">
                <a:solidFill>
                  <a:srgbClr val="FF0000"/>
                </a:solidFill>
                <a:effectLst/>
                <a:latin typeface="Times New Roman" panose="02020603050405020304" pitchFamily="18" charset="0"/>
                <a:ea typeface="Times New Roman" panose="02020603050405020304" pitchFamily="18" charset="0"/>
                <a:cs typeface="B Nazanin" panose="00000400000000000000" pitchFamily="2" charset="-78"/>
              </a:rPr>
              <a:t> </a:t>
            </a:r>
            <a:r>
              <a:rPr lang="ar-SA" sz="2000" b="1" dirty="0">
                <a:effectLst/>
                <a:latin typeface="Times New Roman" panose="02020603050405020304" pitchFamily="18" charset="0"/>
                <a:ea typeface="Times New Roman" panose="02020603050405020304" pitchFamily="18" charset="0"/>
                <a:cs typeface="B Nazanin" panose="00000400000000000000" pitchFamily="2" charset="-78"/>
              </a:rPr>
              <a:t>ذیل به صورت مجزا برای هر مددجو :</a:t>
            </a:r>
            <a:endParaRPr lang="en-US" sz="2000" b="1" dirty="0">
              <a:effectLst/>
              <a:latin typeface="Times New Roman" panose="02020603050405020304" pitchFamily="18" charset="0"/>
              <a:ea typeface="Times New Roman" panose="02020603050405020304" pitchFamily="18" charset="0"/>
              <a:cs typeface="B Nazanin" panose="00000400000000000000" pitchFamily="2" charset="-78"/>
            </a:endParaRPr>
          </a:p>
          <a:p>
            <a:pPr marL="0" marR="0" algn="justLow" rtl="1">
              <a:spcBef>
                <a:spcPts val="0"/>
              </a:spcBef>
              <a:spcAft>
                <a:spcPts val="0"/>
              </a:spcAft>
            </a:pPr>
            <a:r>
              <a:rPr lang="ar-SA" sz="2000" b="1" dirty="0">
                <a:effectLst/>
                <a:latin typeface="Times New Roman" panose="02020603050405020304" pitchFamily="18" charset="0"/>
                <a:ea typeface="Times New Roman" panose="02020603050405020304" pitchFamily="18" charset="0"/>
                <a:cs typeface="B Nazanin" panose="00000400000000000000" pitchFamily="2" charset="-78"/>
              </a:rPr>
              <a:t>نام و نام خانوادگی مددجو:			کدملی:			نام شهرستان:</a:t>
            </a:r>
            <a:endParaRPr lang="en-US" sz="2000" b="1" dirty="0">
              <a:effectLst/>
              <a:latin typeface="Times New Roman" panose="02020603050405020304" pitchFamily="18" charset="0"/>
              <a:ea typeface="Times New Roman" panose="02020603050405020304" pitchFamily="18" charset="0"/>
              <a:cs typeface="B Nazanin" panose="00000400000000000000" pitchFamily="2" charset="-78"/>
            </a:endParaRPr>
          </a:p>
          <a:p>
            <a:pPr marL="0" marR="0" algn="justLow" rtl="1">
              <a:spcBef>
                <a:spcPts val="0"/>
              </a:spcBef>
              <a:spcAft>
                <a:spcPts val="0"/>
              </a:spcAft>
            </a:pPr>
            <a:r>
              <a:rPr lang="ar-SA" sz="2000" b="1" dirty="0">
                <a:effectLst/>
                <a:latin typeface="Times New Roman" panose="02020603050405020304" pitchFamily="18" charset="0"/>
                <a:ea typeface="Times New Roman" panose="02020603050405020304" pitchFamily="18" charset="0"/>
                <a:cs typeface="B Nazanin" panose="00000400000000000000" pitchFamily="2" charset="-78"/>
              </a:rPr>
              <a:t>1. ساختمان دارای پایانکار به شماره .......... و تاریخ صدور .......................می باشد.</a:t>
            </a:r>
            <a:endParaRPr lang="en-US" sz="2000" b="1" dirty="0">
              <a:effectLst/>
              <a:latin typeface="Times New Roman" panose="02020603050405020304" pitchFamily="18" charset="0"/>
              <a:ea typeface="Times New Roman" panose="02020603050405020304" pitchFamily="18" charset="0"/>
              <a:cs typeface="B Nazanin" panose="00000400000000000000" pitchFamily="2" charset="-78"/>
            </a:endParaRPr>
          </a:p>
          <a:p>
            <a:pPr marL="0" marR="0" algn="justLow" rtl="1">
              <a:spcBef>
                <a:spcPts val="0"/>
              </a:spcBef>
              <a:spcAft>
                <a:spcPts val="0"/>
              </a:spcAft>
            </a:pPr>
            <a:r>
              <a:rPr lang="ar-SA" sz="2000" b="1" dirty="0">
                <a:effectLst/>
                <a:latin typeface="Times New Roman" panose="02020603050405020304" pitchFamily="18" charset="0"/>
                <a:ea typeface="Times New Roman" panose="02020603050405020304" pitchFamily="18" charset="0"/>
                <a:cs typeface="B Nazanin" panose="00000400000000000000" pitchFamily="2" charset="-78"/>
              </a:rPr>
              <a:t>2. واحد مسکونی خریداری شده دارای قدمت کمتر از 20 سال می باشد.</a:t>
            </a:r>
            <a:endParaRPr lang="en-US" sz="2000" b="1" dirty="0">
              <a:effectLst/>
              <a:latin typeface="Times New Roman" panose="02020603050405020304" pitchFamily="18" charset="0"/>
              <a:ea typeface="Times New Roman" panose="02020603050405020304" pitchFamily="18" charset="0"/>
              <a:cs typeface="B Nazanin" panose="00000400000000000000" pitchFamily="2" charset="-78"/>
            </a:endParaRPr>
          </a:p>
          <a:p>
            <a:pPr marL="0" marR="0" rtl="1">
              <a:spcBef>
                <a:spcPts val="0"/>
              </a:spcBef>
              <a:spcAft>
                <a:spcPts val="0"/>
              </a:spcAft>
            </a:pPr>
            <a:r>
              <a:rPr lang="ar-SA" sz="1800" b="1" dirty="0">
                <a:effectLst/>
                <a:latin typeface="Times New Roman" panose="02020603050405020304" pitchFamily="18" charset="0"/>
                <a:ea typeface="Times New Roman" panose="02020603050405020304" pitchFamily="18" charset="0"/>
                <a:cs typeface="B Nazanin" panose="00000400000000000000" pitchFamily="2" charset="-78"/>
              </a:rPr>
              <a:t>کارشناس فنی حوزه مسکن بهزیستی استان</a:t>
            </a:r>
            <a:endParaRPr lang="en-US" sz="1800" b="1" dirty="0">
              <a:effectLst/>
              <a:latin typeface="Times New Roman" panose="02020603050405020304" pitchFamily="18" charset="0"/>
              <a:ea typeface="Times New Roman" panose="02020603050405020304" pitchFamily="18" charset="0"/>
              <a:cs typeface="B Nazanin" panose="00000400000000000000" pitchFamily="2" charset="-78"/>
            </a:endParaRPr>
          </a:p>
          <a:p>
            <a:pPr marL="0" marR="0" rtl="1">
              <a:spcBef>
                <a:spcPts val="0"/>
              </a:spcBef>
              <a:spcAft>
                <a:spcPts val="0"/>
              </a:spcAft>
            </a:pPr>
            <a:r>
              <a:rPr lang="ar-SA" sz="1800" b="1" dirty="0">
                <a:effectLst/>
                <a:latin typeface="Times New Roman" panose="02020603050405020304" pitchFamily="18" charset="0"/>
                <a:ea typeface="Times New Roman" panose="02020603050405020304" pitchFamily="18" charset="0"/>
                <a:cs typeface="B Nazanin" panose="00000400000000000000" pitchFamily="2" charset="-78"/>
              </a:rPr>
              <a:t>نام و نام خانوادگی</a:t>
            </a:r>
            <a:endParaRPr lang="en-US" sz="1800" b="1" dirty="0">
              <a:effectLst/>
              <a:latin typeface="Times New Roman" panose="02020603050405020304" pitchFamily="18" charset="0"/>
              <a:ea typeface="Times New Roman" panose="02020603050405020304" pitchFamily="18" charset="0"/>
              <a:cs typeface="B Nazanin" panose="00000400000000000000" pitchFamily="2" charset="-78"/>
            </a:endParaRPr>
          </a:p>
          <a:p>
            <a:pPr marL="0" marR="0" rtl="1">
              <a:spcBef>
                <a:spcPts val="0"/>
              </a:spcBef>
              <a:spcAft>
                <a:spcPts val="0"/>
              </a:spcAft>
            </a:pPr>
            <a:r>
              <a:rPr lang="ar-SA" sz="1800" b="1" dirty="0">
                <a:effectLst/>
                <a:latin typeface="Times New Roman" panose="02020603050405020304" pitchFamily="18" charset="0"/>
                <a:ea typeface="Times New Roman" panose="02020603050405020304" pitchFamily="18" charset="0"/>
                <a:cs typeface="B Nazanin" panose="00000400000000000000" pitchFamily="2" charset="-78"/>
              </a:rPr>
              <a:t>امضاء</a:t>
            </a:r>
            <a:endParaRPr lang="en-US" sz="1800" b="1" dirty="0">
              <a:effectLst/>
              <a:latin typeface="Times New Roman" panose="02020603050405020304" pitchFamily="18" charset="0"/>
              <a:ea typeface="Times New Roman" panose="02020603050405020304" pitchFamily="18" charset="0"/>
              <a:cs typeface="B Nazanin" panose="00000400000000000000" pitchFamily="2" charset="-78"/>
            </a:endParaRPr>
          </a:p>
          <a:p>
            <a:endParaRPr lang="en-US" dirty="0"/>
          </a:p>
        </p:txBody>
      </p:sp>
      <p:sp>
        <p:nvSpPr>
          <p:cNvPr id="7" name="TextBox 6">
            <a:extLst>
              <a:ext uri="{FF2B5EF4-FFF2-40B4-BE49-F238E27FC236}">
                <a16:creationId xmlns="" xmlns:a16="http://schemas.microsoft.com/office/drawing/2014/main" id="{2AD57AC1-7426-3BB1-4367-B8A49DC9F778}"/>
              </a:ext>
            </a:extLst>
          </p:cNvPr>
          <p:cNvSpPr txBox="1"/>
          <p:nvPr/>
        </p:nvSpPr>
        <p:spPr>
          <a:xfrm>
            <a:off x="1675530" y="2204053"/>
            <a:ext cx="9839046" cy="400110"/>
          </a:xfrm>
          <a:prstGeom prst="rect">
            <a:avLst/>
          </a:prstGeom>
          <a:noFill/>
        </p:spPr>
        <p:txBody>
          <a:bodyPr wrap="square">
            <a:spAutoFit/>
          </a:bodyPr>
          <a:lstStyle/>
          <a:p>
            <a:pPr marL="0" marR="0" algn="justLow" rtl="1">
              <a:spcBef>
                <a:spcPts val="600"/>
              </a:spcBef>
              <a:spcAft>
                <a:spcPts val="0"/>
              </a:spcAft>
            </a:pPr>
            <a:r>
              <a:rPr lang="ar-SA" sz="2000" b="1" dirty="0">
                <a:effectLst/>
                <a:latin typeface="Times New Roman" panose="02020603050405020304" pitchFamily="18" charset="0"/>
                <a:ea typeface="Times New Roman" panose="02020603050405020304" pitchFamily="18" charset="0"/>
                <a:cs typeface="B Nazanin" panose="00000400000000000000" pitchFamily="2" charset="-78"/>
              </a:rPr>
              <a:t>و) میزان سقف کمک بلاعوض جهت خرید واحد مسکونی طبق جدول ذیل:</a:t>
            </a:r>
            <a:endParaRPr lang="en-US" sz="2000" b="1" dirty="0">
              <a:effectLst/>
              <a:latin typeface="Times New Roman" panose="02020603050405020304" pitchFamily="18" charset="0"/>
              <a:ea typeface="Times New Roman" panose="02020603050405020304" pitchFamily="18" charset="0"/>
              <a:cs typeface="B Nazanin" panose="00000400000000000000" pitchFamily="2" charset="-78"/>
            </a:endParaRPr>
          </a:p>
        </p:txBody>
      </p:sp>
      <p:graphicFrame>
        <p:nvGraphicFramePr>
          <p:cNvPr id="8" name="Table 7">
            <a:extLst>
              <a:ext uri="{FF2B5EF4-FFF2-40B4-BE49-F238E27FC236}">
                <a16:creationId xmlns="" xmlns:a16="http://schemas.microsoft.com/office/drawing/2014/main" id="{F2003AF0-A0ED-4D45-4B02-53522072588A}"/>
              </a:ext>
            </a:extLst>
          </p:cNvPr>
          <p:cNvGraphicFramePr>
            <a:graphicFrameLocks noGrp="1"/>
          </p:cNvGraphicFramePr>
          <p:nvPr>
            <p:extLst>
              <p:ext uri="{D42A27DB-BD31-4B8C-83A1-F6EECF244321}">
                <p14:modId xmlns:p14="http://schemas.microsoft.com/office/powerpoint/2010/main" val="3135528948"/>
              </p:ext>
            </p:extLst>
          </p:nvPr>
        </p:nvGraphicFramePr>
        <p:xfrm>
          <a:off x="2242111" y="2712687"/>
          <a:ext cx="8916218" cy="2644102"/>
        </p:xfrm>
        <a:graphic>
          <a:graphicData uri="http://schemas.openxmlformats.org/drawingml/2006/table">
            <a:tbl>
              <a:tblPr rtl="1" firstRow="1" firstCol="1" bandRow="1">
                <a:tableStyleId>{616DA210-FB5B-4158-B5E0-FEB733F419BA}</a:tableStyleId>
              </a:tblPr>
              <a:tblGrid>
                <a:gridCol w="4467424">
                  <a:extLst>
                    <a:ext uri="{9D8B030D-6E8A-4147-A177-3AD203B41FA5}">
                      <a16:colId xmlns="" xmlns:a16="http://schemas.microsoft.com/office/drawing/2014/main" val="668965258"/>
                    </a:ext>
                  </a:extLst>
                </a:gridCol>
                <a:gridCol w="4448794">
                  <a:extLst>
                    <a:ext uri="{9D8B030D-6E8A-4147-A177-3AD203B41FA5}">
                      <a16:colId xmlns="" xmlns:a16="http://schemas.microsoft.com/office/drawing/2014/main" val="3093808330"/>
                    </a:ext>
                  </a:extLst>
                </a:gridCol>
              </a:tblGrid>
              <a:tr h="572122">
                <a:tc>
                  <a:txBody>
                    <a:bodyPr/>
                    <a:lstStyle/>
                    <a:p>
                      <a:pPr marL="0" marR="0" algn="ctr" rtl="1">
                        <a:spcBef>
                          <a:spcPts val="600"/>
                        </a:spcBef>
                        <a:spcAft>
                          <a:spcPts val="0"/>
                        </a:spcAft>
                      </a:pPr>
                      <a:r>
                        <a:rPr lang="ar-SA" sz="1800" dirty="0">
                          <a:effectLst/>
                          <a:cs typeface="B Titr" panose="00000700000000000000" pitchFamily="2" charset="-78"/>
                        </a:rPr>
                        <a:t>تاریخ انتقال قطعی سند مالکیت واحد خریداری شده </a:t>
                      </a:r>
                      <a:endParaRPr lang="en-US" sz="1800" dirty="0">
                        <a:effectLst/>
                        <a:latin typeface="Times New Roman" panose="02020603050405020304" pitchFamily="18" charset="0"/>
                        <a:ea typeface="Times New Roman" panose="02020603050405020304" pitchFamily="18" charset="0"/>
                        <a:cs typeface="B Titr" panose="00000700000000000000" pitchFamily="2" charset="-78"/>
                      </a:endParaRPr>
                    </a:p>
                  </a:txBody>
                  <a:tcPr marL="68580" marR="68580" marT="0" marB="0"/>
                </a:tc>
                <a:tc>
                  <a:txBody>
                    <a:bodyPr/>
                    <a:lstStyle/>
                    <a:p>
                      <a:pPr marL="0" marR="0" algn="ctr" rtl="1">
                        <a:spcBef>
                          <a:spcPts val="600"/>
                        </a:spcBef>
                        <a:spcAft>
                          <a:spcPts val="0"/>
                        </a:spcAft>
                      </a:pPr>
                      <a:r>
                        <a:rPr lang="ar-SA" sz="1800" dirty="0">
                          <a:effectLst/>
                          <a:cs typeface="B Titr" panose="00000700000000000000" pitchFamily="2" charset="-78"/>
                        </a:rPr>
                        <a:t>میزان سقف کمک بلاعوض جهت خرید واحد مسکونی </a:t>
                      </a:r>
                      <a:endParaRPr lang="en-US" sz="1800" dirty="0">
                        <a:effectLst/>
                        <a:latin typeface="Times New Roman" panose="02020603050405020304" pitchFamily="18" charset="0"/>
                        <a:ea typeface="Times New Roman" panose="02020603050405020304" pitchFamily="18" charset="0"/>
                        <a:cs typeface="B Titr" panose="00000700000000000000" pitchFamily="2" charset="-78"/>
                      </a:endParaRPr>
                    </a:p>
                  </a:txBody>
                  <a:tcPr marL="68580" marR="68580" marT="0" marB="0"/>
                </a:tc>
                <a:extLst>
                  <a:ext uri="{0D108BD9-81ED-4DB2-BD59-A6C34878D82A}">
                    <a16:rowId xmlns="" xmlns:a16="http://schemas.microsoft.com/office/drawing/2014/main" val="3208308935"/>
                  </a:ext>
                </a:extLst>
              </a:tr>
              <a:tr h="506425">
                <a:tc>
                  <a:txBody>
                    <a:bodyPr/>
                    <a:lstStyle/>
                    <a:p>
                      <a:pPr marL="0" marR="0" algn="ctr" rtl="1">
                        <a:spcBef>
                          <a:spcPts val="600"/>
                        </a:spcBef>
                        <a:spcAft>
                          <a:spcPts val="0"/>
                        </a:spcAft>
                      </a:pPr>
                      <a:r>
                        <a:rPr lang="ar-SA" sz="1600" dirty="0">
                          <a:effectLst/>
                          <a:cs typeface="B Titr" panose="00000700000000000000" pitchFamily="2" charset="-78"/>
                        </a:rPr>
                        <a:t>از ابتدای سال 1403</a:t>
                      </a:r>
                      <a:endParaRPr lang="en-US" sz="1600" dirty="0">
                        <a:effectLst/>
                        <a:latin typeface="Times New Roman" panose="02020603050405020304" pitchFamily="18" charset="0"/>
                        <a:ea typeface="Times New Roman" panose="02020603050405020304" pitchFamily="18" charset="0"/>
                        <a:cs typeface="B Titr" panose="00000700000000000000" pitchFamily="2" charset="-78"/>
                      </a:endParaRPr>
                    </a:p>
                  </a:txBody>
                  <a:tcPr marL="68580" marR="68580" marT="0" marB="0"/>
                </a:tc>
                <a:tc>
                  <a:txBody>
                    <a:bodyPr/>
                    <a:lstStyle/>
                    <a:p>
                      <a:pPr marL="0" marR="0" algn="ctr" rtl="1">
                        <a:spcBef>
                          <a:spcPts val="600"/>
                        </a:spcBef>
                        <a:spcAft>
                          <a:spcPts val="0"/>
                        </a:spcAft>
                      </a:pPr>
                      <a:r>
                        <a:rPr lang="ar-SA" sz="1600" dirty="0">
                          <a:effectLst/>
                          <a:cs typeface="B Titr" panose="00000700000000000000" pitchFamily="2" charset="-78"/>
                        </a:rPr>
                        <a:t>2000 میلیون ریال</a:t>
                      </a:r>
                      <a:endParaRPr lang="en-US" sz="1600" dirty="0">
                        <a:effectLst/>
                        <a:latin typeface="Times New Roman" panose="02020603050405020304" pitchFamily="18" charset="0"/>
                        <a:ea typeface="Times New Roman" panose="02020603050405020304" pitchFamily="18" charset="0"/>
                        <a:cs typeface="B Titr" panose="00000700000000000000" pitchFamily="2" charset="-78"/>
                      </a:endParaRPr>
                    </a:p>
                  </a:txBody>
                  <a:tcPr marL="68580" marR="68580" marT="0" marB="0"/>
                </a:tc>
                <a:extLst>
                  <a:ext uri="{0D108BD9-81ED-4DB2-BD59-A6C34878D82A}">
                    <a16:rowId xmlns="" xmlns:a16="http://schemas.microsoft.com/office/drawing/2014/main" val="1644793458"/>
                  </a:ext>
                </a:extLst>
              </a:tr>
              <a:tr h="501463">
                <a:tc>
                  <a:txBody>
                    <a:bodyPr/>
                    <a:lstStyle/>
                    <a:p>
                      <a:pPr marL="0" marR="0" algn="ctr" rtl="1">
                        <a:spcBef>
                          <a:spcPts val="600"/>
                        </a:spcBef>
                        <a:spcAft>
                          <a:spcPts val="0"/>
                        </a:spcAft>
                      </a:pPr>
                      <a:r>
                        <a:rPr lang="ar-SA" sz="1600" dirty="0">
                          <a:effectLst/>
                          <a:cs typeface="B Titr" panose="00000700000000000000" pitchFamily="2" charset="-78"/>
                        </a:rPr>
                        <a:t>از ابتدای سه ماهه چهارم سال 1402</a:t>
                      </a:r>
                      <a:endParaRPr lang="en-US" sz="1600" dirty="0">
                        <a:effectLst/>
                        <a:latin typeface="Times New Roman" panose="02020603050405020304" pitchFamily="18" charset="0"/>
                        <a:ea typeface="Times New Roman" panose="02020603050405020304" pitchFamily="18" charset="0"/>
                        <a:cs typeface="B Titr" panose="00000700000000000000" pitchFamily="2" charset="-78"/>
                      </a:endParaRPr>
                    </a:p>
                  </a:txBody>
                  <a:tcPr marL="68580" marR="68580" marT="0" marB="0"/>
                </a:tc>
                <a:tc>
                  <a:txBody>
                    <a:bodyPr/>
                    <a:lstStyle/>
                    <a:p>
                      <a:pPr marL="0" marR="0" algn="ctr" rtl="1">
                        <a:spcBef>
                          <a:spcPts val="600"/>
                        </a:spcBef>
                        <a:spcAft>
                          <a:spcPts val="0"/>
                        </a:spcAft>
                      </a:pPr>
                      <a:r>
                        <a:rPr lang="ar-SA" sz="1600" dirty="0">
                          <a:effectLst/>
                          <a:cs typeface="B Titr" panose="00000700000000000000" pitchFamily="2" charset="-78"/>
                        </a:rPr>
                        <a:t>2000 میلیون ریال </a:t>
                      </a:r>
                      <a:endParaRPr lang="en-US" sz="1600" dirty="0">
                        <a:effectLst/>
                        <a:latin typeface="Times New Roman" panose="02020603050405020304" pitchFamily="18" charset="0"/>
                        <a:ea typeface="Times New Roman" panose="02020603050405020304" pitchFamily="18" charset="0"/>
                        <a:cs typeface="B Titr" panose="00000700000000000000" pitchFamily="2" charset="-78"/>
                      </a:endParaRPr>
                    </a:p>
                  </a:txBody>
                  <a:tcPr marL="68580" marR="68580" marT="0" marB="0"/>
                </a:tc>
                <a:extLst>
                  <a:ext uri="{0D108BD9-81ED-4DB2-BD59-A6C34878D82A}">
                    <a16:rowId xmlns="" xmlns:a16="http://schemas.microsoft.com/office/drawing/2014/main" val="3924449146"/>
                  </a:ext>
                </a:extLst>
              </a:tr>
              <a:tr h="562629">
                <a:tc>
                  <a:txBody>
                    <a:bodyPr/>
                    <a:lstStyle/>
                    <a:p>
                      <a:pPr marL="0" marR="0" algn="ctr" rtl="1">
                        <a:spcBef>
                          <a:spcPts val="600"/>
                        </a:spcBef>
                        <a:spcAft>
                          <a:spcPts val="0"/>
                        </a:spcAft>
                      </a:pPr>
                      <a:r>
                        <a:rPr lang="ar-SA" sz="1600" dirty="0">
                          <a:effectLst/>
                          <a:cs typeface="B Titr" panose="00000700000000000000" pitchFamily="2" charset="-78"/>
                        </a:rPr>
                        <a:t>در نه ماهه ابتدائی سال 1402 </a:t>
                      </a:r>
                      <a:endParaRPr lang="en-US" sz="1600" dirty="0">
                        <a:effectLst/>
                        <a:latin typeface="Times New Roman" panose="02020603050405020304" pitchFamily="18" charset="0"/>
                        <a:ea typeface="Times New Roman" panose="02020603050405020304" pitchFamily="18" charset="0"/>
                        <a:cs typeface="B Titr" panose="00000700000000000000" pitchFamily="2" charset="-78"/>
                      </a:endParaRPr>
                    </a:p>
                  </a:txBody>
                  <a:tcPr marL="68580" marR="68580" marT="0" marB="0"/>
                </a:tc>
                <a:tc>
                  <a:txBody>
                    <a:bodyPr/>
                    <a:lstStyle/>
                    <a:p>
                      <a:pPr marL="0" marR="0" algn="ctr" rtl="1">
                        <a:spcBef>
                          <a:spcPts val="600"/>
                        </a:spcBef>
                        <a:spcAft>
                          <a:spcPts val="0"/>
                        </a:spcAft>
                      </a:pPr>
                      <a:r>
                        <a:rPr lang="ar-SA" sz="1600" dirty="0">
                          <a:effectLst/>
                          <a:cs typeface="B Titr" panose="00000700000000000000" pitchFamily="2" charset="-78"/>
                        </a:rPr>
                        <a:t>1000 میلیون ریال</a:t>
                      </a:r>
                      <a:endParaRPr lang="en-US" sz="1600" dirty="0">
                        <a:effectLst/>
                        <a:latin typeface="Times New Roman" panose="02020603050405020304" pitchFamily="18" charset="0"/>
                        <a:ea typeface="Times New Roman" panose="02020603050405020304" pitchFamily="18" charset="0"/>
                        <a:cs typeface="B Titr" panose="00000700000000000000" pitchFamily="2" charset="-78"/>
                      </a:endParaRPr>
                    </a:p>
                  </a:txBody>
                  <a:tcPr marL="68580" marR="68580" marT="0" marB="0"/>
                </a:tc>
                <a:extLst>
                  <a:ext uri="{0D108BD9-81ED-4DB2-BD59-A6C34878D82A}">
                    <a16:rowId xmlns="" xmlns:a16="http://schemas.microsoft.com/office/drawing/2014/main" val="707337132"/>
                  </a:ext>
                </a:extLst>
              </a:tr>
              <a:tr h="501463">
                <a:tc>
                  <a:txBody>
                    <a:bodyPr/>
                    <a:lstStyle/>
                    <a:p>
                      <a:pPr marL="0" marR="0" algn="ctr" rtl="1">
                        <a:spcBef>
                          <a:spcPts val="600"/>
                        </a:spcBef>
                        <a:spcAft>
                          <a:spcPts val="0"/>
                        </a:spcAft>
                      </a:pPr>
                      <a:r>
                        <a:rPr lang="ar-SA" sz="1600">
                          <a:effectLst/>
                          <a:cs typeface="B Titr" panose="00000700000000000000" pitchFamily="2" charset="-78"/>
                        </a:rPr>
                        <a:t>از ابتدای سال 1399 تا پایان سال 1401</a:t>
                      </a:r>
                      <a:endParaRPr lang="en-US" sz="1600">
                        <a:effectLst/>
                        <a:latin typeface="Times New Roman" panose="02020603050405020304" pitchFamily="18" charset="0"/>
                        <a:ea typeface="Times New Roman" panose="02020603050405020304" pitchFamily="18" charset="0"/>
                        <a:cs typeface="B Titr" panose="00000700000000000000" pitchFamily="2" charset="-78"/>
                      </a:endParaRPr>
                    </a:p>
                  </a:txBody>
                  <a:tcPr marL="68580" marR="68580" marT="0" marB="0"/>
                </a:tc>
                <a:tc>
                  <a:txBody>
                    <a:bodyPr/>
                    <a:lstStyle/>
                    <a:p>
                      <a:pPr marL="0" marR="0" algn="ctr" rtl="1">
                        <a:spcBef>
                          <a:spcPts val="600"/>
                        </a:spcBef>
                        <a:spcAft>
                          <a:spcPts val="0"/>
                        </a:spcAft>
                      </a:pPr>
                      <a:r>
                        <a:rPr lang="ar-SA" sz="1600" dirty="0">
                          <a:effectLst/>
                          <a:cs typeface="B Titr" panose="00000700000000000000" pitchFamily="2" charset="-78"/>
                        </a:rPr>
                        <a:t>500 میلیون ریال  </a:t>
                      </a:r>
                      <a:endParaRPr lang="en-US" sz="1600" dirty="0">
                        <a:effectLst/>
                        <a:latin typeface="Times New Roman" panose="02020603050405020304" pitchFamily="18" charset="0"/>
                        <a:ea typeface="Times New Roman" panose="02020603050405020304" pitchFamily="18" charset="0"/>
                        <a:cs typeface="B Titr" panose="00000700000000000000" pitchFamily="2" charset="-78"/>
                      </a:endParaRPr>
                    </a:p>
                  </a:txBody>
                  <a:tcPr marL="68580" marR="68580" marT="0" marB="0"/>
                </a:tc>
                <a:extLst>
                  <a:ext uri="{0D108BD9-81ED-4DB2-BD59-A6C34878D82A}">
                    <a16:rowId xmlns="" xmlns:a16="http://schemas.microsoft.com/office/drawing/2014/main" val="3534091101"/>
                  </a:ext>
                </a:extLst>
              </a:tr>
            </a:tbl>
          </a:graphicData>
        </a:graphic>
      </p:graphicFrame>
      <p:sp>
        <p:nvSpPr>
          <p:cNvPr id="10" name="TextBox 9">
            <a:extLst>
              <a:ext uri="{FF2B5EF4-FFF2-40B4-BE49-F238E27FC236}">
                <a16:creationId xmlns="" xmlns:a16="http://schemas.microsoft.com/office/drawing/2014/main" id="{A8072C4C-19FE-B91A-7065-7FE97B61FB06}"/>
              </a:ext>
            </a:extLst>
          </p:cNvPr>
          <p:cNvSpPr txBox="1"/>
          <p:nvPr/>
        </p:nvSpPr>
        <p:spPr>
          <a:xfrm>
            <a:off x="821636" y="5356789"/>
            <a:ext cx="10692940" cy="1631216"/>
          </a:xfrm>
          <a:prstGeom prst="rect">
            <a:avLst/>
          </a:prstGeom>
          <a:noFill/>
        </p:spPr>
        <p:txBody>
          <a:bodyPr wrap="square">
            <a:spAutoFit/>
          </a:bodyPr>
          <a:lstStyle/>
          <a:p>
            <a:pPr marL="0" marR="0" algn="just" rtl="1">
              <a:spcBef>
                <a:spcPts val="600"/>
              </a:spcBef>
              <a:spcAft>
                <a:spcPts val="0"/>
              </a:spcAft>
            </a:pPr>
            <a:r>
              <a:rPr lang="ar-SA" sz="2000" b="1" dirty="0">
                <a:effectLst/>
                <a:latin typeface="Times New Roman" panose="02020603050405020304" pitchFamily="18" charset="0"/>
                <a:ea typeface="Times New Roman" panose="02020603050405020304" pitchFamily="18" charset="0"/>
                <a:cs typeface="B Nazanin" panose="00000400000000000000" pitchFamily="2" charset="-78"/>
              </a:rPr>
              <a:t>تبصره : میزان کمک بلاعوض برای واحدهای خریداری شده توسط </a:t>
            </a:r>
            <a:r>
              <a:rPr lang="ar-SA" sz="2000" b="1" dirty="0">
                <a:solidFill>
                  <a:srgbClr val="FF0000"/>
                </a:solidFill>
                <a:effectLst/>
                <a:latin typeface="Times New Roman" panose="02020603050405020304" pitchFamily="18" charset="0"/>
                <a:ea typeface="Times New Roman" panose="02020603050405020304" pitchFamily="18" charset="0"/>
                <a:cs typeface="B Nazanin" panose="00000400000000000000" pitchFamily="2" charset="-78"/>
              </a:rPr>
              <a:t>خانوارهای دارای حداقل دو عضو معلول </a:t>
            </a:r>
            <a:r>
              <a:rPr lang="ar-SA" sz="2000" b="1" dirty="0">
                <a:effectLst/>
                <a:latin typeface="Times New Roman" panose="02020603050405020304" pitchFamily="18" charset="0"/>
                <a:ea typeface="Times New Roman" panose="02020603050405020304" pitchFamily="18" charset="0"/>
                <a:cs typeface="B Nazanin" panose="00000400000000000000" pitchFamily="2" charset="-78"/>
              </a:rPr>
              <a:t>در مناطق </a:t>
            </a:r>
            <a:r>
              <a:rPr lang="ar-SA" sz="2000" b="1" dirty="0">
                <a:effectLst/>
                <a:highlight>
                  <a:srgbClr val="FFFF00"/>
                </a:highlight>
                <a:latin typeface="Times New Roman" panose="02020603050405020304" pitchFamily="18" charset="0"/>
                <a:ea typeface="Times New Roman" panose="02020603050405020304" pitchFamily="18" charset="0"/>
                <a:cs typeface="B Nazanin" panose="00000400000000000000" pitchFamily="2" charset="-78"/>
              </a:rPr>
              <a:t>صرفاً روستایی </a:t>
            </a:r>
            <a:r>
              <a:rPr lang="fa-IR" sz="2000" b="1" dirty="0">
                <a:effectLst/>
                <a:latin typeface="Times New Roman" panose="02020603050405020304" pitchFamily="18" charset="0"/>
                <a:ea typeface="Times New Roman" panose="02020603050405020304" pitchFamily="18" charset="0"/>
                <a:cs typeface="B Nazanin" panose="00000400000000000000" pitchFamily="2" charset="-78"/>
              </a:rPr>
              <a:t>که </a:t>
            </a:r>
            <a:r>
              <a:rPr lang="ar-SA" sz="2000" b="1" dirty="0">
                <a:effectLst/>
                <a:latin typeface="Times New Roman" panose="02020603050405020304" pitchFamily="18" charset="0"/>
                <a:ea typeface="Times New Roman" panose="02020603050405020304" pitchFamily="18" charset="0"/>
                <a:cs typeface="B Nazanin" panose="00000400000000000000" pitchFamily="2" charset="-78"/>
              </a:rPr>
              <a:t>بر اساس تفاهمنامه دو جانبه مشترک با بنیاد مستضعفان در خصوص خانوارهای دارای دو عضو معلول مشمول دریافت کمک بلاعوض نگردیده اند که </a:t>
            </a:r>
            <a:r>
              <a:rPr lang="ar-SA" sz="2000" b="1" dirty="0">
                <a:solidFill>
                  <a:srgbClr val="FF0000"/>
                </a:solidFill>
                <a:effectLst/>
                <a:latin typeface="Times New Roman" panose="02020603050405020304" pitchFamily="18" charset="0"/>
                <a:ea typeface="Times New Roman" panose="02020603050405020304" pitchFamily="18" charset="0"/>
                <a:cs typeface="B Nazanin" panose="00000400000000000000" pitchFamily="2" charset="-78"/>
              </a:rPr>
              <a:t>تاریخ انتقال قطعی سند مالکیت</a:t>
            </a:r>
            <a:r>
              <a:rPr lang="ar-SA" sz="2000" b="1" dirty="0">
                <a:effectLst/>
                <a:latin typeface="Times New Roman" panose="02020603050405020304" pitchFamily="18" charset="0"/>
                <a:ea typeface="Times New Roman" panose="02020603050405020304" pitchFamily="18" charset="0"/>
                <a:cs typeface="B Nazanin" panose="00000400000000000000" pitchFamily="2" charset="-78"/>
              </a:rPr>
              <a:t> واحد خریداری شده آنها </a:t>
            </a:r>
            <a:r>
              <a:rPr lang="ar-SA" sz="2000" b="1" dirty="0">
                <a:effectLst/>
                <a:highlight>
                  <a:srgbClr val="FFFF00"/>
                </a:highlight>
                <a:latin typeface="Times New Roman" panose="02020603050405020304" pitchFamily="18" charset="0"/>
                <a:ea typeface="Times New Roman" panose="02020603050405020304" pitchFamily="18" charset="0"/>
                <a:cs typeface="B Nazanin" panose="00000400000000000000" pitchFamily="2" charset="-78"/>
              </a:rPr>
              <a:t>از ابتدای سال 1401 تا پایان سال 1402 بوده،</a:t>
            </a:r>
            <a:r>
              <a:rPr lang="ar-SA" sz="2000" b="1" dirty="0">
                <a:effectLst/>
                <a:latin typeface="Times New Roman" panose="02020603050405020304" pitchFamily="18" charset="0"/>
                <a:ea typeface="Times New Roman" panose="02020603050405020304" pitchFamily="18" charset="0"/>
                <a:cs typeface="B Nazanin" panose="00000400000000000000" pitchFamily="2" charset="-78"/>
              </a:rPr>
              <a:t> با رعایت سایر مفاد این روش </a:t>
            </a:r>
            <a:r>
              <a:rPr lang="ar-SA" sz="2000" b="1" dirty="0">
                <a:effectLst/>
                <a:highlight>
                  <a:srgbClr val="00FF00"/>
                </a:highlight>
                <a:latin typeface="Times New Roman" panose="02020603050405020304" pitchFamily="18" charset="0"/>
                <a:ea typeface="Times New Roman" panose="02020603050405020304" pitchFamily="18" charset="0"/>
                <a:cs typeface="B Nazanin" panose="00000400000000000000" pitchFamily="2" charset="-78"/>
              </a:rPr>
              <a:t>تا سقف مبلغ هزار و پانصد ( 1500) میلیون ریال </a:t>
            </a:r>
            <a:r>
              <a:rPr lang="ar-SA" sz="2000" b="1" dirty="0">
                <a:effectLst/>
                <a:latin typeface="Times New Roman" panose="02020603050405020304" pitchFamily="18" charset="0"/>
                <a:ea typeface="Times New Roman" panose="02020603050405020304" pitchFamily="18" charset="0"/>
                <a:cs typeface="B Nazanin" panose="00000400000000000000" pitchFamily="2" charset="-78"/>
              </a:rPr>
              <a:t>می باشد.</a:t>
            </a:r>
            <a:r>
              <a:rPr lang="fa-IR" sz="2000" b="1" dirty="0">
                <a:effectLst/>
                <a:highlight>
                  <a:srgbClr val="FF00FF"/>
                </a:highlight>
                <a:latin typeface="Times New Roman" panose="02020603050405020304" pitchFamily="18" charset="0"/>
                <a:ea typeface="Times New Roman" panose="02020603050405020304" pitchFamily="18" charset="0"/>
                <a:cs typeface="B Nazanin" panose="00000400000000000000" pitchFamily="2" charset="-78"/>
              </a:rPr>
              <a:t>*</a:t>
            </a:r>
            <a:r>
              <a:rPr lang="fa-IR" sz="2000" b="1" dirty="0">
                <a:effectLst/>
                <a:highlight>
                  <a:srgbClr val="FF00FF"/>
                </a:highlight>
                <a:latin typeface="Times New Roman" panose="02020603050405020304" pitchFamily="18" charset="0"/>
                <a:ea typeface="Times New Roman" panose="02020603050405020304" pitchFamily="18" charset="0"/>
                <a:cs typeface="B Nazanin" panose="00000400000000000000" pitchFamily="2" charset="-78"/>
                <a:hlinkClick r:id="rId3" action="ppaction://hlinkfile"/>
              </a:rPr>
              <a:t>بخشنامه مستندات عادی-43132\خلاصه+کد-+روش+ها -آخرین تغییرات.</a:t>
            </a:r>
            <a:r>
              <a:rPr lang="en-US" sz="2000" b="1" dirty="0">
                <a:effectLst/>
                <a:highlight>
                  <a:srgbClr val="FF00FF"/>
                </a:highlight>
                <a:latin typeface="Times New Roman" panose="02020603050405020304" pitchFamily="18" charset="0"/>
                <a:ea typeface="Times New Roman" panose="02020603050405020304" pitchFamily="18" charset="0"/>
                <a:cs typeface="B Nazanin" panose="00000400000000000000" pitchFamily="2" charset="-78"/>
                <a:hlinkClick r:id="rId3" action="ppaction://hlinkfile"/>
              </a:rPr>
              <a:t>xlsx</a:t>
            </a:r>
            <a:endParaRPr lang="en-US" sz="2000" b="1" dirty="0">
              <a:effectLst/>
              <a:highlight>
                <a:srgbClr val="FF00FF"/>
              </a:highlight>
              <a:latin typeface="Times New Roman" panose="02020603050405020304" pitchFamily="18" charset="0"/>
              <a:ea typeface="Times New Roman" panose="02020603050405020304" pitchFamily="18" charset="0"/>
              <a:cs typeface="B Nazanin" panose="00000400000000000000" pitchFamily="2" charset="-78"/>
            </a:endParaRPr>
          </a:p>
        </p:txBody>
      </p:sp>
    </p:spTree>
    <p:extLst>
      <p:ext uri="{BB962C8B-B14F-4D97-AF65-F5344CB8AC3E}">
        <p14:creationId xmlns:p14="http://schemas.microsoft.com/office/powerpoint/2010/main" val="356218659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0F8C258-BCF4-574E-9267-60A4BF5B2158}"/>
              </a:ext>
            </a:extLst>
          </p:cNvPr>
          <p:cNvSpPr>
            <a:spLocks noGrp="1"/>
          </p:cNvSpPr>
          <p:nvPr>
            <p:ph type="title"/>
          </p:nvPr>
        </p:nvSpPr>
        <p:spPr>
          <a:xfrm>
            <a:off x="514849" y="38460"/>
            <a:ext cx="11290464" cy="584560"/>
          </a:xfrm>
        </p:spPr>
        <p:txBody>
          <a:bodyPr>
            <a:normAutofit fontScale="90000"/>
          </a:bodyPr>
          <a:lstStyle/>
          <a:p>
            <a:pPr marL="0" marR="0" algn="ctr" rtl="1">
              <a:spcBef>
                <a:spcPts val="0"/>
              </a:spcBef>
              <a:spcAft>
                <a:spcPts val="0"/>
              </a:spcAft>
            </a:pPr>
            <a:r>
              <a:rPr lang="fa-IR" sz="2200" dirty="0">
                <a:solidFill>
                  <a:srgbClr val="FF0000"/>
                </a:solidFill>
                <a:effectLst/>
                <a:latin typeface="Times New Roman" panose="02020603050405020304" pitchFamily="18" charset="0"/>
                <a:ea typeface="Times New Roman" panose="02020603050405020304" pitchFamily="18" charset="0"/>
                <a:cs typeface="B Titr" panose="00000700000000000000" pitchFamily="2" charset="-78"/>
              </a:rPr>
              <a:t>احداث واحد مسکونی شهری ویژه افراد دارای معلولیت و مددجویان در قالب :</a:t>
            </a:r>
            <a:r>
              <a:rPr lang="en-US" sz="2200" dirty="0">
                <a:solidFill>
                  <a:srgbClr val="FF0000"/>
                </a:solidFill>
                <a:effectLst/>
                <a:latin typeface="Times New Roman" panose="02020603050405020304" pitchFamily="18" charset="0"/>
                <a:ea typeface="Times New Roman" panose="02020603050405020304" pitchFamily="18" charset="0"/>
              </a:rPr>
              <a:t/>
            </a:r>
            <a:br>
              <a:rPr lang="en-US" sz="2200" dirty="0">
                <a:solidFill>
                  <a:srgbClr val="FF0000"/>
                </a:solidFill>
                <a:effectLst/>
                <a:latin typeface="Times New Roman" panose="02020603050405020304" pitchFamily="18" charset="0"/>
                <a:ea typeface="Times New Roman" panose="02020603050405020304" pitchFamily="18" charset="0"/>
              </a:rPr>
            </a:br>
            <a:r>
              <a:rPr lang="fa-IR" sz="2200" dirty="0">
                <a:solidFill>
                  <a:srgbClr val="FF0000"/>
                </a:solidFill>
                <a:effectLst/>
                <a:latin typeface="Times New Roman" panose="02020603050405020304" pitchFamily="18" charset="0"/>
                <a:ea typeface="Times New Roman" panose="02020603050405020304" pitchFamily="18" charset="0"/>
                <a:cs typeface="B Titr" panose="00000700000000000000" pitchFamily="2" charset="-78"/>
              </a:rPr>
              <a:t>1-6- مشارکت با فرد تحت پوشش (خودمالکی)</a:t>
            </a:r>
            <a:r>
              <a:rPr lang="en-US" sz="1800" dirty="0">
                <a:effectLst/>
                <a:latin typeface="Times New Roman" panose="02020603050405020304" pitchFamily="18" charset="0"/>
                <a:ea typeface="Times New Roman" panose="02020603050405020304" pitchFamily="18" charset="0"/>
              </a:rPr>
              <a:t/>
            </a:r>
            <a:br>
              <a:rPr lang="en-US" sz="1800" dirty="0">
                <a:effectLst/>
                <a:latin typeface="Times New Roman" panose="02020603050405020304" pitchFamily="18" charset="0"/>
                <a:ea typeface="Times New Roman" panose="02020603050405020304" pitchFamily="18" charset="0"/>
              </a:rPr>
            </a:br>
            <a:endParaRPr lang="en-US" dirty="0"/>
          </a:p>
        </p:txBody>
      </p:sp>
      <p:graphicFrame>
        <p:nvGraphicFramePr>
          <p:cNvPr id="6" name="Content Placeholder 5">
            <a:extLst>
              <a:ext uri="{FF2B5EF4-FFF2-40B4-BE49-F238E27FC236}">
                <a16:creationId xmlns="" xmlns:a16="http://schemas.microsoft.com/office/drawing/2014/main" id="{DB39779E-A45C-1413-2C84-18A3D706C0AC}"/>
              </a:ext>
            </a:extLst>
          </p:cNvPr>
          <p:cNvGraphicFramePr>
            <a:graphicFrameLocks noGrp="1"/>
          </p:cNvGraphicFramePr>
          <p:nvPr>
            <p:ph idx="1"/>
            <p:extLst>
              <p:ext uri="{D42A27DB-BD31-4B8C-83A1-F6EECF244321}">
                <p14:modId xmlns:p14="http://schemas.microsoft.com/office/powerpoint/2010/main" val="1504491154"/>
              </p:ext>
            </p:extLst>
          </p:nvPr>
        </p:nvGraphicFramePr>
        <p:xfrm>
          <a:off x="819262" y="1463955"/>
          <a:ext cx="10986051" cy="3254144"/>
        </p:xfrm>
        <a:graphic>
          <a:graphicData uri="http://schemas.openxmlformats.org/drawingml/2006/table">
            <a:tbl>
              <a:tblPr rtl="1" firstRow="1" firstCol="1" bandRow="1">
                <a:tableStyleId>{616DA210-FB5B-4158-B5E0-FEB733F419BA}</a:tableStyleId>
              </a:tblPr>
              <a:tblGrid>
                <a:gridCol w="624378">
                  <a:extLst>
                    <a:ext uri="{9D8B030D-6E8A-4147-A177-3AD203B41FA5}">
                      <a16:colId xmlns="" xmlns:a16="http://schemas.microsoft.com/office/drawing/2014/main" val="789050000"/>
                    </a:ext>
                  </a:extLst>
                </a:gridCol>
                <a:gridCol w="887331">
                  <a:extLst>
                    <a:ext uri="{9D8B030D-6E8A-4147-A177-3AD203B41FA5}">
                      <a16:colId xmlns="" xmlns:a16="http://schemas.microsoft.com/office/drawing/2014/main" val="3799288110"/>
                    </a:ext>
                  </a:extLst>
                </a:gridCol>
                <a:gridCol w="708646">
                  <a:extLst>
                    <a:ext uri="{9D8B030D-6E8A-4147-A177-3AD203B41FA5}">
                      <a16:colId xmlns="" xmlns:a16="http://schemas.microsoft.com/office/drawing/2014/main" val="4022899121"/>
                    </a:ext>
                  </a:extLst>
                </a:gridCol>
                <a:gridCol w="720830">
                  <a:extLst>
                    <a:ext uri="{9D8B030D-6E8A-4147-A177-3AD203B41FA5}">
                      <a16:colId xmlns="" xmlns:a16="http://schemas.microsoft.com/office/drawing/2014/main" val="3332291815"/>
                    </a:ext>
                  </a:extLst>
                </a:gridCol>
                <a:gridCol w="529962">
                  <a:extLst>
                    <a:ext uri="{9D8B030D-6E8A-4147-A177-3AD203B41FA5}">
                      <a16:colId xmlns="" xmlns:a16="http://schemas.microsoft.com/office/drawing/2014/main" val="1609588116"/>
                    </a:ext>
                  </a:extLst>
                </a:gridCol>
                <a:gridCol w="542147">
                  <a:extLst>
                    <a:ext uri="{9D8B030D-6E8A-4147-A177-3AD203B41FA5}">
                      <a16:colId xmlns="" xmlns:a16="http://schemas.microsoft.com/office/drawing/2014/main" val="2719747434"/>
                    </a:ext>
                  </a:extLst>
                </a:gridCol>
                <a:gridCol w="538086">
                  <a:extLst>
                    <a:ext uri="{9D8B030D-6E8A-4147-A177-3AD203B41FA5}">
                      <a16:colId xmlns="" xmlns:a16="http://schemas.microsoft.com/office/drawing/2014/main" val="1311877522"/>
                    </a:ext>
                  </a:extLst>
                </a:gridCol>
                <a:gridCol w="505595">
                  <a:extLst>
                    <a:ext uri="{9D8B030D-6E8A-4147-A177-3AD203B41FA5}">
                      <a16:colId xmlns="" xmlns:a16="http://schemas.microsoft.com/office/drawing/2014/main" val="1377585348"/>
                    </a:ext>
                  </a:extLst>
                </a:gridCol>
                <a:gridCol w="679205">
                  <a:extLst>
                    <a:ext uri="{9D8B030D-6E8A-4147-A177-3AD203B41FA5}">
                      <a16:colId xmlns="" xmlns:a16="http://schemas.microsoft.com/office/drawing/2014/main" val="1769229125"/>
                    </a:ext>
                  </a:extLst>
                </a:gridCol>
                <a:gridCol w="679205">
                  <a:extLst>
                    <a:ext uri="{9D8B030D-6E8A-4147-A177-3AD203B41FA5}">
                      <a16:colId xmlns="" xmlns:a16="http://schemas.microsoft.com/office/drawing/2014/main" val="3949915953"/>
                    </a:ext>
                  </a:extLst>
                </a:gridCol>
                <a:gridCol w="523871">
                  <a:extLst>
                    <a:ext uri="{9D8B030D-6E8A-4147-A177-3AD203B41FA5}">
                      <a16:colId xmlns="" xmlns:a16="http://schemas.microsoft.com/office/drawing/2014/main" val="1802583870"/>
                    </a:ext>
                  </a:extLst>
                </a:gridCol>
                <a:gridCol w="565495">
                  <a:extLst>
                    <a:ext uri="{9D8B030D-6E8A-4147-A177-3AD203B41FA5}">
                      <a16:colId xmlns="" xmlns:a16="http://schemas.microsoft.com/office/drawing/2014/main" val="3853048772"/>
                    </a:ext>
                  </a:extLst>
                </a:gridCol>
                <a:gridCol w="565495">
                  <a:extLst>
                    <a:ext uri="{9D8B030D-6E8A-4147-A177-3AD203B41FA5}">
                      <a16:colId xmlns="" xmlns:a16="http://schemas.microsoft.com/office/drawing/2014/main" val="3978681680"/>
                    </a:ext>
                  </a:extLst>
                </a:gridCol>
                <a:gridCol w="820325">
                  <a:extLst>
                    <a:ext uri="{9D8B030D-6E8A-4147-A177-3AD203B41FA5}">
                      <a16:colId xmlns="" xmlns:a16="http://schemas.microsoft.com/office/drawing/2014/main" val="1993860762"/>
                    </a:ext>
                  </a:extLst>
                </a:gridCol>
                <a:gridCol w="637578">
                  <a:extLst>
                    <a:ext uri="{9D8B030D-6E8A-4147-A177-3AD203B41FA5}">
                      <a16:colId xmlns="" xmlns:a16="http://schemas.microsoft.com/office/drawing/2014/main" val="2636179634"/>
                    </a:ext>
                  </a:extLst>
                </a:gridCol>
                <a:gridCol w="638593">
                  <a:extLst>
                    <a:ext uri="{9D8B030D-6E8A-4147-A177-3AD203B41FA5}">
                      <a16:colId xmlns="" xmlns:a16="http://schemas.microsoft.com/office/drawing/2014/main" val="949565257"/>
                    </a:ext>
                  </a:extLst>
                </a:gridCol>
                <a:gridCol w="819309">
                  <a:extLst>
                    <a:ext uri="{9D8B030D-6E8A-4147-A177-3AD203B41FA5}">
                      <a16:colId xmlns="" xmlns:a16="http://schemas.microsoft.com/office/drawing/2014/main" val="2872664904"/>
                    </a:ext>
                  </a:extLst>
                </a:gridCol>
              </a:tblGrid>
              <a:tr h="541310">
                <a:tc rowSpan="2">
                  <a:txBody>
                    <a:bodyPr/>
                    <a:lstStyle/>
                    <a:p>
                      <a:pPr marL="0" marR="0" algn="ctr" rtl="1">
                        <a:spcBef>
                          <a:spcPts val="0"/>
                        </a:spcBef>
                        <a:spcAft>
                          <a:spcPts val="0"/>
                        </a:spcAft>
                      </a:pPr>
                      <a:r>
                        <a:rPr lang="ar-SA" sz="1100" dirty="0">
                          <a:effectLst/>
                          <a:cs typeface="B Titr" panose="00000700000000000000" pitchFamily="2" charset="-78"/>
                        </a:rPr>
                        <a:t>ردیف</a:t>
                      </a:r>
                      <a:endParaRPr lang="en-US" sz="2400" dirty="0">
                        <a:effectLst/>
                        <a:latin typeface="Times New Roman" panose="02020603050405020304" pitchFamily="18" charset="0"/>
                        <a:ea typeface="Times New Roman" panose="02020603050405020304" pitchFamily="18" charset="0"/>
                        <a:cs typeface="B Titr" panose="00000700000000000000" pitchFamily="2" charset="-78"/>
                      </a:endParaRPr>
                    </a:p>
                  </a:txBody>
                  <a:tcPr marL="68580" marR="68580" marT="0" marB="0" anchor="ctr"/>
                </a:tc>
                <a:tc rowSpan="2">
                  <a:txBody>
                    <a:bodyPr/>
                    <a:lstStyle/>
                    <a:p>
                      <a:pPr marL="0" marR="0" algn="ctr" rtl="1">
                        <a:spcBef>
                          <a:spcPts val="0"/>
                        </a:spcBef>
                        <a:spcAft>
                          <a:spcPts val="0"/>
                        </a:spcAft>
                      </a:pPr>
                      <a:r>
                        <a:rPr lang="ar-SA" sz="1100" dirty="0">
                          <a:effectLst/>
                          <a:cs typeface="B Titr" panose="00000700000000000000" pitchFamily="2" charset="-78"/>
                        </a:rPr>
                        <a:t>نام</a:t>
                      </a:r>
                      <a:endParaRPr lang="en-US" sz="2400" dirty="0">
                        <a:effectLst/>
                        <a:cs typeface="B Titr" panose="00000700000000000000" pitchFamily="2" charset="-78"/>
                      </a:endParaRPr>
                    </a:p>
                    <a:p>
                      <a:pPr marL="0" marR="0" algn="ctr" rtl="1">
                        <a:spcBef>
                          <a:spcPts val="0"/>
                        </a:spcBef>
                        <a:spcAft>
                          <a:spcPts val="0"/>
                        </a:spcAft>
                      </a:pPr>
                      <a:r>
                        <a:rPr lang="ar-SA" sz="1100" dirty="0">
                          <a:effectLst/>
                          <a:cs typeface="B Titr" panose="00000700000000000000" pitchFamily="2" charset="-78"/>
                        </a:rPr>
                        <a:t>و نام خانوادگی</a:t>
                      </a:r>
                      <a:endParaRPr lang="en-US" sz="2400" dirty="0">
                        <a:effectLst/>
                        <a:latin typeface="Times New Roman" panose="02020603050405020304" pitchFamily="18" charset="0"/>
                        <a:ea typeface="Times New Roman" panose="02020603050405020304" pitchFamily="18" charset="0"/>
                        <a:cs typeface="B Titr" panose="00000700000000000000" pitchFamily="2" charset="-78"/>
                      </a:endParaRPr>
                    </a:p>
                  </a:txBody>
                  <a:tcPr marL="68580" marR="68580" marT="0" marB="0" anchor="ctr"/>
                </a:tc>
                <a:tc rowSpan="2">
                  <a:txBody>
                    <a:bodyPr/>
                    <a:lstStyle/>
                    <a:p>
                      <a:pPr marL="0" marR="0" algn="ctr" rtl="1">
                        <a:spcBef>
                          <a:spcPts val="0"/>
                        </a:spcBef>
                        <a:spcAft>
                          <a:spcPts val="0"/>
                        </a:spcAft>
                      </a:pPr>
                      <a:r>
                        <a:rPr lang="ar-SA" sz="1100" dirty="0">
                          <a:effectLst/>
                          <a:cs typeface="B Titr" panose="00000700000000000000" pitchFamily="2" charset="-78"/>
                        </a:rPr>
                        <a:t>کدملی</a:t>
                      </a:r>
                      <a:endParaRPr lang="en-US" sz="2400" dirty="0">
                        <a:effectLst/>
                        <a:latin typeface="Times New Roman" panose="02020603050405020304" pitchFamily="18" charset="0"/>
                        <a:ea typeface="Times New Roman" panose="02020603050405020304" pitchFamily="18" charset="0"/>
                        <a:cs typeface="B Titr" panose="00000700000000000000" pitchFamily="2" charset="-78"/>
                      </a:endParaRPr>
                    </a:p>
                  </a:txBody>
                  <a:tcPr marL="68580" marR="68580" marT="0" marB="0" anchor="ctr"/>
                </a:tc>
                <a:tc rowSpan="2">
                  <a:txBody>
                    <a:bodyPr/>
                    <a:lstStyle/>
                    <a:p>
                      <a:pPr marL="0" marR="0" algn="ctr" rtl="1">
                        <a:spcBef>
                          <a:spcPts val="0"/>
                        </a:spcBef>
                        <a:spcAft>
                          <a:spcPts val="0"/>
                        </a:spcAft>
                      </a:pPr>
                      <a:r>
                        <a:rPr lang="ar-SA" sz="1100" dirty="0">
                          <a:effectLst/>
                          <a:cs typeface="B Titr" panose="00000700000000000000" pitchFamily="2" charset="-78"/>
                        </a:rPr>
                        <a:t>نام شهرستان</a:t>
                      </a:r>
                      <a:endParaRPr lang="en-US" sz="2400" dirty="0">
                        <a:effectLst/>
                        <a:latin typeface="Times New Roman" panose="02020603050405020304" pitchFamily="18" charset="0"/>
                        <a:ea typeface="Times New Roman" panose="02020603050405020304" pitchFamily="18" charset="0"/>
                        <a:cs typeface="B Titr" panose="00000700000000000000" pitchFamily="2" charset="-78"/>
                      </a:endParaRPr>
                    </a:p>
                  </a:txBody>
                  <a:tcPr marL="68580" marR="68580" marT="0" marB="0" anchor="ctr"/>
                </a:tc>
                <a:tc rowSpan="2">
                  <a:txBody>
                    <a:bodyPr/>
                    <a:lstStyle/>
                    <a:p>
                      <a:pPr marL="0" marR="0" algn="ctr" rtl="1">
                        <a:spcBef>
                          <a:spcPts val="0"/>
                        </a:spcBef>
                        <a:spcAft>
                          <a:spcPts val="0"/>
                        </a:spcAft>
                      </a:pPr>
                      <a:r>
                        <a:rPr lang="ar-SA" sz="1100" dirty="0">
                          <a:effectLst/>
                          <a:cs typeface="B Titr" panose="00000700000000000000" pitchFamily="2" charset="-78"/>
                        </a:rPr>
                        <a:t>نام</a:t>
                      </a:r>
                      <a:endParaRPr lang="en-US" sz="2400" dirty="0">
                        <a:effectLst/>
                        <a:cs typeface="B Titr" panose="00000700000000000000" pitchFamily="2" charset="-78"/>
                      </a:endParaRPr>
                    </a:p>
                    <a:p>
                      <a:pPr marL="0" marR="0" algn="ctr" rtl="1">
                        <a:spcBef>
                          <a:spcPts val="0"/>
                        </a:spcBef>
                        <a:spcAft>
                          <a:spcPts val="0"/>
                        </a:spcAft>
                      </a:pPr>
                      <a:r>
                        <a:rPr lang="ar-SA" sz="1100" dirty="0">
                          <a:effectLst/>
                          <a:cs typeface="B Titr" panose="00000700000000000000" pitchFamily="2" charset="-78"/>
                        </a:rPr>
                        <a:t>شهر</a:t>
                      </a:r>
                      <a:endParaRPr lang="en-US" sz="2400" dirty="0">
                        <a:effectLst/>
                        <a:latin typeface="Times New Roman" panose="02020603050405020304" pitchFamily="18" charset="0"/>
                        <a:ea typeface="Times New Roman" panose="02020603050405020304" pitchFamily="18" charset="0"/>
                        <a:cs typeface="B Titr" panose="00000700000000000000" pitchFamily="2" charset="-78"/>
                      </a:endParaRPr>
                    </a:p>
                  </a:txBody>
                  <a:tcPr marL="68580" marR="68580" marT="0" marB="0" anchor="ctr"/>
                </a:tc>
                <a:tc rowSpan="2">
                  <a:txBody>
                    <a:bodyPr/>
                    <a:lstStyle/>
                    <a:p>
                      <a:pPr marL="0" marR="0" algn="ctr" rtl="1">
                        <a:spcBef>
                          <a:spcPts val="0"/>
                        </a:spcBef>
                        <a:spcAft>
                          <a:spcPts val="0"/>
                        </a:spcAft>
                      </a:pPr>
                      <a:r>
                        <a:rPr lang="ar-SA" sz="1100" dirty="0">
                          <a:effectLst/>
                          <a:cs typeface="B Titr" panose="00000700000000000000" pitchFamily="2" charset="-78"/>
                        </a:rPr>
                        <a:t>نام</a:t>
                      </a:r>
                      <a:endParaRPr lang="en-US" sz="2400" dirty="0">
                        <a:effectLst/>
                        <a:cs typeface="B Titr" panose="00000700000000000000" pitchFamily="2" charset="-78"/>
                      </a:endParaRPr>
                    </a:p>
                    <a:p>
                      <a:pPr marL="0" marR="0" algn="ctr" rtl="1">
                        <a:spcBef>
                          <a:spcPts val="0"/>
                        </a:spcBef>
                        <a:spcAft>
                          <a:spcPts val="0"/>
                        </a:spcAft>
                      </a:pPr>
                      <a:r>
                        <a:rPr lang="ar-SA" sz="1100" dirty="0">
                          <a:effectLst/>
                          <a:cs typeface="B Titr" panose="00000700000000000000" pitchFamily="2" charset="-78"/>
                        </a:rPr>
                        <a:t>روستا</a:t>
                      </a:r>
                      <a:endParaRPr lang="en-US" sz="2400" dirty="0">
                        <a:effectLst/>
                        <a:latin typeface="Times New Roman" panose="02020603050405020304" pitchFamily="18" charset="0"/>
                        <a:ea typeface="Times New Roman" panose="02020603050405020304" pitchFamily="18" charset="0"/>
                        <a:cs typeface="B Titr" panose="00000700000000000000" pitchFamily="2" charset="-78"/>
                      </a:endParaRPr>
                    </a:p>
                  </a:txBody>
                  <a:tcPr marL="68580" marR="68580" marT="0" marB="0" anchor="ctr"/>
                </a:tc>
                <a:tc gridSpan="2">
                  <a:txBody>
                    <a:bodyPr/>
                    <a:lstStyle/>
                    <a:p>
                      <a:pPr marL="0" marR="0" algn="ctr" rtl="1">
                        <a:spcBef>
                          <a:spcPts val="0"/>
                        </a:spcBef>
                        <a:spcAft>
                          <a:spcPts val="0"/>
                        </a:spcAft>
                      </a:pPr>
                      <a:r>
                        <a:rPr lang="ar-SA" sz="1100">
                          <a:effectLst/>
                          <a:cs typeface="B Titr" panose="00000700000000000000" pitchFamily="2" charset="-78"/>
                        </a:rPr>
                        <a:t>اطلاعات</a:t>
                      </a:r>
                      <a:endParaRPr lang="en-US" sz="2400">
                        <a:effectLst/>
                        <a:cs typeface="B Titr" panose="00000700000000000000" pitchFamily="2" charset="-78"/>
                      </a:endParaRPr>
                    </a:p>
                    <a:p>
                      <a:pPr marL="0" marR="0" algn="ctr" rtl="1">
                        <a:spcBef>
                          <a:spcPts val="0"/>
                        </a:spcBef>
                        <a:spcAft>
                          <a:spcPts val="0"/>
                        </a:spcAft>
                      </a:pPr>
                      <a:r>
                        <a:rPr lang="ar-SA" sz="1100">
                          <a:effectLst/>
                          <a:cs typeface="B Titr" panose="00000700000000000000" pitchFamily="2" charset="-78"/>
                        </a:rPr>
                        <a:t>پروانه ساخت/ پایانکار</a:t>
                      </a:r>
                      <a:endParaRPr lang="en-US" sz="2400">
                        <a:effectLst/>
                        <a:latin typeface="Times New Roman" panose="02020603050405020304" pitchFamily="18" charset="0"/>
                        <a:ea typeface="Times New Roman" panose="02020603050405020304" pitchFamily="18" charset="0"/>
                        <a:cs typeface="B Titr" panose="00000700000000000000" pitchFamily="2" charset="-78"/>
                      </a:endParaRPr>
                    </a:p>
                  </a:txBody>
                  <a:tcPr marL="68580" marR="68580" marT="0" marB="0" anchor="ctr"/>
                </a:tc>
                <a:tc hMerge="1">
                  <a:txBody>
                    <a:bodyPr/>
                    <a:lstStyle/>
                    <a:p>
                      <a:endParaRPr lang="en-US"/>
                    </a:p>
                  </a:txBody>
                  <a:tcPr/>
                </a:tc>
                <a:tc gridSpan="5">
                  <a:txBody>
                    <a:bodyPr/>
                    <a:lstStyle/>
                    <a:p>
                      <a:pPr marL="0" marR="0" algn="ctr" rtl="1">
                        <a:spcBef>
                          <a:spcPts val="0"/>
                        </a:spcBef>
                        <a:spcAft>
                          <a:spcPts val="0"/>
                        </a:spcAft>
                      </a:pPr>
                      <a:r>
                        <a:rPr lang="ar-SA" sz="1100">
                          <a:effectLst/>
                          <a:cs typeface="B Titr" panose="00000700000000000000" pitchFamily="2" charset="-78"/>
                        </a:rPr>
                        <a:t>وضعیت پیشرفت فیزیکی</a:t>
                      </a:r>
                      <a:endParaRPr lang="en-US" sz="2400">
                        <a:effectLst/>
                        <a:latin typeface="Times New Roman" panose="02020603050405020304" pitchFamily="18" charset="0"/>
                        <a:ea typeface="Times New Roman" panose="02020603050405020304" pitchFamily="18" charset="0"/>
                        <a:cs typeface="B Titr" panose="00000700000000000000" pitchFamily="2" charset="-78"/>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rowSpan="2">
                  <a:txBody>
                    <a:bodyPr/>
                    <a:lstStyle/>
                    <a:p>
                      <a:pPr marL="0" marR="0" algn="ctr" rtl="1">
                        <a:spcBef>
                          <a:spcPts val="0"/>
                        </a:spcBef>
                        <a:spcAft>
                          <a:spcPts val="0"/>
                        </a:spcAft>
                      </a:pPr>
                      <a:r>
                        <a:rPr lang="ar-SA" sz="1100">
                          <a:effectLst/>
                          <a:cs typeface="B Titr" panose="00000700000000000000" pitchFamily="2" charset="-78"/>
                        </a:rPr>
                        <a:t>میزان کمک بلاعوض پیشنهادی استان براساس گزارش مددکاری</a:t>
                      </a:r>
                      <a:endParaRPr lang="en-US" sz="2400">
                        <a:effectLst/>
                        <a:cs typeface="B Titr" panose="00000700000000000000" pitchFamily="2" charset="-78"/>
                      </a:endParaRPr>
                    </a:p>
                    <a:p>
                      <a:pPr marL="0" marR="0" algn="ctr" rtl="1">
                        <a:spcBef>
                          <a:spcPts val="0"/>
                        </a:spcBef>
                        <a:spcAft>
                          <a:spcPts val="0"/>
                        </a:spcAft>
                      </a:pPr>
                      <a:r>
                        <a:rPr lang="ar-SA" sz="1100">
                          <a:effectLst/>
                          <a:cs typeface="B Titr" panose="00000700000000000000" pitchFamily="2" charset="-78"/>
                        </a:rPr>
                        <a:t>(ریال)</a:t>
                      </a:r>
                      <a:endParaRPr lang="en-US" sz="2400">
                        <a:effectLst/>
                        <a:latin typeface="Times New Roman" panose="02020603050405020304" pitchFamily="18" charset="0"/>
                        <a:ea typeface="Times New Roman" panose="02020603050405020304" pitchFamily="18" charset="0"/>
                        <a:cs typeface="B Titr" panose="00000700000000000000" pitchFamily="2" charset="-78"/>
                      </a:endParaRPr>
                    </a:p>
                  </a:txBody>
                  <a:tcPr marL="68580" marR="68580" marT="0" marB="0" anchor="ctr"/>
                </a:tc>
                <a:tc rowSpan="2">
                  <a:txBody>
                    <a:bodyPr/>
                    <a:lstStyle/>
                    <a:p>
                      <a:pPr marL="0" marR="0" algn="ctr" rtl="1">
                        <a:spcBef>
                          <a:spcPts val="0"/>
                        </a:spcBef>
                        <a:spcAft>
                          <a:spcPts val="0"/>
                        </a:spcAft>
                      </a:pPr>
                      <a:r>
                        <a:rPr lang="ar-SA" sz="1100">
                          <a:effectLst/>
                          <a:cs typeface="B Titr" panose="00000700000000000000" pitchFamily="2" charset="-78"/>
                        </a:rPr>
                        <a:t>میزان کمک بلاعوض قبلی سازمان</a:t>
                      </a:r>
                      <a:endParaRPr lang="en-US" sz="2400">
                        <a:effectLst/>
                        <a:cs typeface="B Titr" panose="00000700000000000000" pitchFamily="2" charset="-78"/>
                      </a:endParaRPr>
                    </a:p>
                    <a:p>
                      <a:pPr marL="0" marR="0" algn="ctr" rtl="1">
                        <a:spcBef>
                          <a:spcPts val="0"/>
                        </a:spcBef>
                        <a:spcAft>
                          <a:spcPts val="0"/>
                        </a:spcAft>
                      </a:pPr>
                      <a:r>
                        <a:rPr lang="ar-SA" sz="1100">
                          <a:effectLst/>
                          <a:cs typeface="B Titr" panose="00000700000000000000" pitchFamily="2" charset="-78"/>
                        </a:rPr>
                        <a:t>(ریال)</a:t>
                      </a:r>
                      <a:endParaRPr lang="en-US" sz="2400">
                        <a:effectLst/>
                        <a:cs typeface="B Titr" panose="00000700000000000000" pitchFamily="2" charset="-78"/>
                      </a:endParaRPr>
                    </a:p>
                    <a:p>
                      <a:pPr marL="0" marR="0" algn="ctr" rtl="1">
                        <a:spcBef>
                          <a:spcPts val="0"/>
                        </a:spcBef>
                        <a:spcAft>
                          <a:spcPts val="0"/>
                        </a:spcAft>
                      </a:pPr>
                      <a:r>
                        <a:rPr lang="ar-SA" sz="1100">
                          <a:effectLst/>
                          <a:cs typeface="B Titr" panose="00000700000000000000" pitchFamily="2" charset="-78"/>
                        </a:rPr>
                        <a:t> </a:t>
                      </a:r>
                      <a:endParaRPr lang="en-US" sz="2400">
                        <a:effectLst/>
                        <a:latin typeface="Times New Roman" panose="02020603050405020304" pitchFamily="18" charset="0"/>
                        <a:ea typeface="Times New Roman" panose="02020603050405020304" pitchFamily="18" charset="0"/>
                        <a:cs typeface="B Titr" panose="00000700000000000000" pitchFamily="2" charset="-78"/>
                      </a:endParaRPr>
                    </a:p>
                  </a:txBody>
                  <a:tcPr marL="68580" marR="68580" marT="0" marB="0" anchor="ctr"/>
                </a:tc>
                <a:tc rowSpan="2">
                  <a:txBody>
                    <a:bodyPr/>
                    <a:lstStyle/>
                    <a:p>
                      <a:pPr marL="0" marR="0" algn="ctr" rtl="1">
                        <a:spcBef>
                          <a:spcPts val="0"/>
                        </a:spcBef>
                        <a:spcAft>
                          <a:spcPts val="0"/>
                        </a:spcAft>
                      </a:pPr>
                      <a:r>
                        <a:rPr lang="ar-SA" sz="1100">
                          <a:effectLst/>
                          <a:cs typeface="B Titr" panose="00000700000000000000" pitchFamily="2" charset="-78"/>
                        </a:rPr>
                        <a:t>میزان کمک بلاعوض قابل پرداخت</a:t>
                      </a:r>
                      <a:endParaRPr lang="en-US" sz="2400">
                        <a:effectLst/>
                        <a:cs typeface="B Titr" panose="00000700000000000000" pitchFamily="2" charset="-78"/>
                      </a:endParaRPr>
                    </a:p>
                    <a:p>
                      <a:pPr marL="0" marR="0" algn="ctr" rtl="1">
                        <a:spcBef>
                          <a:spcPts val="0"/>
                        </a:spcBef>
                        <a:spcAft>
                          <a:spcPts val="0"/>
                        </a:spcAft>
                      </a:pPr>
                      <a:r>
                        <a:rPr lang="ar-SA" sz="1100">
                          <a:effectLst/>
                          <a:cs typeface="B Titr" panose="00000700000000000000" pitchFamily="2" charset="-78"/>
                        </a:rPr>
                        <a:t>(ریال)</a:t>
                      </a:r>
                      <a:endParaRPr lang="en-US" sz="2400">
                        <a:effectLst/>
                        <a:latin typeface="Times New Roman" panose="02020603050405020304" pitchFamily="18" charset="0"/>
                        <a:ea typeface="Times New Roman" panose="02020603050405020304" pitchFamily="18" charset="0"/>
                        <a:cs typeface="B Titr" panose="00000700000000000000" pitchFamily="2" charset="-78"/>
                      </a:endParaRPr>
                    </a:p>
                  </a:txBody>
                  <a:tcPr marL="68580" marR="68580" marT="0" marB="0" anchor="ctr"/>
                </a:tc>
                <a:tc rowSpan="2">
                  <a:txBody>
                    <a:bodyPr/>
                    <a:lstStyle/>
                    <a:p>
                      <a:pPr marL="0" marR="0" algn="ctr" rtl="1">
                        <a:spcBef>
                          <a:spcPts val="0"/>
                        </a:spcBef>
                        <a:spcAft>
                          <a:spcPts val="0"/>
                        </a:spcAft>
                      </a:pPr>
                      <a:r>
                        <a:rPr lang="fa-IR" sz="1100">
                          <a:effectLst/>
                          <a:cs typeface="B Titr" panose="00000700000000000000" pitchFamily="2" charset="-78"/>
                        </a:rPr>
                        <a:t>نوع حمایت</a:t>
                      </a:r>
                      <a:endParaRPr lang="en-US" sz="2400">
                        <a:effectLst/>
                        <a:cs typeface="B Titr" panose="00000700000000000000" pitchFamily="2" charset="-78"/>
                      </a:endParaRPr>
                    </a:p>
                    <a:p>
                      <a:pPr marL="0" marR="0" algn="ctr" rtl="1">
                        <a:spcBef>
                          <a:spcPts val="0"/>
                        </a:spcBef>
                        <a:spcAft>
                          <a:spcPts val="0"/>
                        </a:spcAft>
                      </a:pPr>
                      <a:r>
                        <a:rPr lang="fa-IR" sz="1100">
                          <a:effectLst/>
                          <a:cs typeface="B Titr" panose="00000700000000000000" pitchFamily="2" charset="-78"/>
                        </a:rPr>
                        <a:t>(اجتماعی/</a:t>
                      </a:r>
                      <a:endParaRPr lang="en-US" sz="2400">
                        <a:effectLst/>
                        <a:cs typeface="B Titr" panose="00000700000000000000" pitchFamily="2" charset="-78"/>
                      </a:endParaRPr>
                    </a:p>
                    <a:p>
                      <a:pPr marL="0" marR="0" algn="ctr" rtl="1">
                        <a:spcBef>
                          <a:spcPts val="0"/>
                        </a:spcBef>
                        <a:spcAft>
                          <a:spcPts val="0"/>
                        </a:spcAft>
                      </a:pPr>
                      <a:r>
                        <a:rPr lang="fa-IR" sz="1100">
                          <a:effectLst/>
                          <a:cs typeface="B Titr" panose="00000700000000000000" pitchFamily="2" charset="-78"/>
                        </a:rPr>
                        <a:t>توانبخشی)</a:t>
                      </a:r>
                      <a:endParaRPr lang="en-US" sz="2400">
                        <a:effectLst/>
                        <a:latin typeface="Times New Roman" panose="02020603050405020304" pitchFamily="18" charset="0"/>
                        <a:ea typeface="Times New Roman" panose="02020603050405020304" pitchFamily="18" charset="0"/>
                        <a:cs typeface="B Titr" panose="00000700000000000000" pitchFamily="2" charset="-78"/>
                      </a:endParaRPr>
                    </a:p>
                  </a:txBody>
                  <a:tcPr marL="68580" marR="68580" marT="0" marB="0" anchor="ctr"/>
                </a:tc>
                <a:extLst>
                  <a:ext uri="{0D108BD9-81ED-4DB2-BD59-A6C34878D82A}">
                    <a16:rowId xmlns="" xmlns:a16="http://schemas.microsoft.com/office/drawing/2014/main" val="682747260"/>
                  </a:ext>
                </a:extLst>
              </a:tr>
              <a:tr h="1103994">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71755" marR="71755" algn="ctr" rtl="1">
                        <a:spcBef>
                          <a:spcPts val="0"/>
                        </a:spcBef>
                        <a:spcAft>
                          <a:spcPts val="0"/>
                        </a:spcAft>
                      </a:pPr>
                      <a:r>
                        <a:rPr lang="ar-SA" sz="1100" dirty="0">
                          <a:effectLst/>
                          <a:cs typeface="B Titr" panose="00000700000000000000" pitchFamily="2" charset="-78"/>
                        </a:rPr>
                        <a:t>تاریخ</a:t>
                      </a:r>
                      <a:endParaRPr lang="en-US" sz="2400" dirty="0">
                        <a:effectLst/>
                        <a:latin typeface="Times New Roman" panose="02020603050405020304" pitchFamily="18" charset="0"/>
                        <a:ea typeface="Times New Roman" panose="02020603050405020304" pitchFamily="18" charset="0"/>
                        <a:cs typeface="B Titr" panose="00000700000000000000" pitchFamily="2" charset="-78"/>
                      </a:endParaRPr>
                    </a:p>
                  </a:txBody>
                  <a:tcPr marL="68580" marR="68580" marT="0" marB="0" vert="vert270" anchor="ctr"/>
                </a:tc>
                <a:tc>
                  <a:txBody>
                    <a:bodyPr/>
                    <a:lstStyle/>
                    <a:p>
                      <a:pPr marL="71755" marR="71755" algn="ctr" rtl="1">
                        <a:spcBef>
                          <a:spcPts val="0"/>
                        </a:spcBef>
                        <a:spcAft>
                          <a:spcPts val="0"/>
                        </a:spcAft>
                      </a:pPr>
                      <a:r>
                        <a:rPr lang="ar-SA" sz="1100" dirty="0">
                          <a:effectLst/>
                          <a:cs typeface="B Titr" panose="00000700000000000000" pitchFamily="2" charset="-78"/>
                        </a:rPr>
                        <a:t>شماره</a:t>
                      </a:r>
                      <a:endParaRPr lang="en-US" sz="2400" dirty="0">
                        <a:effectLst/>
                        <a:latin typeface="Times New Roman" panose="02020603050405020304" pitchFamily="18" charset="0"/>
                        <a:ea typeface="Times New Roman" panose="02020603050405020304" pitchFamily="18" charset="0"/>
                        <a:cs typeface="B Titr" panose="00000700000000000000" pitchFamily="2" charset="-78"/>
                      </a:endParaRPr>
                    </a:p>
                  </a:txBody>
                  <a:tcPr marL="68580" marR="68580" marT="0" marB="0" vert="vert270" anchor="ctr"/>
                </a:tc>
                <a:tc>
                  <a:txBody>
                    <a:bodyPr/>
                    <a:lstStyle/>
                    <a:p>
                      <a:pPr marL="0" marR="0" algn="ctr" rtl="1">
                        <a:spcBef>
                          <a:spcPts val="0"/>
                        </a:spcBef>
                        <a:spcAft>
                          <a:spcPts val="0"/>
                        </a:spcAft>
                      </a:pPr>
                      <a:r>
                        <a:rPr lang="ar-SA" sz="1100" dirty="0">
                          <a:effectLst/>
                          <a:cs typeface="B Titr" panose="00000700000000000000" pitchFamily="2" charset="-78"/>
                        </a:rPr>
                        <a:t>پایان مرحله فونداسیون</a:t>
                      </a:r>
                      <a:endParaRPr lang="en-US" sz="2400" dirty="0">
                        <a:effectLst/>
                        <a:latin typeface="Times New Roman" panose="02020603050405020304" pitchFamily="18" charset="0"/>
                        <a:ea typeface="Times New Roman" panose="02020603050405020304" pitchFamily="18" charset="0"/>
                        <a:cs typeface="B Titr" panose="00000700000000000000" pitchFamily="2" charset="-78"/>
                      </a:endParaRPr>
                    </a:p>
                  </a:txBody>
                  <a:tcPr marL="68580" marR="68580" marT="0" marB="0" vert="vert270" anchor="ctr"/>
                </a:tc>
                <a:tc>
                  <a:txBody>
                    <a:bodyPr/>
                    <a:lstStyle/>
                    <a:p>
                      <a:pPr marL="0" marR="0" algn="ctr" rtl="1">
                        <a:spcBef>
                          <a:spcPts val="0"/>
                        </a:spcBef>
                        <a:spcAft>
                          <a:spcPts val="0"/>
                        </a:spcAft>
                      </a:pPr>
                      <a:r>
                        <a:rPr lang="ar-SA" sz="1100" dirty="0">
                          <a:effectLst/>
                          <a:cs typeface="B Titr" panose="00000700000000000000" pitchFamily="2" charset="-78"/>
                        </a:rPr>
                        <a:t>پایان مرحله اجرای اسکلت و یا سقف</a:t>
                      </a:r>
                      <a:endParaRPr lang="en-US" sz="2400" dirty="0">
                        <a:effectLst/>
                        <a:latin typeface="Times New Roman" panose="02020603050405020304" pitchFamily="18" charset="0"/>
                        <a:ea typeface="Times New Roman" panose="02020603050405020304" pitchFamily="18" charset="0"/>
                        <a:cs typeface="B Titr" panose="00000700000000000000" pitchFamily="2" charset="-78"/>
                      </a:endParaRPr>
                    </a:p>
                  </a:txBody>
                  <a:tcPr marL="68580" marR="68580" marT="0" marB="0" vert="vert270" anchor="ctr"/>
                </a:tc>
                <a:tc>
                  <a:txBody>
                    <a:bodyPr/>
                    <a:lstStyle/>
                    <a:p>
                      <a:pPr marL="0" marR="0" algn="ctr" rtl="1">
                        <a:spcBef>
                          <a:spcPts val="0"/>
                        </a:spcBef>
                        <a:spcAft>
                          <a:spcPts val="0"/>
                        </a:spcAft>
                      </a:pPr>
                      <a:r>
                        <a:rPr lang="ar-SA" sz="1100" dirty="0">
                          <a:effectLst/>
                          <a:cs typeface="B Titr" panose="00000700000000000000" pitchFamily="2" charset="-78"/>
                        </a:rPr>
                        <a:t>پایان مرحله اجرای سفت کاری</a:t>
                      </a:r>
                      <a:endParaRPr lang="en-US" sz="2400" dirty="0">
                        <a:effectLst/>
                        <a:latin typeface="Times New Roman" panose="02020603050405020304" pitchFamily="18" charset="0"/>
                        <a:ea typeface="Times New Roman" panose="02020603050405020304" pitchFamily="18" charset="0"/>
                        <a:cs typeface="B Titr" panose="00000700000000000000" pitchFamily="2" charset="-78"/>
                      </a:endParaRPr>
                    </a:p>
                  </a:txBody>
                  <a:tcPr marL="68580" marR="68580" marT="0" marB="0" vert="vert270" anchor="ctr"/>
                </a:tc>
                <a:tc>
                  <a:txBody>
                    <a:bodyPr/>
                    <a:lstStyle/>
                    <a:p>
                      <a:pPr marL="0" marR="0" algn="ctr" rtl="1">
                        <a:spcBef>
                          <a:spcPts val="0"/>
                        </a:spcBef>
                        <a:spcAft>
                          <a:spcPts val="0"/>
                        </a:spcAft>
                      </a:pPr>
                      <a:r>
                        <a:rPr lang="ar-SA" sz="1100" dirty="0">
                          <a:effectLst/>
                          <a:cs typeface="B Titr" panose="00000700000000000000" pitchFamily="2" charset="-78"/>
                        </a:rPr>
                        <a:t>پایان  مرحله اجرای نازک کاری</a:t>
                      </a:r>
                      <a:endParaRPr lang="en-US" sz="2400" dirty="0">
                        <a:effectLst/>
                        <a:latin typeface="Times New Roman" panose="02020603050405020304" pitchFamily="18" charset="0"/>
                        <a:ea typeface="Times New Roman" panose="02020603050405020304" pitchFamily="18" charset="0"/>
                        <a:cs typeface="B Titr" panose="00000700000000000000" pitchFamily="2" charset="-78"/>
                      </a:endParaRPr>
                    </a:p>
                  </a:txBody>
                  <a:tcPr marL="68580" marR="68580" marT="0" marB="0" vert="vert270"/>
                </a:tc>
                <a:tc>
                  <a:txBody>
                    <a:bodyPr/>
                    <a:lstStyle/>
                    <a:p>
                      <a:pPr marL="0" marR="0" algn="ctr" rtl="1">
                        <a:spcBef>
                          <a:spcPts val="0"/>
                        </a:spcBef>
                        <a:spcAft>
                          <a:spcPts val="0"/>
                        </a:spcAft>
                      </a:pPr>
                      <a:r>
                        <a:rPr lang="ar-SA" sz="1100" dirty="0">
                          <a:effectLst/>
                          <a:cs typeface="B Titr" panose="00000700000000000000" pitchFamily="2" charset="-78"/>
                        </a:rPr>
                        <a:t>قابل واگذاری/ </a:t>
                      </a:r>
                      <a:r>
                        <a:rPr lang="fa-IR" sz="1100" dirty="0">
                          <a:effectLst/>
                          <a:cs typeface="B Titr" panose="00000700000000000000" pitchFamily="2" charset="-78"/>
                        </a:rPr>
                        <a:t>قابل اسکان</a:t>
                      </a:r>
                      <a:endParaRPr lang="en-US" sz="2400" dirty="0">
                        <a:effectLst/>
                        <a:latin typeface="Times New Roman" panose="02020603050405020304" pitchFamily="18" charset="0"/>
                        <a:ea typeface="Times New Roman" panose="02020603050405020304" pitchFamily="18" charset="0"/>
                        <a:cs typeface="B Titr" panose="00000700000000000000" pitchFamily="2" charset="-78"/>
                      </a:endParaRPr>
                    </a:p>
                  </a:txBody>
                  <a:tcPr marL="68580" marR="68580" marT="0" marB="0" vert="vert270"/>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 xmlns:a16="http://schemas.microsoft.com/office/drawing/2014/main" val="2749387275"/>
                  </a:ext>
                </a:extLst>
              </a:tr>
              <a:tr h="324786">
                <a:tc>
                  <a:txBody>
                    <a:bodyPr/>
                    <a:lstStyle/>
                    <a:p>
                      <a:pPr marL="0" marR="0" algn="ctr" rtl="1">
                        <a:spcBef>
                          <a:spcPts val="0"/>
                        </a:spcBef>
                        <a:spcAft>
                          <a:spcPts val="0"/>
                        </a:spcAft>
                      </a:pPr>
                      <a:r>
                        <a:rPr lang="ar-SA" sz="1050">
                          <a:effectLst/>
                          <a:cs typeface="B Titr" panose="00000700000000000000" pitchFamily="2" charset="-78"/>
                        </a:rPr>
                        <a:t> </a:t>
                      </a:r>
                      <a:endParaRPr lang="en-US" sz="2400">
                        <a:effectLst/>
                        <a:latin typeface="Times New Roman" panose="02020603050405020304" pitchFamily="18" charset="0"/>
                        <a:ea typeface="Times New Roman" panose="02020603050405020304" pitchFamily="18" charset="0"/>
                        <a:cs typeface="B Titr" panose="00000700000000000000" pitchFamily="2" charset="-78"/>
                      </a:endParaRPr>
                    </a:p>
                  </a:txBody>
                  <a:tcPr marL="68580" marR="68580" marT="0" marB="0" vert="vert270" anchor="ctr"/>
                </a:tc>
                <a:tc>
                  <a:txBody>
                    <a:bodyPr/>
                    <a:lstStyle/>
                    <a:p>
                      <a:pPr marL="0" marR="0" algn="ctr" rtl="1">
                        <a:spcBef>
                          <a:spcPts val="0"/>
                        </a:spcBef>
                        <a:spcAft>
                          <a:spcPts val="0"/>
                        </a:spcAft>
                      </a:pPr>
                      <a:r>
                        <a:rPr lang="ar-SA" sz="1050">
                          <a:effectLst/>
                          <a:cs typeface="B Titr" panose="00000700000000000000" pitchFamily="2" charset="-78"/>
                        </a:rPr>
                        <a:t> </a:t>
                      </a:r>
                      <a:endParaRPr lang="en-US" sz="2400">
                        <a:effectLst/>
                        <a:latin typeface="Times New Roman" panose="02020603050405020304" pitchFamily="18" charset="0"/>
                        <a:ea typeface="Times New Roman" panose="02020603050405020304" pitchFamily="18" charset="0"/>
                        <a:cs typeface="B Titr" panose="00000700000000000000" pitchFamily="2" charset="-78"/>
                      </a:endParaRPr>
                    </a:p>
                  </a:txBody>
                  <a:tcPr marL="68580" marR="68580" marT="0" marB="0" anchor="ctr"/>
                </a:tc>
                <a:tc>
                  <a:txBody>
                    <a:bodyPr/>
                    <a:lstStyle/>
                    <a:p>
                      <a:pPr marL="0" marR="0" algn="ctr" rtl="1">
                        <a:spcBef>
                          <a:spcPts val="0"/>
                        </a:spcBef>
                        <a:spcAft>
                          <a:spcPts val="0"/>
                        </a:spcAft>
                      </a:pPr>
                      <a:r>
                        <a:rPr lang="ar-SA" sz="1050">
                          <a:effectLst/>
                          <a:cs typeface="B Titr" panose="00000700000000000000" pitchFamily="2" charset="-78"/>
                        </a:rPr>
                        <a:t> </a:t>
                      </a:r>
                      <a:endParaRPr lang="en-US" sz="2400">
                        <a:effectLst/>
                        <a:latin typeface="Times New Roman" panose="02020603050405020304" pitchFamily="18" charset="0"/>
                        <a:ea typeface="Times New Roman" panose="02020603050405020304" pitchFamily="18" charset="0"/>
                        <a:cs typeface="B Titr" panose="00000700000000000000" pitchFamily="2" charset="-78"/>
                      </a:endParaRPr>
                    </a:p>
                  </a:txBody>
                  <a:tcPr marL="68580" marR="68580" marT="0" marB="0" anchor="ctr"/>
                </a:tc>
                <a:tc>
                  <a:txBody>
                    <a:bodyPr/>
                    <a:lstStyle/>
                    <a:p>
                      <a:pPr marL="0" marR="0" algn="ctr" rtl="1">
                        <a:spcBef>
                          <a:spcPts val="0"/>
                        </a:spcBef>
                        <a:spcAft>
                          <a:spcPts val="0"/>
                        </a:spcAft>
                      </a:pPr>
                      <a:r>
                        <a:rPr lang="ar-SA" sz="1050">
                          <a:effectLst/>
                          <a:cs typeface="B Titr" panose="00000700000000000000" pitchFamily="2" charset="-78"/>
                        </a:rPr>
                        <a:t> </a:t>
                      </a:r>
                      <a:endParaRPr lang="en-US" sz="2400">
                        <a:effectLst/>
                        <a:latin typeface="Times New Roman" panose="02020603050405020304" pitchFamily="18" charset="0"/>
                        <a:ea typeface="Times New Roman" panose="02020603050405020304" pitchFamily="18" charset="0"/>
                        <a:cs typeface="B Titr" panose="00000700000000000000" pitchFamily="2" charset="-78"/>
                      </a:endParaRPr>
                    </a:p>
                  </a:txBody>
                  <a:tcPr marL="68580" marR="68580" marT="0" marB="0" anchor="ctr"/>
                </a:tc>
                <a:tc>
                  <a:txBody>
                    <a:bodyPr/>
                    <a:lstStyle/>
                    <a:p>
                      <a:pPr marL="0" marR="0" algn="ctr" rtl="1">
                        <a:spcBef>
                          <a:spcPts val="0"/>
                        </a:spcBef>
                        <a:spcAft>
                          <a:spcPts val="0"/>
                        </a:spcAft>
                      </a:pPr>
                      <a:r>
                        <a:rPr lang="ar-SA" sz="1050">
                          <a:effectLst/>
                          <a:cs typeface="B Titr" panose="00000700000000000000" pitchFamily="2" charset="-78"/>
                        </a:rPr>
                        <a:t> </a:t>
                      </a:r>
                      <a:endParaRPr lang="en-US" sz="2400">
                        <a:effectLst/>
                        <a:latin typeface="Times New Roman" panose="02020603050405020304" pitchFamily="18" charset="0"/>
                        <a:ea typeface="Times New Roman" panose="02020603050405020304" pitchFamily="18" charset="0"/>
                        <a:cs typeface="B Titr" panose="00000700000000000000" pitchFamily="2" charset="-78"/>
                      </a:endParaRPr>
                    </a:p>
                  </a:txBody>
                  <a:tcPr marL="68580" marR="68580" marT="0" marB="0" anchor="ctr"/>
                </a:tc>
                <a:tc>
                  <a:txBody>
                    <a:bodyPr/>
                    <a:lstStyle/>
                    <a:p>
                      <a:pPr marL="0" marR="0" algn="ctr" rtl="1">
                        <a:spcBef>
                          <a:spcPts val="0"/>
                        </a:spcBef>
                        <a:spcAft>
                          <a:spcPts val="0"/>
                        </a:spcAft>
                      </a:pPr>
                      <a:r>
                        <a:rPr lang="ar-SA" sz="1050">
                          <a:effectLst/>
                          <a:cs typeface="B Titr" panose="00000700000000000000" pitchFamily="2" charset="-78"/>
                        </a:rPr>
                        <a:t> </a:t>
                      </a:r>
                      <a:endParaRPr lang="en-US" sz="2400">
                        <a:effectLst/>
                        <a:latin typeface="Times New Roman" panose="02020603050405020304" pitchFamily="18" charset="0"/>
                        <a:ea typeface="Times New Roman" panose="02020603050405020304" pitchFamily="18" charset="0"/>
                        <a:cs typeface="B Titr" panose="00000700000000000000" pitchFamily="2" charset="-78"/>
                      </a:endParaRPr>
                    </a:p>
                  </a:txBody>
                  <a:tcPr marL="68580" marR="68580" marT="0" marB="0" anchor="ctr"/>
                </a:tc>
                <a:tc>
                  <a:txBody>
                    <a:bodyPr/>
                    <a:lstStyle/>
                    <a:p>
                      <a:pPr marL="0" marR="0" algn="justLow" rtl="1">
                        <a:spcBef>
                          <a:spcPts val="0"/>
                        </a:spcBef>
                        <a:spcAft>
                          <a:spcPts val="0"/>
                        </a:spcAft>
                      </a:pPr>
                      <a:r>
                        <a:rPr lang="ar-SA" sz="2400">
                          <a:effectLst/>
                          <a:cs typeface="B Titr" panose="00000700000000000000" pitchFamily="2" charset="-78"/>
                        </a:rPr>
                        <a:t> </a:t>
                      </a:r>
                      <a:endParaRPr lang="en-US" sz="2400">
                        <a:effectLst/>
                        <a:latin typeface="Times New Roman" panose="02020603050405020304" pitchFamily="18" charset="0"/>
                        <a:ea typeface="Times New Roman" panose="02020603050405020304" pitchFamily="18" charset="0"/>
                        <a:cs typeface="B Titr" panose="00000700000000000000" pitchFamily="2" charset="-78"/>
                      </a:endParaRPr>
                    </a:p>
                  </a:txBody>
                  <a:tcPr marL="68580" marR="68580" marT="0" marB="0"/>
                </a:tc>
                <a:tc>
                  <a:txBody>
                    <a:bodyPr/>
                    <a:lstStyle/>
                    <a:p>
                      <a:pPr marL="0" marR="0" algn="justLow" rtl="1">
                        <a:spcBef>
                          <a:spcPts val="0"/>
                        </a:spcBef>
                        <a:spcAft>
                          <a:spcPts val="0"/>
                        </a:spcAft>
                      </a:pPr>
                      <a:r>
                        <a:rPr lang="ar-SA" sz="2400">
                          <a:effectLst/>
                          <a:cs typeface="B Titr" panose="00000700000000000000" pitchFamily="2" charset="-78"/>
                        </a:rPr>
                        <a:t> </a:t>
                      </a:r>
                      <a:endParaRPr lang="en-US" sz="2400">
                        <a:effectLst/>
                        <a:latin typeface="Times New Roman" panose="02020603050405020304" pitchFamily="18" charset="0"/>
                        <a:ea typeface="Times New Roman" panose="02020603050405020304" pitchFamily="18" charset="0"/>
                        <a:cs typeface="B Titr" panose="00000700000000000000" pitchFamily="2" charset="-78"/>
                      </a:endParaRPr>
                    </a:p>
                  </a:txBody>
                  <a:tcPr marL="68580" marR="68580" marT="0" marB="0"/>
                </a:tc>
                <a:tc>
                  <a:txBody>
                    <a:bodyPr/>
                    <a:lstStyle/>
                    <a:p>
                      <a:pPr marL="0" marR="0" algn="justLow" rtl="1">
                        <a:spcBef>
                          <a:spcPts val="0"/>
                        </a:spcBef>
                        <a:spcAft>
                          <a:spcPts val="0"/>
                        </a:spcAft>
                      </a:pPr>
                      <a:r>
                        <a:rPr lang="ar-SA" sz="2400">
                          <a:effectLst/>
                          <a:cs typeface="B Titr" panose="00000700000000000000" pitchFamily="2" charset="-78"/>
                        </a:rPr>
                        <a:t> </a:t>
                      </a:r>
                      <a:endParaRPr lang="en-US" sz="2400">
                        <a:effectLst/>
                        <a:latin typeface="Times New Roman" panose="02020603050405020304" pitchFamily="18" charset="0"/>
                        <a:ea typeface="Times New Roman" panose="02020603050405020304" pitchFamily="18" charset="0"/>
                        <a:cs typeface="B Titr" panose="00000700000000000000" pitchFamily="2" charset="-78"/>
                      </a:endParaRPr>
                    </a:p>
                  </a:txBody>
                  <a:tcPr marL="68580" marR="68580" marT="0" marB="0"/>
                </a:tc>
                <a:tc>
                  <a:txBody>
                    <a:bodyPr/>
                    <a:lstStyle/>
                    <a:p>
                      <a:pPr marL="0" marR="0" algn="justLow" rtl="1">
                        <a:spcBef>
                          <a:spcPts val="0"/>
                        </a:spcBef>
                        <a:spcAft>
                          <a:spcPts val="0"/>
                        </a:spcAft>
                      </a:pPr>
                      <a:r>
                        <a:rPr lang="ar-SA" sz="2400">
                          <a:effectLst/>
                          <a:cs typeface="B Titr" panose="00000700000000000000" pitchFamily="2" charset="-78"/>
                        </a:rPr>
                        <a:t> </a:t>
                      </a:r>
                      <a:endParaRPr lang="en-US" sz="2400">
                        <a:effectLst/>
                        <a:latin typeface="Times New Roman" panose="02020603050405020304" pitchFamily="18" charset="0"/>
                        <a:ea typeface="Times New Roman" panose="02020603050405020304" pitchFamily="18" charset="0"/>
                        <a:cs typeface="B Titr" panose="00000700000000000000" pitchFamily="2" charset="-78"/>
                      </a:endParaRPr>
                    </a:p>
                  </a:txBody>
                  <a:tcPr marL="68580" marR="68580" marT="0" marB="0"/>
                </a:tc>
                <a:tc>
                  <a:txBody>
                    <a:bodyPr/>
                    <a:lstStyle/>
                    <a:p>
                      <a:pPr marL="0" marR="0" algn="ctr" rtl="1">
                        <a:spcBef>
                          <a:spcPts val="0"/>
                        </a:spcBef>
                        <a:spcAft>
                          <a:spcPts val="0"/>
                        </a:spcAft>
                      </a:pPr>
                      <a:r>
                        <a:rPr lang="ar-SA" sz="1050">
                          <a:effectLst/>
                          <a:cs typeface="B Titr" panose="00000700000000000000" pitchFamily="2" charset="-78"/>
                        </a:rPr>
                        <a:t> </a:t>
                      </a:r>
                      <a:endParaRPr lang="en-US" sz="2400">
                        <a:effectLst/>
                        <a:latin typeface="Times New Roman" panose="02020603050405020304" pitchFamily="18" charset="0"/>
                        <a:ea typeface="Times New Roman" panose="02020603050405020304" pitchFamily="18" charset="0"/>
                        <a:cs typeface="B Titr" panose="00000700000000000000" pitchFamily="2" charset="-78"/>
                      </a:endParaRPr>
                    </a:p>
                  </a:txBody>
                  <a:tcPr marL="68580" marR="68580" marT="0" marB="0" anchor="ctr"/>
                </a:tc>
                <a:tc>
                  <a:txBody>
                    <a:bodyPr/>
                    <a:lstStyle/>
                    <a:p>
                      <a:pPr marL="0" marR="0" algn="ctr" rtl="1">
                        <a:spcBef>
                          <a:spcPts val="0"/>
                        </a:spcBef>
                        <a:spcAft>
                          <a:spcPts val="0"/>
                        </a:spcAft>
                      </a:pPr>
                      <a:r>
                        <a:rPr lang="ar-SA" sz="1050" dirty="0">
                          <a:effectLst/>
                          <a:cs typeface="B Titr" panose="00000700000000000000" pitchFamily="2" charset="-78"/>
                        </a:rPr>
                        <a:t> </a:t>
                      </a:r>
                      <a:endParaRPr lang="en-US" sz="2400" dirty="0">
                        <a:effectLst/>
                        <a:latin typeface="Times New Roman" panose="02020603050405020304" pitchFamily="18" charset="0"/>
                        <a:ea typeface="Times New Roman" panose="02020603050405020304" pitchFamily="18" charset="0"/>
                        <a:cs typeface="B Titr" panose="00000700000000000000" pitchFamily="2" charset="-78"/>
                      </a:endParaRPr>
                    </a:p>
                  </a:txBody>
                  <a:tcPr marL="68580" marR="68580" marT="0" marB="0"/>
                </a:tc>
                <a:tc>
                  <a:txBody>
                    <a:bodyPr/>
                    <a:lstStyle/>
                    <a:p>
                      <a:pPr marL="0" marR="0" algn="ctr" rtl="1">
                        <a:spcBef>
                          <a:spcPts val="0"/>
                        </a:spcBef>
                        <a:spcAft>
                          <a:spcPts val="0"/>
                        </a:spcAft>
                      </a:pPr>
                      <a:r>
                        <a:rPr lang="ar-SA" sz="1050" dirty="0">
                          <a:effectLst/>
                          <a:cs typeface="B Titr" panose="00000700000000000000" pitchFamily="2" charset="-78"/>
                        </a:rPr>
                        <a:t> </a:t>
                      </a:r>
                      <a:endParaRPr lang="en-US" sz="2400" dirty="0">
                        <a:effectLst/>
                        <a:latin typeface="Times New Roman" panose="02020603050405020304" pitchFamily="18" charset="0"/>
                        <a:ea typeface="Times New Roman" panose="02020603050405020304" pitchFamily="18" charset="0"/>
                        <a:cs typeface="B Titr" panose="00000700000000000000" pitchFamily="2" charset="-78"/>
                      </a:endParaRPr>
                    </a:p>
                  </a:txBody>
                  <a:tcPr marL="68580" marR="68580" marT="0" marB="0"/>
                </a:tc>
                <a:tc>
                  <a:txBody>
                    <a:bodyPr/>
                    <a:lstStyle/>
                    <a:p>
                      <a:pPr marL="0" marR="0" algn="ctr" rtl="1">
                        <a:spcBef>
                          <a:spcPts val="0"/>
                        </a:spcBef>
                        <a:spcAft>
                          <a:spcPts val="0"/>
                        </a:spcAft>
                      </a:pPr>
                      <a:r>
                        <a:rPr lang="ar-SA" sz="1050">
                          <a:effectLst/>
                          <a:cs typeface="B Titr" panose="00000700000000000000" pitchFamily="2" charset="-78"/>
                        </a:rPr>
                        <a:t> </a:t>
                      </a:r>
                      <a:endParaRPr lang="en-US" sz="2400">
                        <a:effectLst/>
                        <a:latin typeface="Times New Roman" panose="02020603050405020304" pitchFamily="18" charset="0"/>
                        <a:ea typeface="Times New Roman" panose="02020603050405020304" pitchFamily="18" charset="0"/>
                        <a:cs typeface="B Titr" panose="00000700000000000000" pitchFamily="2" charset="-78"/>
                      </a:endParaRPr>
                    </a:p>
                  </a:txBody>
                  <a:tcPr marL="68580" marR="68580" marT="0" marB="0" anchor="ctr"/>
                </a:tc>
                <a:tc>
                  <a:txBody>
                    <a:bodyPr/>
                    <a:lstStyle/>
                    <a:p>
                      <a:pPr marL="0" marR="0" algn="ctr" rtl="1">
                        <a:spcBef>
                          <a:spcPts val="0"/>
                        </a:spcBef>
                        <a:spcAft>
                          <a:spcPts val="0"/>
                        </a:spcAft>
                      </a:pPr>
                      <a:r>
                        <a:rPr lang="ar-SA" sz="1050" dirty="0">
                          <a:effectLst/>
                          <a:cs typeface="B Titr" panose="00000700000000000000" pitchFamily="2" charset="-78"/>
                        </a:rPr>
                        <a:t> </a:t>
                      </a:r>
                      <a:endParaRPr lang="en-US" sz="2400" dirty="0">
                        <a:effectLst/>
                        <a:latin typeface="Times New Roman" panose="02020603050405020304" pitchFamily="18" charset="0"/>
                        <a:ea typeface="Times New Roman" panose="02020603050405020304" pitchFamily="18" charset="0"/>
                        <a:cs typeface="B Titr" panose="00000700000000000000" pitchFamily="2" charset="-78"/>
                      </a:endParaRPr>
                    </a:p>
                  </a:txBody>
                  <a:tcPr marL="68580" marR="68580" marT="0" marB="0" anchor="ctr"/>
                </a:tc>
                <a:tc>
                  <a:txBody>
                    <a:bodyPr/>
                    <a:lstStyle/>
                    <a:p>
                      <a:pPr marL="0" marR="0" algn="justLow" rtl="1">
                        <a:spcBef>
                          <a:spcPts val="0"/>
                        </a:spcBef>
                        <a:spcAft>
                          <a:spcPts val="0"/>
                        </a:spcAft>
                      </a:pPr>
                      <a:r>
                        <a:rPr lang="ar-SA" sz="2400" dirty="0">
                          <a:effectLst/>
                          <a:cs typeface="B Titr" panose="00000700000000000000" pitchFamily="2" charset="-78"/>
                        </a:rPr>
                        <a:t> </a:t>
                      </a:r>
                      <a:endParaRPr lang="en-US" sz="2400" dirty="0">
                        <a:effectLst/>
                        <a:latin typeface="Times New Roman" panose="02020603050405020304" pitchFamily="18" charset="0"/>
                        <a:ea typeface="Times New Roman" panose="02020603050405020304" pitchFamily="18" charset="0"/>
                        <a:cs typeface="B Titr" panose="00000700000000000000" pitchFamily="2" charset="-78"/>
                      </a:endParaRPr>
                    </a:p>
                  </a:txBody>
                  <a:tcPr marL="68580" marR="68580" marT="0" marB="0"/>
                </a:tc>
                <a:tc>
                  <a:txBody>
                    <a:bodyPr/>
                    <a:lstStyle/>
                    <a:p>
                      <a:pPr marL="0" marR="0" algn="justLow" rtl="1">
                        <a:spcBef>
                          <a:spcPts val="0"/>
                        </a:spcBef>
                        <a:spcAft>
                          <a:spcPts val="0"/>
                        </a:spcAft>
                      </a:pPr>
                      <a:r>
                        <a:rPr lang="ar-SA" sz="2400" dirty="0">
                          <a:effectLst/>
                          <a:cs typeface="B Titr" panose="00000700000000000000" pitchFamily="2" charset="-78"/>
                        </a:rPr>
                        <a:t> </a:t>
                      </a:r>
                      <a:endParaRPr lang="en-US" sz="2400" dirty="0">
                        <a:effectLst/>
                        <a:latin typeface="Times New Roman" panose="02020603050405020304" pitchFamily="18" charset="0"/>
                        <a:ea typeface="Times New Roman" panose="02020603050405020304" pitchFamily="18" charset="0"/>
                        <a:cs typeface="B Titr" panose="00000700000000000000" pitchFamily="2" charset="-78"/>
                      </a:endParaRPr>
                    </a:p>
                  </a:txBody>
                  <a:tcPr marL="68580" marR="68580" marT="0" marB="0"/>
                </a:tc>
                <a:extLst>
                  <a:ext uri="{0D108BD9-81ED-4DB2-BD59-A6C34878D82A}">
                    <a16:rowId xmlns="" xmlns:a16="http://schemas.microsoft.com/office/drawing/2014/main" val="901928005"/>
                  </a:ext>
                </a:extLst>
              </a:tr>
              <a:tr h="307680">
                <a:tc gridSpan="17">
                  <a:txBody>
                    <a:bodyPr/>
                    <a:lstStyle/>
                    <a:p>
                      <a:pPr marL="0" marR="0" algn="ctr" rtl="1">
                        <a:spcBef>
                          <a:spcPts val="0"/>
                        </a:spcBef>
                        <a:spcAft>
                          <a:spcPts val="0"/>
                        </a:spcAft>
                      </a:pPr>
                      <a:r>
                        <a:rPr lang="ar-SA" sz="1100" dirty="0">
                          <a:effectLst/>
                          <a:cs typeface="B Titr" panose="00000700000000000000" pitchFamily="2" charset="-78"/>
                        </a:rPr>
                        <a:t>اعضاء تائید کننده</a:t>
                      </a:r>
                      <a:endParaRPr lang="en-US" sz="2400" dirty="0">
                        <a:effectLst/>
                        <a:latin typeface="Times New Roman" panose="02020603050405020304" pitchFamily="18" charset="0"/>
                        <a:ea typeface="Times New Roman" panose="02020603050405020304" pitchFamily="18" charset="0"/>
                        <a:cs typeface="B Titr" panose="00000700000000000000" pitchFamily="2" charset="-78"/>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2632465027"/>
                  </a:ext>
                </a:extLst>
              </a:tr>
              <a:tr h="307680">
                <a:tc gridSpan="2">
                  <a:txBody>
                    <a:bodyPr/>
                    <a:lstStyle/>
                    <a:p>
                      <a:pPr marL="0" marR="0" algn="ctr" rtl="1">
                        <a:spcBef>
                          <a:spcPts val="0"/>
                        </a:spcBef>
                        <a:spcAft>
                          <a:spcPts val="0"/>
                        </a:spcAft>
                      </a:pPr>
                      <a:r>
                        <a:rPr lang="ar-SA" sz="1050">
                          <a:effectLst/>
                          <a:cs typeface="B Titr" panose="00000700000000000000" pitchFamily="2" charset="-78"/>
                        </a:rPr>
                        <a:t>کارشناس مسکن شهرستان</a:t>
                      </a:r>
                      <a:endParaRPr lang="en-US" sz="2400">
                        <a:effectLst/>
                        <a:latin typeface="Times New Roman" panose="02020603050405020304" pitchFamily="18" charset="0"/>
                        <a:ea typeface="Times New Roman" panose="02020603050405020304" pitchFamily="18" charset="0"/>
                        <a:cs typeface="B Titr" panose="00000700000000000000" pitchFamily="2" charset="-78"/>
                      </a:endParaRPr>
                    </a:p>
                  </a:txBody>
                  <a:tcPr marL="68580" marR="68580" marT="0" marB="0" anchor="ctr"/>
                </a:tc>
                <a:tc hMerge="1">
                  <a:txBody>
                    <a:bodyPr/>
                    <a:lstStyle/>
                    <a:p>
                      <a:endParaRPr lang="en-US"/>
                    </a:p>
                  </a:txBody>
                  <a:tcPr/>
                </a:tc>
                <a:tc gridSpan="2">
                  <a:txBody>
                    <a:bodyPr/>
                    <a:lstStyle/>
                    <a:p>
                      <a:pPr marL="0" marR="0" algn="ctr" rtl="1">
                        <a:spcBef>
                          <a:spcPts val="0"/>
                        </a:spcBef>
                        <a:spcAft>
                          <a:spcPts val="0"/>
                        </a:spcAft>
                      </a:pPr>
                      <a:r>
                        <a:rPr lang="ar-SA" sz="1050">
                          <a:effectLst/>
                          <a:cs typeface="B Titr" panose="00000700000000000000" pitchFamily="2" charset="-78"/>
                        </a:rPr>
                        <a:t>رئیس بهزیستی شهرستان</a:t>
                      </a:r>
                      <a:endParaRPr lang="en-US" sz="2400">
                        <a:effectLst/>
                        <a:latin typeface="Times New Roman" panose="02020603050405020304" pitchFamily="18" charset="0"/>
                        <a:ea typeface="Times New Roman" panose="02020603050405020304" pitchFamily="18" charset="0"/>
                        <a:cs typeface="B Titr" panose="00000700000000000000" pitchFamily="2" charset="-78"/>
                      </a:endParaRPr>
                    </a:p>
                  </a:txBody>
                  <a:tcPr marL="68580" marR="68580" marT="0" marB="0" anchor="ctr"/>
                </a:tc>
                <a:tc hMerge="1">
                  <a:txBody>
                    <a:bodyPr/>
                    <a:lstStyle/>
                    <a:p>
                      <a:endParaRPr lang="en-US"/>
                    </a:p>
                  </a:txBody>
                  <a:tcPr/>
                </a:tc>
                <a:tc gridSpan="5">
                  <a:txBody>
                    <a:bodyPr/>
                    <a:lstStyle/>
                    <a:p>
                      <a:pPr marL="0" marR="0" algn="ctr" rtl="1">
                        <a:spcBef>
                          <a:spcPts val="0"/>
                        </a:spcBef>
                        <a:spcAft>
                          <a:spcPts val="0"/>
                        </a:spcAft>
                      </a:pPr>
                      <a:r>
                        <a:rPr lang="ar-SA" sz="1050">
                          <a:effectLst/>
                          <a:cs typeface="B Titr" panose="00000700000000000000" pitchFamily="2" charset="-78"/>
                        </a:rPr>
                        <a:t>کارشناس فنی حوزه مسکن بهزیستی استان</a:t>
                      </a:r>
                      <a:endParaRPr lang="en-US" sz="2400">
                        <a:effectLst/>
                        <a:latin typeface="Times New Roman" panose="02020603050405020304" pitchFamily="18" charset="0"/>
                        <a:ea typeface="Times New Roman" panose="02020603050405020304" pitchFamily="18" charset="0"/>
                        <a:cs typeface="B Titr" panose="00000700000000000000" pitchFamily="2" charset="-78"/>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6">
                  <a:txBody>
                    <a:bodyPr/>
                    <a:lstStyle/>
                    <a:p>
                      <a:pPr marL="0" marR="0" algn="ctr" rtl="1">
                        <a:spcBef>
                          <a:spcPts val="0"/>
                        </a:spcBef>
                        <a:spcAft>
                          <a:spcPts val="0"/>
                        </a:spcAft>
                      </a:pPr>
                      <a:r>
                        <a:rPr lang="ar-SA" sz="1050" dirty="0">
                          <a:effectLst/>
                          <a:cs typeface="B Titr" panose="00000700000000000000" pitchFamily="2" charset="-78"/>
                        </a:rPr>
                        <a:t>رئیس اداره/معاون مشارکت های مردمی، اشتغال و موسسات خیریه بهزیستی استان</a:t>
                      </a:r>
                      <a:endParaRPr lang="en-US" sz="2400" dirty="0">
                        <a:effectLst/>
                        <a:latin typeface="Times New Roman" panose="02020603050405020304" pitchFamily="18" charset="0"/>
                        <a:ea typeface="Times New Roman" panose="02020603050405020304" pitchFamily="18" charset="0"/>
                        <a:cs typeface="B Titr" panose="00000700000000000000" pitchFamily="2" charset="-78"/>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marL="0" marR="0" algn="ctr" rtl="1">
                        <a:spcBef>
                          <a:spcPts val="0"/>
                        </a:spcBef>
                        <a:spcAft>
                          <a:spcPts val="0"/>
                        </a:spcAft>
                      </a:pPr>
                      <a:r>
                        <a:rPr lang="ar-SA" sz="1050" dirty="0">
                          <a:effectLst/>
                          <a:cs typeface="B Titr" panose="00000700000000000000" pitchFamily="2" charset="-78"/>
                        </a:rPr>
                        <a:t>مدیرکل بهزیستی استان</a:t>
                      </a:r>
                      <a:endParaRPr lang="en-US" sz="2400" dirty="0">
                        <a:effectLst/>
                        <a:latin typeface="Times New Roman" panose="02020603050405020304" pitchFamily="18" charset="0"/>
                        <a:ea typeface="Times New Roman" panose="02020603050405020304" pitchFamily="18" charset="0"/>
                        <a:cs typeface="B Titr" panose="00000700000000000000" pitchFamily="2" charset="-78"/>
                      </a:endParaRPr>
                    </a:p>
                  </a:txBody>
                  <a:tcPr marL="68580" marR="68580" marT="0" marB="0" anchor="ctr"/>
                </a:tc>
                <a:tc hMerge="1">
                  <a:txBody>
                    <a:bodyPr/>
                    <a:lstStyle/>
                    <a:p>
                      <a:endParaRPr lang="en-US"/>
                    </a:p>
                  </a:txBody>
                  <a:tcPr/>
                </a:tc>
                <a:extLst>
                  <a:ext uri="{0D108BD9-81ED-4DB2-BD59-A6C34878D82A}">
                    <a16:rowId xmlns="" xmlns:a16="http://schemas.microsoft.com/office/drawing/2014/main" val="2244577743"/>
                  </a:ext>
                </a:extLst>
              </a:tr>
              <a:tr h="307680">
                <a:tc gridSpan="2">
                  <a:txBody>
                    <a:bodyPr/>
                    <a:lstStyle/>
                    <a:p>
                      <a:pPr marL="0" marR="0" algn="ctr" rtl="1">
                        <a:spcBef>
                          <a:spcPts val="0"/>
                        </a:spcBef>
                        <a:spcAft>
                          <a:spcPts val="0"/>
                        </a:spcAft>
                      </a:pPr>
                      <a:r>
                        <a:rPr lang="ar-SA" sz="1050">
                          <a:effectLst/>
                          <a:cs typeface="B Titr" panose="00000700000000000000" pitchFamily="2" charset="-78"/>
                        </a:rPr>
                        <a:t>نام و نام خانوادگی</a:t>
                      </a:r>
                      <a:endParaRPr lang="en-US" sz="2400">
                        <a:effectLst/>
                        <a:latin typeface="Times New Roman" panose="02020603050405020304" pitchFamily="18" charset="0"/>
                        <a:ea typeface="Times New Roman" panose="02020603050405020304" pitchFamily="18" charset="0"/>
                        <a:cs typeface="B Titr" panose="00000700000000000000" pitchFamily="2" charset="-78"/>
                      </a:endParaRPr>
                    </a:p>
                  </a:txBody>
                  <a:tcPr marL="68580" marR="68580" marT="0" marB="0" anchor="ctr"/>
                </a:tc>
                <a:tc hMerge="1">
                  <a:txBody>
                    <a:bodyPr/>
                    <a:lstStyle/>
                    <a:p>
                      <a:endParaRPr lang="en-US"/>
                    </a:p>
                  </a:txBody>
                  <a:tcPr/>
                </a:tc>
                <a:tc gridSpan="2">
                  <a:txBody>
                    <a:bodyPr/>
                    <a:lstStyle/>
                    <a:p>
                      <a:pPr marL="0" marR="0" algn="ctr" rtl="1">
                        <a:spcBef>
                          <a:spcPts val="0"/>
                        </a:spcBef>
                        <a:spcAft>
                          <a:spcPts val="0"/>
                        </a:spcAft>
                      </a:pPr>
                      <a:r>
                        <a:rPr lang="ar-SA" sz="1050">
                          <a:effectLst/>
                          <a:cs typeface="B Titr" panose="00000700000000000000" pitchFamily="2" charset="-78"/>
                        </a:rPr>
                        <a:t>نام و نام خانوادگی</a:t>
                      </a:r>
                      <a:endParaRPr lang="en-US" sz="2400">
                        <a:effectLst/>
                        <a:latin typeface="Times New Roman" panose="02020603050405020304" pitchFamily="18" charset="0"/>
                        <a:ea typeface="Times New Roman" panose="02020603050405020304" pitchFamily="18" charset="0"/>
                        <a:cs typeface="B Titr" panose="00000700000000000000" pitchFamily="2" charset="-78"/>
                      </a:endParaRPr>
                    </a:p>
                  </a:txBody>
                  <a:tcPr marL="68580" marR="68580" marT="0" marB="0" anchor="ctr"/>
                </a:tc>
                <a:tc hMerge="1">
                  <a:txBody>
                    <a:bodyPr/>
                    <a:lstStyle/>
                    <a:p>
                      <a:endParaRPr lang="en-US"/>
                    </a:p>
                  </a:txBody>
                  <a:tcPr/>
                </a:tc>
                <a:tc gridSpan="5">
                  <a:txBody>
                    <a:bodyPr/>
                    <a:lstStyle/>
                    <a:p>
                      <a:pPr marL="0" marR="0" algn="ctr" rtl="1">
                        <a:spcBef>
                          <a:spcPts val="0"/>
                        </a:spcBef>
                        <a:spcAft>
                          <a:spcPts val="0"/>
                        </a:spcAft>
                      </a:pPr>
                      <a:r>
                        <a:rPr lang="ar-SA" sz="1050">
                          <a:effectLst/>
                          <a:cs typeface="B Titr" panose="00000700000000000000" pitchFamily="2" charset="-78"/>
                        </a:rPr>
                        <a:t>نام و نام خانوادگی</a:t>
                      </a:r>
                      <a:endParaRPr lang="en-US" sz="2400">
                        <a:effectLst/>
                        <a:latin typeface="Times New Roman" panose="02020603050405020304" pitchFamily="18" charset="0"/>
                        <a:ea typeface="Times New Roman" panose="02020603050405020304" pitchFamily="18" charset="0"/>
                        <a:cs typeface="B Titr" panose="00000700000000000000" pitchFamily="2" charset="-78"/>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6">
                  <a:txBody>
                    <a:bodyPr/>
                    <a:lstStyle/>
                    <a:p>
                      <a:pPr marL="0" marR="0" algn="ctr" rtl="1">
                        <a:spcBef>
                          <a:spcPts val="0"/>
                        </a:spcBef>
                        <a:spcAft>
                          <a:spcPts val="0"/>
                        </a:spcAft>
                      </a:pPr>
                      <a:r>
                        <a:rPr lang="ar-SA" sz="1050">
                          <a:effectLst/>
                          <a:cs typeface="B Titr" panose="00000700000000000000" pitchFamily="2" charset="-78"/>
                        </a:rPr>
                        <a:t>نام و نام خانوادگی</a:t>
                      </a:r>
                      <a:endParaRPr lang="en-US" sz="2400">
                        <a:effectLst/>
                        <a:latin typeface="Times New Roman" panose="02020603050405020304" pitchFamily="18" charset="0"/>
                        <a:ea typeface="Times New Roman" panose="02020603050405020304" pitchFamily="18" charset="0"/>
                        <a:cs typeface="B Titr" panose="00000700000000000000" pitchFamily="2" charset="-78"/>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marL="0" marR="0" algn="ctr" rtl="1">
                        <a:spcBef>
                          <a:spcPts val="0"/>
                        </a:spcBef>
                        <a:spcAft>
                          <a:spcPts val="0"/>
                        </a:spcAft>
                      </a:pPr>
                      <a:r>
                        <a:rPr lang="ar-SA" sz="1050" dirty="0">
                          <a:effectLst/>
                          <a:cs typeface="B Titr" panose="00000700000000000000" pitchFamily="2" charset="-78"/>
                        </a:rPr>
                        <a:t>نام و نام خانوادگی</a:t>
                      </a:r>
                      <a:endParaRPr lang="en-US" sz="2400" dirty="0">
                        <a:effectLst/>
                        <a:latin typeface="Times New Roman" panose="02020603050405020304" pitchFamily="18" charset="0"/>
                        <a:ea typeface="Times New Roman" panose="02020603050405020304" pitchFamily="18" charset="0"/>
                        <a:cs typeface="B Titr" panose="00000700000000000000" pitchFamily="2" charset="-78"/>
                      </a:endParaRPr>
                    </a:p>
                  </a:txBody>
                  <a:tcPr marL="68580" marR="68580" marT="0" marB="0" anchor="ctr"/>
                </a:tc>
                <a:tc hMerge="1">
                  <a:txBody>
                    <a:bodyPr/>
                    <a:lstStyle/>
                    <a:p>
                      <a:endParaRPr lang="en-US"/>
                    </a:p>
                  </a:txBody>
                  <a:tcPr/>
                </a:tc>
                <a:extLst>
                  <a:ext uri="{0D108BD9-81ED-4DB2-BD59-A6C34878D82A}">
                    <a16:rowId xmlns="" xmlns:a16="http://schemas.microsoft.com/office/drawing/2014/main" val="2973140638"/>
                  </a:ext>
                </a:extLst>
              </a:tr>
              <a:tr h="307680">
                <a:tc gridSpan="2">
                  <a:txBody>
                    <a:bodyPr/>
                    <a:lstStyle/>
                    <a:p>
                      <a:pPr marL="0" marR="0" algn="ctr" rtl="1">
                        <a:spcBef>
                          <a:spcPts val="0"/>
                        </a:spcBef>
                        <a:spcAft>
                          <a:spcPts val="0"/>
                        </a:spcAft>
                      </a:pPr>
                      <a:r>
                        <a:rPr lang="ar-SA" sz="1050">
                          <a:effectLst/>
                          <a:cs typeface="B Titr" panose="00000700000000000000" pitchFamily="2" charset="-78"/>
                        </a:rPr>
                        <a:t>امضاء</a:t>
                      </a:r>
                      <a:endParaRPr lang="en-US" sz="2400">
                        <a:effectLst/>
                        <a:latin typeface="Times New Roman" panose="02020603050405020304" pitchFamily="18" charset="0"/>
                        <a:ea typeface="Times New Roman" panose="02020603050405020304" pitchFamily="18" charset="0"/>
                        <a:cs typeface="B Titr" panose="00000700000000000000" pitchFamily="2" charset="-78"/>
                      </a:endParaRPr>
                    </a:p>
                  </a:txBody>
                  <a:tcPr marL="68580" marR="68580" marT="0" marB="0" anchor="ctr"/>
                </a:tc>
                <a:tc hMerge="1">
                  <a:txBody>
                    <a:bodyPr/>
                    <a:lstStyle/>
                    <a:p>
                      <a:endParaRPr lang="en-US"/>
                    </a:p>
                  </a:txBody>
                  <a:tcPr/>
                </a:tc>
                <a:tc gridSpan="2">
                  <a:txBody>
                    <a:bodyPr/>
                    <a:lstStyle/>
                    <a:p>
                      <a:pPr marL="0" marR="0" algn="ctr" rtl="1">
                        <a:spcBef>
                          <a:spcPts val="0"/>
                        </a:spcBef>
                        <a:spcAft>
                          <a:spcPts val="0"/>
                        </a:spcAft>
                      </a:pPr>
                      <a:r>
                        <a:rPr lang="ar-SA" sz="1050">
                          <a:effectLst/>
                          <a:cs typeface="B Titr" panose="00000700000000000000" pitchFamily="2" charset="-78"/>
                        </a:rPr>
                        <a:t>امضاء</a:t>
                      </a:r>
                      <a:endParaRPr lang="en-US" sz="2400">
                        <a:effectLst/>
                        <a:latin typeface="Times New Roman" panose="02020603050405020304" pitchFamily="18" charset="0"/>
                        <a:ea typeface="Times New Roman" panose="02020603050405020304" pitchFamily="18" charset="0"/>
                        <a:cs typeface="B Titr" panose="00000700000000000000" pitchFamily="2" charset="-78"/>
                      </a:endParaRPr>
                    </a:p>
                  </a:txBody>
                  <a:tcPr marL="68580" marR="68580" marT="0" marB="0" anchor="ctr"/>
                </a:tc>
                <a:tc hMerge="1">
                  <a:txBody>
                    <a:bodyPr/>
                    <a:lstStyle/>
                    <a:p>
                      <a:endParaRPr lang="en-US"/>
                    </a:p>
                  </a:txBody>
                  <a:tcPr/>
                </a:tc>
                <a:tc gridSpan="5">
                  <a:txBody>
                    <a:bodyPr/>
                    <a:lstStyle/>
                    <a:p>
                      <a:pPr marL="0" marR="0" algn="ctr" rtl="1">
                        <a:spcBef>
                          <a:spcPts val="0"/>
                        </a:spcBef>
                        <a:spcAft>
                          <a:spcPts val="0"/>
                        </a:spcAft>
                      </a:pPr>
                      <a:r>
                        <a:rPr lang="ar-SA" sz="1050">
                          <a:effectLst/>
                          <a:cs typeface="B Titr" panose="00000700000000000000" pitchFamily="2" charset="-78"/>
                        </a:rPr>
                        <a:t>امضاء</a:t>
                      </a:r>
                      <a:endParaRPr lang="en-US" sz="2400">
                        <a:effectLst/>
                        <a:latin typeface="Times New Roman" panose="02020603050405020304" pitchFamily="18" charset="0"/>
                        <a:ea typeface="Times New Roman" panose="02020603050405020304" pitchFamily="18" charset="0"/>
                        <a:cs typeface="B Titr" panose="00000700000000000000" pitchFamily="2" charset="-78"/>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6">
                  <a:txBody>
                    <a:bodyPr/>
                    <a:lstStyle/>
                    <a:p>
                      <a:pPr marL="0" marR="0" algn="ctr" rtl="1">
                        <a:spcBef>
                          <a:spcPts val="0"/>
                        </a:spcBef>
                        <a:spcAft>
                          <a:spcPts val="0"/>
                        </a:spcAft>
                      </a:pPr>
                      <a:r>
                        <a:rPr lang="ar-SA" sz="1050">
                          <a:effectLst/>
                          <a:cs typeface="B Titr" panose="00000700000000000000" pitchFamily="2" charset="-78"/>
                        </a:rPr>
                        <a:t>امضاء</a:t>
                      </a:r>
                      <a:endParaRPr lang="en-US" sz="2400">
                        <a:effectLst/>
                        <a:latin typeface="Times New Roman" panose="02020603050405020304" pitchFamily="18" charset="0"/>
                        <a:ea typeface="Times New Roman" panose="02020603050405020304" pitchFamily="18" charset="0"/>
                        <a:cs typeface="B Titr" panose="00000700000000000000" pitchFamily="2" charset="-78"/>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marL="0" marR="0" algn="ctr" rtl="1">
                        <a:spcBef>
                          <a:spcPts val="0"/>
                        </a:spcBef>
                        <a:spcAft>
                          <a:spcPts val="0"/>
                        </a:spcAft>
                      </a:pPr>
                      <a:r>
                        <a:rPr lang="ar-SA" sz="1050" dirty="0">
                          <a:effectLst/>
                          <a:cs typeface="B Titr" panose="00000700000000000000" pitchFamily="2" charset="-78"/>
                        </a:rPr>
                        <a:t>امضاء</a:t>
                      </a:r>
                      <a:endParaRPr lang="en-US" sz="2400" dirty="0">
                        <a:effectLst/>
                        <a:latin typeface="Times New Roman" panose="02020603050405020304" pitchFamily="18" charset="0"/>
                        <a:ea typeface="Times New Roman" panose="02020603050405020304" pitchFamily="18" charset="0"/>
                        <a:cs typeface="B Titr" panose="00000700000000000000" pitchFamily="2" charset="-78"/>
                      </a:endParaRPr>
                    </a:p>
                  </a:txBody>
                  <a:tcPr marL="68580" marR="68580" marT="0" marB="0" anchor="ctr"/>
                </a:tc>
                <a:tc hMerge="1">
                  <a:txBody>
                    <a:bodyPr/>
                    <a:lstStyle/>
                    <a:p>
                      <a:endParaRPr lang="en-US"/>
                    </a:p>
                  </a:txBody>
                  <a:tcPr/>
                </a:tc>
                <a:extLst>
                  <a:ext uri="{0D108BD9-81ED-4DB2-BD59-A6C34878D82A}">
                    <a16:rowId xmlns="" xmlns:a16="http://schemas.microsoft.com/office/drawing/2014/main" val="1537937637"/>
                  </a:ext>
                </a:extLst>
              </a:tr>
            </a:tbl>
          </a:graphicData>
        </a:graphic>
      </p:graphicFrame>
      <p:sp>
        <p:nvSpPr>
          <p:cNvPr id="5" name="TextBox 4">
            <a:extLst>
              <a:ext uri="{FF2B5EF4-FFF2-40B4-BE49-F238E27FC236}">
                <a16:creationId xmlns="" xmlns:a16="http://schemas.microsoft.com/office/drawing/2014/main" id="{6D272212-6320-C676-F720-81FDC98451FE}"/>
              </a:ext>
            </a:extLst>
          </p:cNvPr>
          <p:cNvSpPr txBox="1"/>
          <p:nvPr/>
        </p:nvSpPr>
        <p:spPr>
          <a:xfrm>
            <a:off x="1007163" y="689545"/>
            <a:ext cx="10986052" cy="707886"/>
          </a:xfrm>
          <a:prstGeom prst="rect">
            <a:avLst/>
          </a:prstGeom>
          <a:noFill/>
        </p:spPr>
        <p:txBody>
          <a:bodyPr wrap="square">
            <a:spAutoFit/>
          </a:bodyPr>
          <a:lstStyle/>
          <a:p>
            <a:pPr algn="r" rtl="1"/>
            <a:r>
              <a:rPr lang="ar-SA" sz="2000" b="1" dirty="0">
                <a:effectLst/>
                <a:latin typeface="Times New Roman" panose="02020603050405020304" pitchFamily="18" charset="0"/>
                <a:ea typeface="Times New Roman" panose="02020603050405020304" pitchFamily="18" charset="0"/>
                <a:cs typeface="B Mitra" panose="00000400000000000000" pitchFamily="2" charset="-78"/>
              </a:rPr>
              <a:t>الف) ارسال لیست اسامی مددجویان دارای واحدهای مسکونی در دست احداث در قالب جدول ذیل با فرمت </a:t>
            </a:r>
            <a:r>
              <a:rPr lang="en-US" sz="2000" b="1" dirty="0">
                <a:effectLst/>
                <a:latin typeface="Times New Roman" panose="02020603050405020304" pitchFamily="18" charset="0"/>
                <a:ea typeface="Times New Roman" panose="02020603050405020304" pitchFamily="18" charset="0"/>
                <a:cs typeface="B Mitra" panose="00000400000000000000" pitchFamily="2" charset="-78"/>
              </a:rPr>
              <a:t>Excel</a:t>
            </a:r>
            <a:r>
              <a:rPr lang="en-US" sz="2000" b="1" dirty="0">
                <a:effectLst/>
                <a:latin typeface="B Mitra" panose="00000400000000000000" pitchFamily="2" charset="-78"/>
                <a:ea typeface="Times New Roman" panose="02020603050405020304" pitchFamily="18" charset="0"/>
                <a:cs typeface="B Mitra" panose="00000400000000000000" pitchFamily="2" charset="-78"/>
              </a:rPr>
              <a:t> </a:t>
            </a:r>
            <a:r>
              <a:rPr lang="ar-SA" sz="2000" b="1" dirty="0">
                <a:effectLst/>
                <a:latin typeface="B Mitra" panose="00000400000000000000" pitchFamily="2" charset="-78"/>
                <a:ea typeface="Times New Roman" panose="02020603050405020304" pitchFamily="18" charset="0"/>
                <a:cs typeface="B Mitra" panose="00000400000000000000" pitchFamily="2" charset="-78"/>
              </a:rPr>
              <a:t>به انضمام اسکن جدول با امضای اعضاء تائید کننده </a:t>
            </a:r>
            <a:endParaRPr lang="en-US" sz="2000" b="1" dirty="0">
              <a:cs typeface="B Mitra" panose="00000400000000000000" pitchFamily="2" charset="-78"/>
            </a:endParaRPr>
          </a:p>
        </p:txBody>
      </p:sp>
      <p:sp>
        <p:nvSpPr>
          <p:cNvPr id="8" name="TextBox 7">
            <a:extLst>
              <a:ext uri="{FF2B5EF4-FFF2-40B4-BE49-F238E27FC236}">
                <a16:creationId xmlns="" xmlns:a16="http://schemas.microsoft.com/office/drawing/2014/main" id="{4108F2EA-41F8-A178-9A1D-A7745087B3B6}"/>
              </a:ext>
            </a:extLst>
          </p:cNvPr>
          <p:cNvSpPr txBox="1"/>
          <p:nvPr/>
        </p:nvSpPr>
        <p:spPr>
          <a:xfrm>
            <a:off x="514849" y="4812667"/>
            <a:ext cx="11290464" cy="2031325"/>
          </a:xfrm>
          <a:prstGeom prst="rect">
            <a:avLst/>
          </a:prstGeom>
          <a:noFill/>
        </p:spPr>
        <p:txBody>
          <a:bodyPr wrap="square">
            <a:spAutoFit/>
          </a:bodyPr>
          <a:lstStyle/>
          <a:p>
            <a:pPr marL="0" marR="0" algn="just" rtl="1">
              <a:spcBef>
                <a:spcPts val="0"/>
              </a:spcBef>
              <a:spcAft>
                <a:spcPts val="0"/>
              </a:spcAft>
            </a:pPr>
            <a:r>
              <a:rPr lang="ar-SA" sz="1400" dirty="0">
                <a:effectLst/>
                <a:latin typeface="Times New Roman" panose="02020603050405020304" pitchFamily="18" charset="0"/>
                <a:ea typeface="Times New Roman" panose="02020603050405020304" pitchFamily="18" charset="0"/>
                <a:cs typeface="B Titr" panose="00000700000000000000" pitchFamily="2" charset="-78"/>
              </a:rPr>
              <a:t>تبصره 1:</a:t>
            </a:r>
            <a:r>
              <a:rPr lang="ar-SA" sz="1800" dirty="0">
                <a:effectLst/>
                <a:latin typeface="Times New Roman" panose="02020603050405020304" pitchFamily="18" charset="0"/>
                <a:ea typeface="Times New Roman" panose="02020603050405020304" pitchFamily="18" charset="0"/>
                <a:cs typeface="B Mitra" panose="00000400000000000000" pitchFamily="2" charset="-78"/>
              </a:rPr>
              <a:t> </a:t>
            </a:r>
            <a:r>
              <a:rPr lang="ar-SA" sz="1800" b="1" dirty="0">
                <a:effectLst/>
                <a:latin typeface="Times New Roman" panose="02020603050405020304" pitchFamily="18" charset="0"/>
                <a:ea typeface="Times New Roman" panose="02020603050405020304" pitchFamily="18" charset="0"/>
                <a:cs typeface="B Mitra" panose="00000400000000000000" pitchFamily="2" charset="-78"/>
              </a:rPr>
              <a:t>میزان کمک بلاعوض پیشنهادی استان </a:t>
            </a:r>
            <a:r>
              <a:rPr lang="ar-SA" sz="1800" b="1" dirty="0">
                <a:solidFill>
                  <a:srgbClr val="FF0000"/>
                </a:solidFill>
                <a:effectLst/>
                <a:latin typeface="Times New Roman" panose="02020603050405020304" pitchFamily="18" charset="0"/>
                <a:ea typeface="Times New Roman" panose="02020603050405020304" pitchFamily="18" charset="0"/>
                <a:cs typeface="B Mitra" panose="00000400000000000000" pitchFamily="2" charset="-78"/>
              </a:rPr>
              <a:t>تا سقف مبلغ دو هزار (2000) میلیون ريال </a:t>
            </a:r>
            <a:r>
              <a:rPr lang="ar-SA" sz="1800" b="1" dirty="0">
                <a:effectLst/>
                <a:latin typeface="Times New Roman" panose="02020603050405020304" pitchFamily="18" charset="0"/>
                <a:ea typeface="Times New Roman" panose="02020603050405020304" pitchFamily="18" charset="0"/>
                <a:cs typeface="B Mitra" panose="00000400000000000000" pitchFamily="2" charset="-78"/>
              </a:rPr>
              <a:t>و بدون در نظر گرفتن میزان پیشرفت فیزیکی درج گردد. میزان کمک بلاعوض قابل پرداخت در هر مرحله، توسط معاونت تامین و توسعه مسکن محاسبه و پرداخت خواهد شد. </a:t>
            </a:r>
            <a:endParaRPr lang="en-US" sz="1600" b="1" dirty="0">
              <a:effectLst/>
              <a:latin typeface="Times New Roman" panose="02020603050405020304" pitchFamily="18" charset="0"/>
              <a:ea typeface="Times New Roman" panose="02020603050405020304" pitchFamily="18" charset="0"/>
            </a:endParaRPr>
          </a:p>
          <a:p>
            <a:pPr marL="0" marR="0" algn="just" rtl="1">
              <a:spcBef>
                <a:spcPts val="0"/>
              </a:spcBef>
              <a:spcAft>
                <a:spcPts val="0"/>
              </a:spcAft>
            </a:pPr>
            <a:r>
              <a:rPr lang="ar-SA" sz="1800" b="1" dirty="0">
                <a:effectLst/>
                <a:latin typeface="Times New Roman" panose="02020603050405020304" pitchFamily="18" charset="0"/>
                <a:ea typeface="Times New Roman" panose="02020603050405020304" pitchFamily="18" charset="0"/>
                <a:cs typeface="B Mitra" panose="00000400000000000000" pitchFamily="2" charset="-78"/>
              </a:rPr>
              <a:t>ب) : در این روش کمک بلاعوض سازمان در چهار مرحله متناسب با پیشرفت فیزیکی به شرح ذیل پرداخت می گردد :</a:t>
            </a:r>
            <a:endParaRPr lang="en-US" sz="1600" b="1" dirty="0">
              <a:effectLst/>
              <a:latin typeface="Times New Roman" panose="02020603050405020304" pitchFamily="18" charset="0"/>
              <a:ea typeface="Times New Roman" panose="02020603050405020304" pitchFamily="18" charset="0"/>
            </a:endParaRPr>
          </a:p>
          <a:p>
            <a:pPr marL="0" marR="0" algn="just" rtl="1">
              <a:spcBef>
                <a:spcPts val="0"/>
              </a:spcBef>
              <a:spcAft>
                <a:spcPts val="0"/>
              </a:spcAft>
            </a:pPr>
            <a:r>
              <a:rPr lang="en-US" sz="1800" b="1" dirty="0">
                <a:effectLst/>
                <a:highlight>
                  <a:srgbClr val="FFFF00"/>
                </a:highlight>
                <a:latin typeface="Times New Roman" panose="02020603050405020304" pitchFamily="18" charset="0"/>
                <a:ea typeface="Times New Roman" panose="02020603050405020304" pitchFamily="18" charset="0"/>
                <a:cs typeface="B Mitra" panose="00000400000000000000" pitchFamily="2" charset="-78"/>
              </a:rPr>
              <a:t>     </a:t>
            </a:r>
            <a:r>
              <a:rPr lang="ar-SA" sz="1800" b="1" dirty="0">
                <a:effectLst/>
                <a:highlight>
                  <a:srgbClr val="FFFF00"/>
                </a:highlight>
                <a:latin typeface="Times New Roman" panose="02020603050405020304" pitchFamily="18" charset="0"/>
                <a:ea typeface="Times New Roman" panose="02020603050405020304" pitchFamily="18" charset="0"/>
                <a:cs typeface="B Mitra" panose="00000400000000000000" pitchFamily="2" charset="-78"/>
              </a:rPr>
              <a:t>مرحله اول: مبلغ چهارصد (400) میلیون ریال در پایان مرحله فونداسیون.</a:t>
            </a:r>
            <a:endParaRPr lang="en-US" sz="1600" b="1" dirty="0">
              <a:effectLst/>
              <a:highlight>
                <a:srgbClr val="FFFF00"/>
              </a:highlight>
              <a:latin typeface="Times New Roman" panose="02020603050405020304" pitchFamily="18" charset="0"/>
              <a:ea typeface="Times New Roman" panose="02020603050405020304" pitchFamily="18" charset="0"/>
            </a:endParaRPr>
          </a:p>
          <a:p>
            <a:pPr marL="0" marR="0" algn="just" rtl="1">
              <a:spcBef>
                <a:spcPts val="0"/>
              </a:spcBef>
              <a:spcAft>
                <a:spcPts val="0"/>
              </a:spcAft>
            </a:pPr>
            <a:r>
              <a:rPr lang="en-US" sz="1800" b="1" dirty="0">
                <a:effectLst/>
                <a:highlight>
                  <a:srgbClr val="FFFF00"/>
                </a:highlight>
                <a:latin typeface="Times New Roman" panose="02020603050405020304" pitchFamily="18" charset="0"/>
                <a:ea typeface="Times New Roman" panose="02020603050405020304" pitchFamily="18" charset="0"/>
                <a:cs typeface="B Mitra" panose="00000400000000000000" pitchFamily="2" charset="-78"/>
              </a:rPr>
              <a:t>     </a:t>
            </a:r>
            <a:r>
              <a:rPr lang="ar-SA" sz="1800" b="1" dirty="0">
                <a:effectLst/>
                <a:highlight>
                  <a:srgbClr val="FFFF00"/>
                </a:highlight>
                <a:latin typeface="Times New Roman" panose="02020603050405020304" pitchFamily="18" charset="0"/>
                <a:ea typeface="Times New Roman" panose="02020603050405020304" pitchFamily="18" charset="0"/>
                <a:cs typeface="B Mitra" panose="00000400000000000000" pitchFamily="2" charset="-78"/>
              </a:rPr>
              <a:t>مرحله دوم: مبلغ ششصد (600)  میلیون ریال در پایان مرحله اجرای اسکلت یا سقف.</a:t>
            </a:r>
            <a:endParaRPr lang="en-US" sz="1600" b="1" dirty="0">
              <a:effectLst/>
              <a:highlight>
                <a:srgbClr val="FFFF00"/>
              </a:highlight>
              <a:latin typeface="Times New Roman" panose="02020603050405020304" pitchFamily="18" charset="0"/>
              <a:ea typeface="Times New Roman" panose="02020603050405020304" pitchFamily="18" charset="0"/>
            </a:endParaRPr>
          </a:p>
          <a:p>
            <a:pPr marL="0" marR="0" algn="just" rtl="1">
              <a:spcBef>
                <a:spcPts val="0"/>
              </a:spcBef>
              <a:spcAft>
                <a:spcPts val="0"/>
              </a:spcAft>
            </a:pPr>
            <a:r>
              <a:rPr lang="en-US" sz="1800" b="1" dirty="0">
                <a:effectLst/>
                <a:highlight>
                  <a:srgbClr val="FFFF00"/>
                </a:highlight>
                <a:latin typeface="Times New Roman" panose="02020603050405020304" pitchFamily="18" charset="0"/>
                <a:ea typeface="Times New Roman" panose="02020603050405020304" pitchFamily="18" charset="0"/>
                <a:cs typeface="B Mitra" panose="00000400000000000000" pitchFamily="2" charset="-78"/>
              </a:rPr>
              <a:t>     </a:t>
            </a:r>
            <a:r>
              <a:rPr lang="ar-SA" sz="1800" b="1" dirty="0">
                <a:effectLst/>
                <a:highlight>
                  <a:srgbClr val="FFFF00"/>
                </a:highlight>
                <a:latin typeface="Times New Roman" panose="02020603050405020304" pitchFamily="18" charset="0"/>
                <a:ea typeface="Times New Roman" panose="02020603050405020304" pitchFamily="18" charset="0"/>
                <a:cs typeface="B Mitra" panose="00000400000000000000" pitchFamily="2" charset="-78"/>
              </a:rPr>
              <a:t>مرحله سوم: مبلغ ششصد (600)  میلیون ریال در پایان مرحله اجرای سفت کاری.</a:t>
            </a:r>
            <a:endParaRPr lang="en-US" sz="1600" b="1" dirty="0">
              <a:effectLst/>
              <a:highlight>
                <a:srgbClr val="FFFF00"/>
              </a:highlight>
              <a:latin typeface="Times New Roman" panose="02020603050405020304" pitchFamily="18" charset="0"/>
              <a:ea typeface="Times New Roman" panose="02020603050405020304" pitchFamily="18" charset="0"/>
            </a:endParaRPr>
          </a:p>
          <a:p>
            <a:pPr marL="0" marR="0" algn="just" rtl="1">
              <a:spcBef>
                <a:spcPts val="0"/>
              </a:spcBef>
              <a:spcAft>
                <a:spcPts val="0"/>
              </a:spcAft>
            </a:pPr>
            <a:r>
              <a:rPr lang="en-US" sz="1800" b="1" dirty="0">
                <a:effectLst/>
                <a:highlight>
                  <a:srgbClr val="FFFF00"/>
                </a:highlight>
                <a:latin typeface="Times New Roman" panose="02020603050405020304" pitchFamily="18" charset="0"/>
                <a:ea typeface="Times New Roman" panose="02020603050405020304" pitchFamily="18" charset="0"/>
                <a:cs typeface="B Mitra" panose="00000400000000000000" pitchFamily="2" charset="-78"/>
              </a:rPr>
              <a:t>     </a:t>
            </a:r>
            <a:r>
              <a:rPr lang="ar-SA" sz="1800" b="1" dirty="0">
                <a:effectLst/>
                <a:highlight>
                  <a:srgbClr val="FFFF00"/>
                </a:highlight>
                <a:latin typeface="Times New Roman" panose="02020603050405020304" pitchFamily="18" charset="0"/>
                <a:ea typeface="Times New Roman" panose="02020603050405020304" pitchFamily="18" charset="0"/>
                <a:cs typeface="B Mitra" panose="00000400000000000000" pitchFamily="2" charset="-78"/>
              </a:rPr>
              <a:t>مرحله چهارم : مبلغ چهارصد (400)  میلیون ریال در مرحله پایان اجرای نازک کاری.</a:t>
            </a:r>
            <a:endParaRPr lang="en-US" sz="1600" b="1" dirty="0">
              <a:effectLst/>
              <a:highlight>
                <a:srgbClr val="FFFF00"/>
              </a:highligh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34874576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AF424F96-C3B6-D40C-8CC2-07408C533BA8}"/>
              </a:ext>
            </a:extLst>
          </p:cNvPr>
          <p:cNvSpPr>
            <a:spLocks noGrp="1"/>
          </p:cNvSpPr>
          <p:nvPr>
            <p:ph idx="1"/>
          </p:nvPr>
        </p:nvSpPr>
        <p:spPr>
          <a:xfrm>
            <a:off x="291548" y="132522"/>
            <a:ext cx="11728174" cy="6493565"/>
          </a:xfrm>
        </p:spPr>
        <p:txBody>
          <a:bodyPr>
            <a:normAutofit fontScale="70000" lnSpcReduction="20000"/>
          </a:bodyPr>
          <a:lstStyle/>
          <a:p>
            <a:pPr marL="0" lvl="0" indent="0" algn="just" rtl="1">
              <a:lnSpc>
                <a:spcPct val="150000"/>
              </a:lnSpc>
              <a:spcBef>
                <a:spcPts val="0"/>
              </a:spcBef>
              <a:buClrTx/>
              <a:buNone/>
            </a:pPr>
            <a:r>
              <a:rPr lang="ar-SA" sz="1900" dirty="0">
                <a:solidFill>
                  <a:srgbClr val="FF0000"/>
                </a:solidFill>
                <a:latin typeface="Times New Roman" panose="02020603050405020304" pitchFamily="18" charset="0"/>
                <a:ea typeface="Times New Roman" panose="02020603050405020304" pitchFamily="18" charset="0"/>
                <a:cs typeface="B Titr" panose="00000700000000000000" pitchFamily="2" charset="-78"/>
              </a:rPr>
              <a:t>تبصره 1:</a:t>
            </a:r>
            <a:r>
              <a:rPr lang="ar-SA" sz="2100" dirty="0">
                <a:solidFill>
                  <a:srgbClr val="FF0000"/>
                </a:solidFill>
                <a:latin typeface="Times New Roman" panose="02020603050405020304" pitchFamily="18" charset="0"/>
                <a:ea typeface="Times New Roman" panose="02020603050405020304" pitchFamily="18" charset="0"/>
                <a:cs typeface="B Titr" panose="00000700000000000000" pitchFamily="2" charset="-78"/>
              </a:rPr>
              <a:t> </a:t>
            </a:r>
            <a:r>
              <a:rPr lang="ar-SA" sz="2100" b="1" dirty="0">
                <a:solidFill>
                  <a:prstClr val="black"/>
                </a:solidFill>
                <a:latin typeface="Times New Roman" panose="02020603050405020304" pitchFamily="18" charset="0"/>
                <a:ea typeface="Times New Roman" panose="02020603050405020304" pitchFamily="18" charset="0"/>
                <a:cs typeface="B Mitra" panose="00000400000000000000" pitchFamily="2" charset="-78"/>
              </a:rPr>
              <a:t>در خصوص واحدهای مسکونی که </a:t>
            </a:r>
            <a:r>
              <a:rPr lang="ar-SA" sz="2100" b="1" dirty="0">
                <a:solidFill>
                  <a:srgbClr val="FF0000"/>
                </a:solidFill>
                <a:latin typeface="Times New Roman" panose="02020603050405020304" pitchFamily="18" charset="0"/>
                <a:ea typeface="Times New Roman" panose="02020603050405020304" pitchFamily="18" charset="0"/>
                <a:cs typeface="B Mitra" panose="00000400000000000000" pitchFamily="2" charset="-78"/>
              </a:rPr>
              <a:t>تا پایان سال 1400 سقف کمک بلاعوض </a:t>
            </a:r>
            <a:r>
              <a:rPr lang="ar-SA" sz="2100" b="1" dirty="0">
                <a:solidFill>
                  <a:prstClr val="black"/>
                </a:solidFill>
                <a:latin typeface="Times New Roman" panose="02020603050405020304" pitchFamily="18" charset="0"/>
                <a:ea typeface="Times New Roman" panose="02020603050405020304" pitchFamily="18" charset="0"/>
                <a:cs typeface="B Mitra" panose="00000400000000000000" pitchFamily="2" charset="-78"/>
              </a:rPr>
              <a:t>سازمان را در مرحله پایان سفت کاری دریافت نموده </a:t>
            </a:r>
            <a:r>
              <a:rPr lang="ar-SA" sz="2100" b="1" dirty="0">
                <a:solidFill>
                  <a:prstClr val="black"/>
                </a:solidFill>
                <a:highlight>
                  <a:srgbClr val="FFFF00"/>
                </a:highlight>
                <a:latin typeface="Times New Roman" panose="02020603050405020304" pitchFamily="18" charset="0"/>
                <a:ea typeface="Times New Roman" panose="02020603050405020304" pitchFamily="18" charset="0"/>
                <a:cs typeface="B Mitra" panose="00000400000000000000" pitchFamily="2" charset="-78"/>
              </a:rPr>
              <a:t>اما قابلیت اسکان ندارند</a:t>
            </a:r>
            <a:r>
              <a:rPr lang="ar-SA" sz="2100" b="1" dirty="0">
                <a:solidFill>
                  <a:prstClr val="black"/>
                </a:solidFill>
                <a:latin typeface="Times New Roman" panose="02020603050405020304" pitchFamily="18" charset="0"/>
                <a:ea typeface="Times New Roman" panose="02020603050405020304" pitchFamily="18" charset="0"/>
                <a:cs typeface="B Mitra" panose="00000400000000000000" pitchFamily="2" charset="-78"/>
              </a:rPr>
              <a:t>، </a:t>
            </a:r>
            <a:r>
              <a:rPr lang="ar-SA" sz="2100" b="1" dirty="0">
                <a:solidFill>
                  <a:srgbClr val="00B050"/>
                </a:solidFill>
                <a:latin typeface="Times New Roman" panose="02020603050405020304" pitchFamily="18" charset="0"/>
                <a:ea typeface="Times New Roman" panose="02020603050405020304" pitchFamily="18" charset="0"/>
                <a:cs typeface="B Mitra" panose="00000400000000000000" pitchFamily="2" charset="-78"/>
              </a:rPr>
              <a:t>صرفاً یکبار </a:t>
            </a:r>
            <a:r>
              <a:rPr lang="ar-SA" sz="2100" b="1" dirty="0">
                <a:solidFill>
                  <a:prstClr val="black"/>
                </a:solidFill>
                <a:latin typeface="Times New Roman" panose="02020603050405020304" pitchFamily="18" charset="0"/>
                <a:ea typeface="Times New Roman" panose="02020603050405020304" pitchFamily="18" charset="0"/>
                <a:cs typeface="B Mitra" panose="00000400000000000000" pitchFamily="2" charset="-78"/>
              </a:rPr>
              <a:t>و با </a:t>
            </a:r>
            <a:r>
              <a:rPr lang="ar-SA" sz="2100" b="1" dirty="0">
                <a:solidFill>
                  <a:prstClr val="black"/>
                </a:solidFill>
                <a:highlight>
                  <a:srgbClr val="FFFF00"/>
                </a:highlight>
                <a:latin typeface="Times New Roman" panose="02020603050405020304" pitchFamily="18" charset="0"/>
                <a:ea typeface="Times New Roman" panose="02020603050405020304" pitchFamily="18" charset="0"/>
                <a:cs typeface="B Mitra" panose="00000400000000000000" pitchFamily="2" charset="-78"/>
              </a:rPr>
              <a:t>پرداخت مبلغ هزار (1000) میلیون ریال مازاد بر </a:t>
            </a:r>
            <a:r>
              <a:rPr lang="ar-SA" sz="2100" b="1" dirty="0">
                <a:solidFill>
                  <a:prstClr val="black"/>
                </a:solidFill>
                <a:latin typeface="Times New Roman" panose="02020603050405020304" pitchFamily="18" charset="0"/>
                <a:ea typeface="Times New Roman" panose="02020603050405020304" pitchFamily="18" charset="0"/>
                <a:cs typeface="B Mitra" panose="00000400000000000000" pitchFamily="2" charset="-78"/>
              </a:rPr>
              <a:t>کمک های بلاعوض قبلی به </a:t>
            </a:r>
            <a:r>
              <a:rPr lang="ar-SA" sz="2100" b="1" dirty="0">
                <a:solidFill>
                  <a:srgbClr val="FF0000"/>
                </a:solidFill>
                <a:latin typeface="Times New Roman" panose="02020603050405020304" pitchFamily="18" charset="0"/>
                <a:ea typeface="Times New Roman" panose="02020603050405020304" pitchFamily="18" charset="0"/>
                <a:cs typeface="B Mitra" panose="00000400000000000000" pitchFamily="2" charset="-78"/>
              </a:rPr>
              <a:t>شرط قابل سکونت بودن واحد مسکونی تا پایان سال 1403</a:t>
            </a:r>
            <a:r>
              <a:rPr lang="ar-SA" sz="2100" b="1" dirty="0">
                <a:solidFill>
                  <a:prstClr val="black"/>
                </a:solidFill>
                <a:latin typeface="Times New Roman" panose="02020603050405020304" pitchFamily="18" charset="0"/>
                <a:ea typeface="Times New Roman" panose="02020603050405020304" pitchFamily="18" charset="0"/>
                <a:cs typeface="B Mitra" panose="00000400000000000000" pitchFamily="2" charset="-78"/>
              </a:rPr>
              <a:t> و با رعایت سایر مفاد این روش </a:t>
            </a:r>
            <a:r>
              <a:rPr lang="ar-SA" sz="2100" b="1" dirty="0">
                <a:solidFill>
                  <a:prstClr val="black"/>
                </a:solidFill>
                <a:highlight>
                  <a:srgbClr val="00FF00"/>
                </a:highlight>
                <a:latin typeface="Times New Roman" panose="02020603050405020304" pitchFamily="18" charset="0"/>
                <a:ea typeface="Times New Roman" panose="02020603050405020304" pitchFamily="18" charset="0"/>
                <a:cs typeface="B Mitra" panose="00000400000000000000" pitchFamily="2" charset="-78"/>
              </a:rPr>
              <a:t>امکان پذیر بوده و پرداخت کمک بلاعوض در سالهای بعد میسر نمی باشد</a:t>
            </a:r>
            <a:endParaRPr lang="en-US" sz="2100" b="1" dirty="0">
              <a:effectLst/>
              <a:highlight>
                <a:srgbClr val="00FF00"/>
              </a:highlight>
              <a:latin typeface="Times New Roman" panose="02020603050405020304" pitchFamily="18" charset="0"/>
              <a:ea typeface="Times New Roman" panose="02020603050405020304" pitchFamily="18" charset="0"/>
              <a:cs typeface="B Mitra" panose="00000400000000000000" pitchFamily="2" charset="-78"/>
            </a:endParaRPr>
          </a:p>
          <a:p>
            <a:pPr marL="342900" marR="0" lvl="0" indent="-342900" algn="just" rtl="1">
              <a:lnSpc>
                <a:spcPct val="150000"/>
              </a:lnSpc>
              <a:spcBef>
                <a:spcPts val="0"/>
              </a:spcBef>
              <a:spcAft>
                <a:spcPts val="0"/>
              </a:spcAft>
              <a:buFont typeface="Symbol" panose="05050102010706020507" pitchFamily="18" charset="2"/>
              <a:buChar char=""/>
            </a:pPr>
            <a:r>
              <a:rPr lang="ar-SA" sz="2100" dirty="0">
                <a:solidFill>
                  <a:srgbClr val="FF0000"/>
                </a:solidFill>
                <a:effectLst/>
                <a:latin typeface="Times New Roman" panose="02020603050405020304" pitchFamily="18" charset="0"/>
                <a:ea typeface="Times New Roman" panose="02020603050405020304" pitchFamily="18" charset="0"/>
                <a:cs typeface="B Titr" panose="00000700000000000000" pitchFamily="2" charset="-78"/>
              </a:rPr>
              <a:t>نکته  : </a:t>
            </a:r>
            <a:r>
              <a:rPr lang="ar-SA" sz="2100" b="1" dirty="0">
                <a:effectLst/>
                <a:latin typeface="Times New Roman" panose="02020603050405020304" pitchFamily="18" charset="0"/>
                <a:ea typeface="Times New Roman" panose="02020603050405020304" pitchFamily="18" charset="0"/>
                <a:cs typeface="B Mitra" panose="00000400000000000000" pitchFamily="2" charset="-78"/>
              </a:rPr>
              <a:t>در جدول اکسل بند (الف) این روش میزان کمک بلاعوض پیشنهادی استان در سقف نهایی مبلغ یک هزار (1000) میلیون ريال بدون در نظر گرفتن میزان پیشرفت فیزیکی درج گردد. </a:t>
            </a:r>
            <a:endParaRPr lang="en-US" sz="2100" b="1" dirty="0">
              <a:effectLst/>
              <a:latin typeface="Times New Roman" panose="02020603050405020304" pitchFamily="18" charset="0"/>
              <a:ea typeface="Times New Roman" panose="02020603050405020304" pitchFamily="18" charset="0"/>
              <a:cs typeface="B Mitra" panose="00000400000000000000" pitchFamily="2" charset="-78"/>
            </a:endParaRPr>
          </a:p>
          <a:p>
            <a:pPr marL="0" algn="just" rtl="1">
              <a:lnSpc>
                <a:spcPct val="150000"/>
              </a:lnSpc>
              <a:spcBef>
                <a:spcPts val="0"/>
              </a:spcBef>
            </a:pPr>
            <a:r>
              <a:rPr lang="ar-SA" sz="2100" dirty="0">
                <a:solidFill>
                  <a:srgbClr val="FF0000"/>
                </a:solidFill>
                <a:effectLst/>
                <a:latin typeface="Times New Roman" panose="02020603050405020304" pitchFamily="18" charset="0"/>
                <a:ea typeface="Times New Roman" panose="02020603050405020304" pitchFamily="18" charset="0"/>
                <a:cs typeface="B Titr" panose="00000700000000000000" pitchFamily="2" charset="-78"/>
              </a:rPr>
              <a:t>تبصره 2:</a:t>
            </a:r>
            <a:r>
              <a:rPr lang="ar-SA" sz="2100" b="1" dirty="0">
                <a:latin typeface="Times New Roman" panose="02020603050405020304" pitchFamily="18" charset="0"/>
                <a:ea typeface="Times New Roman" panose="02020603050405020304" pitchFamily="18" charset="0"/>
                <a:cs typeface="B Mitra" panose="00000400000000000000" pitchFamily="2" charset="-78"/>
              </a:rPr>
              <a:t>درخصوص واحدهای مسکونی دارای </a:t>
            </a:r>
            <a:r>
              <a:rPr lang="ar-SA" sz="2100" b="1" dirty="0">
                <a:solidFill>
                  <a:srgbClr val="FF0000"/>
                </a:solidFill>
                <a:latin typeface="Times New Roman" panose="02020603050405020304" pitchFamily="18" charset="0"/>
                <a:ea typeface="Times New Roman" panose="02020603050405020304" pitchFamily="18" charset="0"/>
                <a:cs typeface="B Mitra" panose="00000400000000000000" pitchFamily="2" charset="-78"/>
              </a:rPr>
              <a:t>پروانه ساختمانی </a:t>
            </a:r>
            <a:r>
              <a:rPr lang="ar-SA" sz="2100" b="1" dirty="0">
                <a:latin typeface="Times New Roman" panose="02020603050405020304" pitchFamily="18" charset="0"/>
                <a:ea typeface="Times New Roman" panose="02020603050405020304" pitchFamily="18" charset="0"/>
                <a:cs typeface="B Mitra" panose="00000400000000000000" pitchFamily="2" charset="-78"/>
              </a:rPr>
              <a:t>صادر شده </a:t>
            </a:r>
            <a:r>
              <a:rPr lang="ar-SA" sz="2100" b="1" dirty="0">
                <a:highlight>
                  <a:srgbClr val="FFFF00"/>
                </a:highlight>
                <a:latin typeface="Times New Roman" panose="02020603050405020304" pitchFamily="18" charset="0"/>
                <a:ea typeface="Times New Roman" panose="02020603050405020304" pitchFamily="18" charset="0"/>
                <a:cs typeface="B Mitra" panose="00000400000000000000" pitchFamily="2" charset="-78"/>
              </a:rPr>
              <a:t>از ابتدای سال 1393 تا پایان سال 1402 </a:t>
            </a:r>
            <a:r>
              <a:rPr lang="ar-SA" sz="2100" b="1" dirty="0">
                <a:latin typeface="Times New Roman" panose="02020603050405020304" pitchFamily="18" charset="0"/>
                <a:ea typeface="Times New Roman" panose="02020603050405020304" pitchFamily="18" charset="0"/>
                <a:cs typeface="B Mitra" panose="00000400000000000000" pitchFamily="2" charset="-78"/>
              </a:rPr>
              <a:t>که در سال‌های گذشته </a:t>
            </a:r>
            <a:r>
              <a:rPr lang="ar-SA" sz="2100" b="1" dirty="0">
                <a:solidFill>
                  <a:srgbClr val="FF0000"/>
                </a:solidFill>
                <a:latin typeface="Times New Roman" panose="02020603050405020304" pitchFamily="18" charset="0"/>
                <a:ea typeface="Times New Roman" panose="02020603050405020304" pitchFamily="18" charset="0"/>
                <a:cs typeface="B Mitra" panose="00000400000000000000" pitchFamily="2" charset="-78"/>
              </a:rPr>
              <a:t>سقف کمک</a:t>
            </a:r>
            <a:r>
              <a:rPr lang="ar-SA" sz="2100" b="1" dirty="0">
                <a:latin typeface="Times New Roman" panose="02020603050405020304" pitchFamily="18" charset="0"/>
                <a:ea typeface="Times New Roman" panose="02020603050405020304" pitchFamily="18" charset="0"/>
                <a:cs typeface="B Mitra" panose="00000400000000000000" pitchFamily="2" charset="-78"/>
              </a:rPr>
              <a:t> بلاعوض سازمان </a:t>
            </a:r>
            <a:r>
              <a:rPr lang="ar-SA" sz="2100" b="1" dirty="0">
                <a:solidFill>
                  <a:srgbClr val="FF0000"/>
                </a:solidFill>
                <a:latin typeface="Times New Roman" panose="02020603050405020304" pitchFamily="18" charset="0"/>
                <a:ea typeface="Times New Roman" panose="02020603050405020304" pitchFamily="18" charset="0"/>
                <a:cs typeface="B Mitra" panose="00000400000000000000" pitchFamily="2" charset="-78"/>
              </a:rPr>
              <a:t>را دریافت نکرده اند</a:t>
            </a:r>
            <a:r>
              <a:rPr lang="ar-SA" sz="2100" b="1" dirty="0">
                <a:latin typeface="Times New Roman" panose="02020603050405020304" pitchFamily="18" charset="0"/>
                <a:ea typeface="Times New Roman" panose="02020603050405020304" pitchFamily="18" charset="0"/>
                <a:cs typeface="B Mitra" panose="00000400000000000000" pitchFamily="2" charset="-78"/>
              </a:rPr>
              <a:t>، امکان پرداخت مابقی کمک بلاعوض </a:t>
            </a:r>
            <a:r>
              <a:rPr lang="ar-SA" sz="2100" b="1" dirty="0">
                <a:highlight>
                  <a:srgbClr val="FFFF00"/>
                </a:highlight>
                <a:latin typeface="Times New Roman" panose="02020603050405020304" pitchFamily="18" charset="0"/>
                <a:ea typeface="Times New Roman" panose="02020603050405020304" pitchFamily="18" charset="0"/>
                <a:cs typeface="B Mitra" panose="00000400000000000000" pitchFamily="2" charset="-78"/>
              </a:rPr>
              <a:t>تا سقف مبلغ دو هزار (2000) میلیون ریال </a:t>
            </a:r>
            <a:r>
              <a:rPr lang="ar-SA" sz="2100" b="1" dirty="0">
                <a:latin typeface="Times New Roman" panose="02020603050405020304" pitchFamily="18" charset="0"/>
                <a:ea typeface="Times New Roman" panose="02020603050405020304" pitchFamily="18" charset="0"/>
                <a:cs typeface="B Mitra" panose="00000400000000000000" pitchFamily="2" charset="-78"/>
              </a:rPr>
              <a:t>متناسب با باقیمانده عملیات احداث واحد مسکونی، در صورت رعایت سایر مفاد این روش </a:t>
            </a:r>
            <a:r>
              <a:rPr lang="ar-SA" sz="2100" b="1" dirty="0">
                <a:highlight>
                  <a:srgbClr val="00FF00"/>
                </a:highlight>
                <a:latin typeface="Times New Roman" panose="02020603050405020304" pitchFamily="18" charset="0"/>
                <a:ea typeface="Times New Roman" panose="02020603050405020304" pitchFamily="18" charset="0"/>
                <a:cs typeface="B Mitra" panose="00000400000000000000" pitchFamily="2" charset="-78"/>
              </a:rPr>
              <a:t>امکان پذیر می باشد</a:t>
            </a:r>
            <a:r>
              <a:rPr lang="fa-IR" sz="2100" b="1" dirty="0">
                <a:highlight>
                  <a:srgbClr val="00FF00"/>
                </a:highlight>
                <a:latin typeface="Times New Roman" panose="02020603050405020304" pitchFamily="18" charset="0"/>
                <a:ea typeface="Times New Roman" panose="02020603050405020304" pitchFamily="18" charset="0"/>
                <a:cs typeface="B Mitra" panose="00000400000000000000" pitchFamily="2" charset="-78"/>
              </a:rPr>
              <a:t>. </a:t>
            </a:r>
            <a:endParaRPr lang="en-US" sz="2100" b="1" dirty="0">
              <a:highlight>
                <a:srgbClr val="00FF00"/>
              </a:highlight>
              <a:latin typeface="Times New Roman" panose="02020603050405020304" pitchFamily="18" charset="0"/>
              <a:ea typeface="Times New Roman" panose="02020603050405020304" pitchFamily="18" charset="0"/>
              <a:cs typeface="B Mitra" panose="00000400000000000000" pitchFamily="2" charset="-78"/>
            </a:endParaRPr>
          </a:p>
          <a:p>
            <a:pPr marL="0" marR="0" algn="just" rtl="1">
              <a:lnSpc>
                <a:spcPct val="150000"/>
              </a:lnSpc>
              <a:spcBef>
                <a:spcPts val="0"/>
              </a:spcBef>
              <a:spcAft>
                <a:spcPts val="0"/>
              </a:spcAft>
            </a:pPr>
            <a:r>
              <a:rPr lang="ar-SA" sz="2100" b="1" dirty="0">
                <a:effectLst/>
                <a:latin typeface="Times New Roman" panose="02020603050405020304" pitchFamily="18" charset="0"/>
                <a:ea typeface="Times New Roman" panose="02020603050405020304" pitchFamily="18" charset="0"/>
                <a:cs typeface="B Mitra" panose="00000400000000000000" pitchFamily="2" charset="-78"/>
              </a:rPr>
              <a:t> </a:t>
            </a:r>
            <a:r>
              <a:rPr lang="ar-SA" sz="2100" b="1" dirty="0">
                <a:solidFill>
                  <a:srgbClr val="FF0000"/>
                </a:solidFill>
                <a:effectLst/>
                <a:latin typeface="Times New Roman" panose="02020603050405020304" pitchFamily="18" charset="0"/>
                <a:ea typeface="Times New Roman" panose="02020603050405020304" pitchFamily="18" charset="0"/>
                <a:cs typeface="B Titr" panose="00000700000000000000" pitchFamily="2" charset="-78"/>
              </a:rPr>
              <a:t>تبصره 3</a:t>
            </a:r>
            <a:r>
              <a:rPr lang="ar-SA" sz="2100" b="1" dirty="0">
                <a:effectLst/>
                <a:latin typeface="Times New Roman" panose="02020603050405020304" pitchFamily="18" charset="0"/>
                <a:ea typeface="Times New Roman" panose="02020603050405020304" pitchFamily="18" charset="0"/>
                <a:cs typeface="B Mitra" panose="00000400000000000000" pitchFamily="2" charset="-78"/>
              </a:rPr>
              <a:t>: منظور از قابل اسکان بودن واحد مسکونی، اتمام مرحله نازک کاری در اجرای عملیات پیشرفت فیزیکی با دارا بودن قابلیت سکونت می باشد. لازم به ذکر است اجرای نمای ساختمان و محوطه سازی شامل ارائه مستنداتی دال بر اتمام اجرای مرحله نازک کاری نمی باشد. </a:t>
            </a:r>
            <a:endParaRPr lang="en-US" sz="2100" b="1" dirty="0">
              <a:effectLst/>
              <a:latin typeface="Times New Roman" panose="02020603050405020304" pitchFamily="18" charset="0"/>
              <a:ea typeface="Times New Roman" panose="02020603050405020304" pitchFamily="18" charset="0"/>
              <a:cs typeface="B Mitra" panose="00000400000000000000" pitchFamily="2" charset="-78"/>
            </a:endParaRPr>
          </a:p>
          <a:p>
            <a:pPr marL="0" marR="0" algn="just" rtl="1">
              <a:lnSpc>
                <a:spcPct val="150000"/>
              </a:lnSpc>
              <a:spcBef>
                <a:spcPts val="0"/>
              </a:spcBef>
              <a:spcAft>
                <a:spcPts val="0"/>
              </a:spcAft>
            </a:pPr>
            <a:r>
              <a:rPr lang="ar-SA" sz="2300" dirty="0">
                <a:solidFill>
                  <a:srgbClr val="FF0000"/>
                </a:solidFill>
                <a:effectLst/>
                <a:latin typeface="Times New Roman" panose="02020603050405020304" pitchFamily="18" charset="0"/>
                <a:ea typeface="Times New Roman" panose="02020603050405020304" pitchFamily="18" charset="0"/>
                <a:cs typeface="B Titr" panose="00000700000000000000" pitchFamily="2" charset="-78"/>
              </a:rPr>
              <a:t>ج)</a:t>
            </a:r>
            <a:r>
              <a:rPr lang="ar-SA" sz="2600" dirty="0">
                <a:solidFill>
                  <a:srgbClr val="FF0000"/>
                </a:solidFill>
                <a:effectLst/>
                <a:latin typeface="Times New Roman" panose="02020603050405020304" pitchFamily="18" charset="0"/>
                <a:ea typeface="Times New Roman" panose="02020603050405020304" pitchFamily="18" charset="0"/>
                <a:cs typeface="B Titr" panose="00000700000000000000" pitchFamily="2" charset="-78"/>
              </a:rPr>
              <a:t> </a:t>
            </a:r>
            <a:r>
              <a:rPr lang="ar-SA" sz="2300" b="1" dirty="0">
                <a:effectLst/>
                <a:latin typeface="Times New Roman" panose="02020603050405020304" pitchFamily="18" charset="0"/>
                <a:ea typeface="Times New Roman" panose="02020603050405020304" pitchFamily="18" charset="0"/>
                <a:cs typeface="B Mitra" panose="00000400000000000000" pitchFamily="2" charset="-78"/>
              </a:rPr>
              <a:t>ارسال تصویر رنگی، واضح و غیر مخدوش از تمامی صفحات پروانه ساختمانی صادر شده از مراجع ذیصلاح و </a:t>
            </a:r>
            <a:r>
              <a:rPr lang="ar-SA" sz="2300" b="1" dirty="0">
                <a:effectLst/>
                <a:highlight>
                  <a:srgbClr val="00FF00"/>
                </a:highlight>
                <a:latin typeface="Times New Roman" panose="02020603050405020304" pitchFamily="18" charset="0"/>
                <a:ea typeface="Times New Roman" panose="02020603050405020304" pitchFamily="18" charset="0"/>
                <a:cs typeface="B Mitra" panose="00000400000000000000" pitchFamily="2" charset="-78"/>
              </a:rPr>
              <a:t>دارای تاریخ معتبر با درج نام شخص مددجو </a:t>
            </a:r>
            <a:r>
              <a:rPr lang="ar-SA" sz="2300" b="1" dirty="0">
                <a:effectLst/>
                <a:latin typeface="Times New Roman" panose="02020603050405020304" pitchFamily="18" charset="0"/>
                <a:ea typeface="Times New Roman" panose="02020603050405020304" pitchFamily="18" charset="0"/>
                <a:cs typeface="B Mitra" panose="00000400000000000000" pitchFamily="2" charset="-78"/>
              </a:rPr>
              <a:t>به عنوان مالک.</a:t>
            </a:r>
            <a:endParaRPr lang="en-US" sz="2300" b="1" dirty="0">
              <a:effectLst/>
              <a:latin typeface="Times New Roman" panose="02020603050405020304" pitchFamily="18" charset="0"/>
              <a:ea typeface="Times New Roman" panose="02020603050405020304" pitchFamily="18" charset="0"/>
              <a:cs typeface="B Mitra" panose="00000400000000000000" pitchFamily="2" charset="-78"/>
            </a:endParaRPr>
          </a:p>
          <a:p>
            <a:pPr marL="0" marR="0" algn="just" rtl="1">
              <a:lnSpc>
                <a:spcPct val="150000"/>
              </a:lnSpc>
              <a:spcBef>
                <a:spcPts val="0"/>
              </a:spcBef>
              <a:spcAft>
                <a:spcPts val="0"/>
              </a:spcAft>
            </a:pPr>
            <a:r>
              <a:rPr lang="ar-SA" sz="2100" b="1" dirty="0">
                <a:solidFill>
                  <a:srgbClr val="FF0000"/>
                </a:solidFill>
                <a:effectLst/>
                <a:latin typeface="Times New Roman" panose="02020603050405020304" pitchFamily="18" charset="0"/>
                <a:ea typeface="Times New Roman" panose="02020603050405020304" pitchFamily="18" charset="0"/>
                <a:cs typeface="B Titr" panose="00000700000000000000" pitchFamily="2" charset="-78"/>
              </a:rPr>
              <a:t>تبصره 1: </a:t>
            </a:r>
            <a:r>
              <a:rPr lang="ar-SA" sz="2300" b="1" dirty="0">
                <a:effectLst/>
                <a:latin typeface="Times New Roman" panose="02020603050405020304" pitchFamily="18" charset="0"/>
                <a:ea typeface="Times New Roman" panose="02020603050405020304" pitchFamily="18" charset="0"/>
                <a:cs typeface="B Mitra" panose="00000400000000000000" pitchFamily="2" charset="-78"/>
              </a:rPr>
              <a:t>در پروانه احداث واحد مسکونی </a:t>
            </a:r>
            <a:r>
              <a:rPr lang="ar-SA" sz="2300" b="1" dirty="0">
                <a:solidFill>
                  <a:srgbClr val="FF0000"/>
                </a:solidFill>
                <a:effectLst/>
                <a:latin typeface="Times New Roman" panose="02020603050405020304" pitchFamily="18" charset="0"/>
                <a:ea typeface="Times New Roman" panose="02020603050405020304" pitchFamily="18" charset="0"/>
                <a:cs typeface="B Mitra" panose="00000400000000000000" pitchFamily="2" charset="-78"/>
              </a:rPr>
              <a:t>(تک واحدی) </a:t>
            </a:r>
            <a:r>
              <a:rPr lang="ar-SA" sz="2300" b="1" dirty="0">
                <a:effectLst/>
                <a:latin typeface="Times New Roman" panose="02020603050405020304" pitchFamily="18" charset="0"/>
                <a:ea typeface="Times New Roman" panose="02020603050405020304" pitchFamily="18" charset="0"/>
                <a:cs typeface="B Mitra" panose="00000400000000000000" pitchFamily="2" charset="-78"/>
              </a:rPr>
              <a:t>ویژه خانوارهای دارای حداقل </a:t>
            </a:r>
            <a:r>
              <a:rPr lang="ar-SA" sz="2300" b="1" dirty="0">
                <a:solidFill>
                  <a:srgbClr val="FF0000"/>
                </a:solidFill>
                <a:effectLst/>
                <a:latin typeface="Times New Roman" panose="02020603050405020304" pitchFamily="18" charset="0"/>
                <a:ea typeface="Times New Roman" panose="02020603050405020304" pitchFamily="18" charset="0"/>
                <a:cs typeface="B Mitra" panose="00000400000000000000" pitchFamily="2" charset="-78"/>
              </a:rPr>
              <a:t>دو عضو معلول </a:t>
            </a:r>
            <a:r>
              <a:rPr lang="ar-SA" sz="2300" b="1" dirty="0">
                <a:effectLst/>
                <a:latin typeface="Times New Roman" panose="02020603050405020304" pitchFamily="18" charset="0"/>
                <a:ea typeface="Times New Roman" panose="02020603050405020304" pitchFamily="18" charset="0"/>
                <a:cs typeface="B Mitra" panose="00000400000000000000" pitchFamily="2" charset="-78"/>
              </a:rPr>
              <a:t>(بجز خانوار دارای معلول ذهنی) درج </a:t>
            </a:r>
            <a:r>
              <a:rPr lang="ar-SA" sz="2300" b="1" dirty="0">
                <a:effectLst/>
                <a:highlight>
                  <a:srgbClr val="FFFF00"/>
                </a:highlight>
                <a:latin typeface="Times New Roman" panose="02020603050405020304" pitchFamily="18" charset="0"/>
                <a:ea typeface="Times New Roman" panose="02020603050405020304" pitchFamily="18" charset="0"/>
                <a:cs typeface="B Mitra" panose="00000400000000000000" pitchFamily="2" charset="-78"/>
              </a:rPr>
              <a:t>نام تمامی </a:t>
            </a:r>
            <a:r>
              <a:rPr lang="ar-SA" sz="2300" b="1" dirty="0">
                <a:effectLst/>
                <a:latin typeface="Times New Roman" panose="02020603050405020304" pitchFamily="18" charset="0"/>
                <a:ea typeface="Times New Roman" panose="02020603050405020304" pitchFamily="18" charset="0"/>
                <a:cs typeface="B Mitra" panose="00000400000000000000" pitchFamily="2" charset="-78"/>
              </a:rPr>
              <a:t>افراد دارای معلولیت به عنوان مالک در پروانه ساختمانی، </a:t>
            </a:r>
            <a:r>
              <a:rPr lang="ar-SA" sz="2300" b="1" dirty="0">
                <a:solidFill>
                  <a:srgbClr val="FF0000"/>
                </a:solidFill>
                <a:effectLst/>
                <a:latin typeface="Times New Roman" panose="02020603050405020304" pitchFamily="18" charset="0"/>
                <a:ea typeface="Times New Roman" panose="02020603050405020304" pitchFamily="18" charset="0"/>
                <a:cs typeface="B Mitra" panose="00000400000000000000" pitchFamily="2" charset="-78"/>
              </a:rPr>
              <a:t>الزامی</a:t>
            </a:r>
            <a:r>
              <a:rPr lang="ar-SA" sz="2300" b="1" dirty="0">
                <a:effectLst/>
                <a:latin typeface="Times New Roman" panose="02020603050405020304" pitchFamily="18" charset="0"/>
                <a:ea typeface="Times New Roman" panose="02020603050405020304" pitchFamily="18" charset="0"/>
                <a:cs typeface="B Mitra" panose="00000400000000000000" pitchFamily="2" charset="-78"/>
              </a:rPr>
              <a:t> است.</a:t>
            </a:r>
            <a:endParaRPr lang="en-US" sz="2300" b="1" dirty="0">
              <a:effectLst/>
              <a:latin typeface="Times New Roman" panose="02020603050405020304" pitchFamily="18" charset="0"/>
              <a:ea typeface="Times New Roman" panose="02020603050405020304" pitchFamily="18" charset="0"/>
              <a:cs typeface="B Mitra" panose="00000400000000000000" pitchFamily="2" charset="-78"/>
            </a:endParaRPr>
          </a:p>
          <a:p>
            <a:pPr marL="0" marR="0" algn="just" rtl="1">
              <a:lnSpc>
                <a:spcPct val="150000"/>
              </a:lnSpc>
              <a:spcBef>
                <a:spcPts val="0"/>
              </a:spcBef>
              <a:spcAft>
                <a:spcPts val="0"/>
              </a:spcAft>
            </a:pPr>
            <a:r>
              <a:rPr lang="ar-SA" sz="2600" b="1" dirty="0">
                <a:solidFill>
                  <a:srgbClr val="FF0000"/>
                </a:solidFill>
                <a:effectLst/>
                <a:latin typeface="Times New Roman" panose="02020603050405020304" pitchFamily="18" charset="0"/>
                <a:ea typeface="Times New Roman" panose="02020603050405020304" pitchFamily="18" charset="0"/>
                <a:cs typeface="B Mitra" panose="00000400000000000000" pitchFamily="2" charset="-78"/>
              </a:rPr>
              <a:t>تبصره 2:</a:t>
            </a:r>
            <a:r>
              <a:rPr lang="ar-SA" sz="2600" b="1" dirty="0">
                <a:effectLst/>
                <a:latin typeface="Times New Roman" panose="02020603050405020304" pitchFamily="18" charset="0"/>
                <a:ea typeface="Times New Roman" panose="02020603050405020304" pitchFamily="18" charset="0"/>
                <a:cs typeface="B Mitra" panose="00000400000000000000" pitchFamily="2" charset="-78"/>
              </a:rPr>
              <a:t> در پروانه احداث واحد مسکونی، درج نام فرد مددجو به عنوان وکیل قانونی مورد </a:t>
            </a:r>
            <a:r>
              <a:rPr lang="ar-SA" sz="2600" b="1" dirty="0">
                <a:effectLst/>
                <a:highlight>
                  <a:srgbClr val="FF0000"/>
                </a:highlight>
                <a:latin typeface="Times New Roman" panose="02020603050405020304" pitchFamily="18" charset="0"/>
                <a:ea typeface="Times New Roman" panose="02020603050405020304" pitchFamily="18" charset="0"/>
                <a:cs typeface="B Mitra" panose="00000400000000000000" pitchFamily="2" charset="-78"/>
              </a:rPr>
              <a:t>تائید نمی باشد.</a:t>
            </a:r>
            <a:endParaRPr lang="en-US" sz="2600" b="1" dirty="0">
              <a:effectLst/>
              <a:highlight>
                <a:srgbClr val="FF0000"/>
              </a:highlight>
              <a:latin typeface="Times New Roman" panose="02020603050405020304" pitchFamily="18" charset="0"/>
              <a:ea typeface="Times New Roman" panose="02020603050405020304" pitchFamily="18" charset="0"/>
              <a:cs typeface="B Mitra" panose="00000400000000000000" pitchFamily="2" charset="-78"/>
            </a:endParaRPr>
          </a:p>
          <a:p>
            <a:pPr marL="0" marR="0" algn="just" rtl="1">
              <a:lnSpc>
                <a:spcPct val="150000"/>
              </a:lnSpc>
              <a:spcBef>
                <a:spcPts val="0"/>
              </a:spcBef>
              <a:spcAft>
                <a:spcPts val="0"/>
              </a:spcAft>
            </a:pPr>
            <a:r>
              <a:rPr lang="ar-SA" sz="2600" b="1" dirty="0">
                <a:solidFill>
                  <a:srgbClr val="FF0000"/>
                </a:solidFill>
                <a:effectLst/>
                <a:latin typeface="Times New Roman" panose="02020603050405020304" pitchFamily="18" charset="0"/>
                <a:ea typeface="Times New Roman" panose="02020603050405020304" pitchFamily="18" charset="0"/>
                <a:cs typeface="B Mitra" panose="00000400000000000000" pitchFamily="2" charset="-78"/>
              </a:rPr>
              <a:t>تبصره 3: </a:t>
            </a:r>
            <a:r>
              <a:rPr lang="ar-SA" sz="2600" b="1" dirty="0">
                <a:effectLst/>
                <a:latin typeface="Times New Roman" panose="02020603050405020304" pitchFamily="18" charset="0"/>
                <a:ea typeface="Times New Roman" panose="02020603050405020304" pitchFamily="18" charset="0"/>
                <a:cs typeface="B Mitra" panose="00000400000000000000" pitchFamily="2" charset="-78"/>
              </a:rPr>
              <a:t>درصورت وجود هرگونه تغییرات، خط خوردگی و .. در متن پروانه ساختمانی، اصلاحیه نهایی می‌بایست در قسمت توضیحات پروانه درج و ذیل آن توسط مرجع صدور پروانه، مهر و امضاء گردد.</a:t>
            </a:r>
            <a:endParaRPr lang="en-US" sz="2600" b="1" dirty="0">
              <a:effectLst/>
              <a:latin typeface="Times New Roman" panose="02020603050405020304" pitchFamily="18" charset="0"/>
              <a:ea typeface="Times New Roman" panose="02020603050405020304" pitchFamily="18" charset="0"/>
              <a:cs typeface="B Mitra" panose="00000400000000000000" pitchFamily="2" charset="-78"/>
            </a:endParaRPr>
          </a:p>
          <a:p>
            <a:pPr marL="0" marR="0" algn="just" rtl="1">
              <a:lnSpc>
                <a:spcPct val="150000"/>
              </a:lnSpc>
              <a:spcBef>
                <a:spcPts val="0"/>
              </a:spcBef>
              <a:spcAft>
                <a:spcPts val="0"/>
              </a:spcAft>
            </a:pPr>
            <a:r>
              <a:rPr lang="ar-SA" sz="2100" b="1" dirty="0">
                <a:solidFill>
                  <a:srgbClr val="FF0000"/>
                </a:solidFill>
                <a:effectLst/>
                <a:latin typeface="Times New Roman" panose="02020603050405020304" pitchFamily="18" charset="0"/>
                <a:ea typeface="Times New Roman" panose="02020603050405020304" pitchFamily="18" charset="0"/>
                <a:cs typeface="B Titr" panose="00000700000000000000" pitchFamily="2" charset="-78"/>
              </a:rPr>
              <a:t>تبصره 4: </a:t>
            </a:r>
            <a:r>
              <a:rPr lang="ar-SA" sz="2300" b="1" dirty="0">
                <a:effectLst/>
                <a:latin typeface="Times New Roman" panose="02020603050405020304" pitchFamily="18" charset="0"/>
                <a:ea typeface="Times New Roman" panose="02020603050405020304" pitchFamily="18" charset="0"/>
                <a:cs typeface="B Mitra" panose="00000400000000000000" pitchFamily="2" charset="-78"/>
              </a:rPr>
              <a:t>در خصوص </a:t>
            </a:r>
            <a:r>
              <a:rPr lang="ar-SA" sz="2300" b="1" dirty="0">
                <a:solidFill>
                  <a:srgbClr val="FF0000"/>
                </a:solidFill>
                <a:effectLst/>
                <a:latin typeface="Times New Roman" panose="02020603050405020304" pitchFamily="18" charset="0"/>
                <a:ea typeface="Times New Roman" panose="02020603050405020304" pitchFamily="18" charset="0"/>
                <a:cs typeface="B Mitra" panose="00000400000000000000" pitchFamily="2" charset="-78"/>
              </a:rPr>
              <a:t>پروانه های مشاعی (دارای شریک) </a:t>
            </a:r>
            <a:r>
              <a:rPr lang="ar-SA" sz="2300" b="1" dirty="0">
                <a:effectLst/>
                <a:latin typeface="Times New Roman" panose="02020603050405020304" pitchFamily="18" charset="0"/>
                <a:ea typeface="Times New Roman" panose="02020603050405020304" pitchFamily="18" charset="0"/>
                <a:cs typeface="B Mitra" panose="00000400000000000000" pitchFamily="2" charset="-78"/>
              </a:rPr>
              <a:t>صادر شده برای ساختمان های </a:t>
            </a:r>
            <a:r>
              <a:rPr lang="ar-SA" sz="2300" b="1" dirty="0">
                <a:solidFill>
                  <a:srgbClr val="FF0000"/>
                </a:solidFill>
                <a:effectLst/>
                <a:latin typeface="Times New Roman" panose="02020603050405020304" pitchFamily="18" charset="0"/>
                <a:ea typeface="Times New Roman" panose="02020603050405020304" pitchFamily="18" charset="0"/>
                <a:cs typeface="B Mitra" panose="00000400000000000000" pitchFamily="2" charset="-78"/>
              </a:rPr>
              <a:t>چند واحدی</a:t>
            </a:r>
            <a:r>
              <a:rPr lang="ar-SA" sz="2300" b="1" dirty="0">
                <a:effectLst/>
                <a:latin typeface="Times New Roman" panose="02020603050405020304" pitchFamily="18" charset="0"/>
                <a:ea typeface="Times New Roman" panose="02020603050405020304" pitchFamily="18" charset="0"/>
                <a:cs typeface="B Mitra" panose="00000400000000000000" pitchFamily="2" charset="-78"/>
              </a:rPr>
              <a:t>، که </a:t>
            </a:r>
            <a:r>
              <a:rPr lang="ar-SA" sz="2300" b="1" dirty="0">
                <a:solidFill>
                  <a:srgbClr val="FF0000"/>
                </a:solidFill>
                <a:effectLst/>
                <a:latin typeface="Times New Roman" panose="02020603050405020304" pitchFamily="18" charset="0"/>
                <a:ea typeface="Times New Roman" panose="02020603050405020304" pitchFamily="18" charset="0"/>
                <a:cs typeface="B Mitra" panose="00000400000000000000" pitchFamily="2" charset="-78"/>
              </a:rPr>
              <a:t>یک واحد آن مختص مددجو </a:t>
            </a:r>
            <a:r>
              <a:rPr lang="ar-SA" sz="2300" b="1" dirty="0">
                <a:effectLst/>
                <a:latin typeface="Times New Roman" panose="02020603050405020304" pitchFamily="18" charset="0"/>
                <a:ea typeface="Times New Roman" panose="02020603050405020304" pitchFamily="18" charset="0"/>
                <a:cs typeface="B Mitra" panose="00000400000000000000" pitchFamily="2" charset="-78"/>
              </a:rPr>
              <a:t>می باشد، </a:t>
            </a:r>
            <a:r>
              <a:rPr lang="ar-SA" sz="2300" b="1" dirty="0">
                <a:effectLst/>
                <a:highlight>
                  <a:srgbClr val="FFFF00"/>
                </a:highlight>
                <a:latin typeface="Times New Roman" panose="02020603050405020304" pitchFamily="18" charset="0"/>
                <a:ea typeface="Times New Roman" panose="02020603050405020304" pitchFamily="18" charset="0"/>
                <a:cs typeface="B Mitra" panose="00000400000000000000" pitchFamily="2" charset="-78"/>
              </a:rPr>
              <a:t>تطابق شماره قطعه و مشخصات زمین مندرج در پروانه ساخت با سند واگذاری </a:t>
            </a:r>
            <a:r>
              <a:rPr lang="ar-SA" sz="2300" b="1" dirty="0">
                <a:effectLst/>
                <a:latin typeface="Times New Roman" panose="02020603050405020304" pitchFamily="18" charset="0"/>
                <a:ea typeface="Times New Roman" panose="02020603050405020304" pitchFamily="18" charset="0"/>
                <a:cs typeface="B Mitra" panose="00000400000000000000" pitchFamily="2" charset="-78"/>
              </a:rPr>
              <a:t>و همچنین ارسال تصویر رنگی از سند مشاعی یا سند واگذاری مشترک زمین به نام تمامی شرکاء که مشخصات مددجو نیز در آن آورده شده است، </a:t>
            </a:r>
            <a:r>
              <a:rPr lang="ar-SA" sz="2300" b="1" dirty="0">
                <a:solidFill>
                  <a:srgbClr val="FF0000"/>
                </a:solidFill>
                <a:effectLst/>
                <a:latin typeface="Times New Roman" panose="02020603050405020304" pitchFamily="18" charset="0"/>
                <a:ea typeface="Times New Roman" panose="02020603050405020304" pitchFamily="18" charset="0"/>
                <a:cs typeface="B Mitra" panose="00000400000000000000" pitchFamily="2" charset="-78"/>
              </a:rPr>
              <a:t>الزامی می باشد.  </a:t>
            </a:r>
            <a:endParaRPr lang="en-US" sz="2300" b="1" dirty="0">
              <a:solidFill>
                <a:srgbClr val="FF0000"/>
              </a:solidFill>
              <a:effectLst/>
              <a:latin typeface="Times New Roman" panose="02020603050405020304" pitchFamily="18" charset="0"/>
              <a:ea typeface="Times New Roman" panose="02020603050405020304" pitchFamily="18" charset="0"/>
              <a:cs typeface="B Mitra" panose="00000400000000000000" pitchFamily="2" charset="-78"/>
            </a:endParaRPr>
          </a:p>
          <a:p>
            <a:pPr marL="0" marR="0" algn="just" rtl="1">
              <a:spcBef>
                <a:spcPts val="0"/>
              </a:spcBef>
              <a:spcAft>
                <a:spcPts val="0"/>
              </a:spcAft>
            </a:pPr>
            <a:endParaRPr lang="en-US" sz="1800"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280984641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BB39E3A1-EE10-0A59-C5B3-932C1AE6279B}"/>
              </a:ext>
            </a:extLst>
          </p:cNvPr>
          <p:cNvSpPr>
            <a:spLocks noGrp="1"/>
          </p:cNvSpPr>
          <p:nvPr>
            <p:ph idx="1"/>
          </p:nvPr>
        </p:nvSpPr>
        <p:spPr>
          <a:xfrm>
            <a:off x="331304" y="225287"/>
            <a:ext cx="11701670" cy="6453809"/>
          </a:xfrm>
        </p:spPr>
        <p:txBody>
          <a:bodyPr>
            <a:normAutofit fontScale="92500" lnSpcReduction="20000"/>
          </a:bodyPr>
          <a:lstStyle/>
          <a:p>
            <a:pPr marL="0" lvl="0" algn="just" rtl="1">
              <a:lnSpc>
                <a:spcPct val="150000"/>
              </a:lnSpc>
              <a:spcBef>
                <a:spcPts val="0"/>
              </a:spcBef>
              <a:buClr>
                <a:srgbClr val="A53010"/>
              </a:buClr>
            </a:pPr>
            <a:r>
              <a:rPr lang="ar-SA" dirty="0">
                <a:solidFill>
                  <a:srgbClr val="FF0000"/>
                </a:solidFill>
                <a:latin typeface="Times New Roman" panose="02020603050405020304" pitchFamily="18" charset="0"/>
                <a:ea typeface="Times New Roman" panose="02020603050405020304" pitchFamily="18" charset="0"/>
                <a:cs typeface="B Titr" panose="00000700000000000000" pitchFamily="2" charset="-78"/>
              </a:rPr>
              <a:t>تبصره 5:</a:t>
            </a:r>
            <a:r>
              <a:rPr lang="ar-SA" dirty="0">
                <a:solidFill>
                  <a:srgbClr val="FF0000"/>
                </a:solidFill>
                <a:latin typeface="Times New Roman" panose="02020603050405020304" pitchFamily="18" charset="0"/>
                <a:ea typeface="Times New Roman" panose="02020603050405020304" pitchFamily="18" charset="0"/>
                <a:cs typeface="B Mitra" panose="00000400000000000000" pitchFamily="2" charset="-78"/>
              </a:rPr>
              <a:t> </a:t>
            </a:r>
            <a:r>
              <a:rPr lang="ar-SA" b="1" dirty="0">
                <a:solidFill>
                  <a:prstClr val="black">
                    <a:lumMod val="75000"/>
                    <a:lumOff val="25000"/>
                  </a:prstClr>
                </a:solidFill>
                <a:latin typeface="Times New Roman" panose="02020603050405020304" pitchFamily="18" charset="0"/>
                <a:ea typeface="Times New Roman" panose="02020603050405020304" pitchFamily="18" charset="0"/>
                <a:cs typeface="B Mitra" panose="00000400000000000000" pitchFamily="2" charset="-78"/>
              </a:rPr>
              <a:t>در خصوص واحدهای مسکونی که </a:t>
            </a:r>
            <a:r>
              <a:rPr lang="ar-SA" b="1" dirty="0">
                <a:solidFill>
                  <a:srgbClr val="FF0000"/>
                </a:solidFill>
                <a:latin typeface="Times New Roman" panose="02020603050405020304" pitchFamily="18" charset="0"/>
                <a:ea typeface="Times New Roman" panose="02020603050405020304" pitchFamily="18" charset="0"/>
                <a:cs typeface="B Mitra" panose="00000400000000000000" pitchFamily="2" charset="-78"/>
              </a:rPr>
              <a:t>زمین و پروانه ساختمانی به نام بنیاد مسکن </a:t>
            </a:r>
            <a:r>
              <a:rPr lang="ar-SA" b="1" dirty="0">
                <a:solidFill>
                  <a:prstClr val="black">
                    <a:lumMod val="75000"/>
                    <a:lumOff val="25000"/>
                  </a:prstClr>
                </a:solidFill>
                <a:latin typeface="Times New Roman" panose="02020603050405020304" pitchFamily="18" charset="0"/>
                <a:ea typeface="Times New Roman" panose="02020603050405020304" pitchFamily="18" charset="0"/>
                <a:cs typeface="B Mitra" panose="00000400000000000000" pitchFamily="2" charset="-78"/>
              </a:rPr>
              <a:t>انقلاب اسلامی بوده و </a:t>
            </a:r>
            <a:r>
              <a:rPr lang="ar-SA" b="1" dirty="0">
                <a:solidFill>
                  <a:srgbClr val="FF0000"/>
                </a:solidFill>
                <a:latin typeface="Times New Roman" panose="02020603050405020304" pitchFamily="18" charset="0"/>
                <a:ea typeface="Times New Roman" panose="02020603050405020304" pitchFamily="18" charset="0"/>
                <a:cs typeface="B Mitra" panose="00000400000000000000" pitchFamily="2" charset="-78"/>
              </a:rPr>
              <a:t>مددجو با بنیاد مسکن دارای قرارداد می باشد</a:t>
            </a:r>
            <a:r>
              <a:rPr lang="ar-SA" b="1" dirty="0">
                <a:solidFill>
                  <a:prstClr val="black">
                    <a:lumMod val="75000"/>
                    <a:lumOff val="25000"/>
                  </a:prstClr>
                </a:solidFill>
                <a:latin typeface="Times New Roman" panose="02020603050405020304" pitchFamily="18" charset="0"/>
                <a:ea typeface="Times New Roman" panose="02020603050405020304" pitchFamily="18" charset="0"/>
                <a:cs typeface="B Mitra" panose="00000400000000000000" pitchFamily="2" charset="-78"/>
              </a:rPr>
              <a:t>، </a:t>
            </a:r>
            <a:r>
              <a:rPr lang="ar-SA" b="1" dirty="0">
                <a:solidFill>
                  <a:prstClr val="black">
                    <a:lumMod val="75000"/>
                    <a:lumOff val="25000"/>
                  </a:prstClr>
                </a:solidFill>
                <a:highlight>
                  <a:srgbClr val="FFFF00"/>
                </a:highlight>
                <a:latin typeface="Times New Roman" panose="02020603050405020304" pitchFamily="18" charset="0"/>
                <a:ea typeface="Times New Roman" panose="02020603050405020304" pitchFamily="18" charset="0"/>
                <a:cs typeface="B Mitra" panose="00000400000000000000" pitchFamily="2" charset="-78"/>
              </a:rPr>
              <a:t>تطابق شماره قطعه و مشخصات زمین مندرج در پروانه ساخت با قرارداد ف</a:t>
            </a:r>
            <a:r>
              <a:rPr lang="ar-SA" b="1" dirty="0">
                <a:solidFill>
                  <a:prstClr val="black">
                    <a:lumMod val="75000"/>
                    <a:lumOff val="25000"/>
                  </a:prstClr>
                </a:solidFill>
                <a:latin typeface="Times New Roman" panose="02020603050405020304" pitchFamily="18" charset="0"/>
                <a:ea typeface="Times New Roman" panose="02020603050405020304" pitchFamily="18" charset="0"/>
                <a:cs typeface="B Mitra" panose="00000400000000000000" pitchFamily="2" charset="-78"/>
              </a:rPr>
              <a:t>یمابین مددجو و بنیاد مسکن و همچنین ارسال تصویر رنگی از قرارداد و پروانه ساختمانی، </a:t>
            </a:r>
            <a:r>
              <a:rPr lang="ar-SA" b="1" dirty="0">
                <a:solidFill>
                  <a:srgbClr val="FF0000"/>
                </a:solidFill>
                <a:latin typeface="Times New Roman" panose="02020603050405020304" pitchFamily="18" charset="0"/>
                <a:ea typeface="Times New Roman" panose="02020603050405020304" pitchFamily="18" charset="0"/>
                <a:cs typeface="B Mitra" panose="00000400000000000000" pitchFamily="2" charset="-78"/>
              </a:rPr>
              <a:t>الزامی می باشد.</a:t>
            </a:r>
            <a:endParaRPr lang="fa-IR" b="1" dirty="0">
              <a:solidFill>
                <a:srgbClr val="FF0000"/>
              </a:solidFill>
              <a:latin typeface="Times New Roman" panose="02020603050405020304" pitchFamily="18" charset="0"/>
              <a:ea typeface="Times New Roman" panose="02020603050405020304" pitchFamily="18" charset="0"/>
              <a:cs typeface="B Mitra" panose="00000400000000000000" pitchFamily="2" charset="-78"/>
            </a:endParaRPr>
          </a:p>
          <a:p>
            <a:pPr marL="0" lvl="0" algn="just" rtl="1">
              <a:lnSpc>
                <a:spcPct val="150000"/>
              </a:lnSpc>
              <a:spcBef>
                <a:spcPts val="0"/>
              </a:spcBef>
              <a:buClr>
                <a:srgbClr val="A53010"/>
              </a:buClr>
            </a:pPr>
            <a:r>
              <a:rPr lang="ar-SA" dirty="0">
                <a:solidFill>
                  <a:prstClr val="black">
                    <a:lumMod val="75000"/>
                    <a:lumOff val="25000"/>
                  </a:prstClr>
                </a:solidFill>
                <a:latin typeface="Times New Roman" panose="02020603050405020304" pitchFamily="18" charset="0"/>
                <a:ea typeface="Times New Roman" panose="02020603050405020304" pitchFamily="18" charset="0"/>
                <a:cs typeface="B Titr" panose="00000700000000000000" pitchFamily="2" charset="-78"/>
              </a:rPr>
              <a:t>تبصره 6:</a:t>
            </a:r>
            <a:r>
              <a:rPr lang="ar-SA" dirty="0">
                <a:solidFill>
                  <a:prstClr val="black">
                    <a:lumMod val="75000"/>
                    <a:lumOff val="25000"/>
                  </a:prstClr>
                </a:solidFill>
                <a:latin typeface="Times New Roman" panose="02020603050405020304" pitchFamily="18" charset="0"/>
                <a:ea typeface="Times New Roman" panose="02020603050405020304" pitchFamily="18" charset="0"/>
                <a:cs typeface="B Mitra" panose="00000400000000000000" pitchFamily="2" charset="-78"/>
              </a:rPr>
              <a:t> </a:t>
            </a:r>
            <a:r>
              <a:rPr lang="ar-SA" b="1" dirty="0">
                <a:solidFill>
                  <a:prstClr val="black">
                    <a:lumMod val="75000"/>
                    <a:lumOff val="25000"/>
                  </a:prstClr>
                </a:solidFill>
                <a:latin typeface="Times New Roman" panose="02020603050405020304" pitchFamily="18" charset="0"/>
                <a:ea typeface="Times New Roman" panose="02020603050405020304" pitchFamily="18" charset="0"/>
                <a:cs typeface="B Mitra" panose="00000400000000000000" pitchFamily="2" charset="-78"/>
              </a:rPr>
              <a:t>در خصوص ارسال مستندات </a:t>
            </a:r>
            <a:r>
              <a:rPr lang="ar-SA" b="1" dirty="0">
                <a:solidFill>
                  <a:srgbClr val="FF0000"/>
                </a:solidFill>
                <a:latin typeface="Times New Roman" panose="02020603050405020304" pitchFamily="18" charset="0"/>
                <a:ea typeface="Times New Roman" panose="02020603050405020304" pitchFamily="18" charset="0"/>
                <a:cs typeface="B Mitra" panose="00000400000000000000" pitchFamily="2" charset="-78"/>
              </a:rPr>
              <a:t>واحدهای مسکونی </a:t>
            </a:r>
            <a:r>
              <a:rPr lang="ar-SA" b="1" dirty="0">
                <a:solidFill>
                  <a:prstClr val="black">
                    <a:lumMod val="75000"/>
                    <a:lumOff val="25000"/>
                  </a:prstClr>
                </a:solidFill>
                <a:latin typeface="Times New Roman" panose="02020603050405020304" pitchFamily="18" charset="0"/>
                <a:ea typeface="Times New Roman" panose="02020603050405020304" pitchFamily="18" charset="0"/>
                <a:cs typeface="B Mitra" panose="00000400000000000000" pitchFamily="2" charset="-78"/>
              </a:rPr>
              <a:t>که تا </a:t>
            </a:r>
            <a:r>
              <a:rPr lang="ar-SA" b="1" dirty="0">
                <a:solidFill>
                  <a:srgbClr val="FF0000"/>
                </a:solidFill>
                <a:latin typeface="Times New Roman" panose="02020603050405020304" pitchFamily="18" charset="0"/>
                <a:ea typeface="Times New Roman" panose="02020603050405020304" pitchFamily="18" charset="0"/>
                <a:cs typeface="B Mitra" panose="00000400000000000000" pitchFamily="2" charset="-78"/>
              </a:rPr>
              <a:t>کنون از کمک</a:t>
            </a:r>
            <a:r>
              <a:rPr lang="ar-SA" b="1" dirty="0">
                <a:solidFill>
                  <a:prstClr val="black">
                    <a:lumMod val="75000"/>
                    <a:lumOff val="25000"/>
                  </a:prstClr>
                </a:solidFill>
                <a:latin typeface="Times New Roman" panose="02020603050405020304" pitchFamily="18" charset="0"/>
                <a:ea typeface="Times New Roman" panose="02020603050405020304" pitchFamily="18" charset="0"/>
                <a:cs typeface="B Mitra" panose="00000400000000000000" pitchFamily="2" charset="-78"/>
              </a:rPr>
              <a:t> های بلاعوض سازمان </a:t>
            </a:r>
            <a:r>
              <a:rPr lang="ar-SA" b="1" dirty="0">
                <a:solidFill>
                  <a:prstClr val="black">
                    <a:lumMod val="75000"/>
                    <a:lumOff val="25000"/>
                  </a:prstClr>
                </a:solidFill>
                <a:highlight>
                  <a:srgbClr val="FFFF00"/>
                </a:highlight>
                <a:latin typeface="Times New Roman" panose="02020603050405020304" pitchFamily="18" charset="0"/>
                <a:ea typeface="Times New Roman" panose="02020603050405020304" pitchFamily="18" charset="0"/>
                <a:cs typeface="B Mitra" panose="00000400000000000000" pitchFamily="2" charset="-78"/>
              </a:rPr>
              <a:t>بهره مند نگردیده اند </a:t>
            </a:r>
            <a:r>
              <a:rPr lang="ar-SA" b="1" dirty="0">
                <a:solidFill>
                  <a:prstClr val="black">
                    <a:lumMod val="75000"/>
                    <a:lumOff val="25000"/>
                  </a:prstClr>
                </a:solidFill>
                <a:latin typeface="Times New Roman" panose="02020603050405020304" pitchFamily="18" charset="0"/>
                <a:ea typeface="Times New Roman" panose="02020603050405020304" pitchFamily="18" charset="0"/>
                <a:cs typeface="B Mitra" panose="00000400000000000000" pitchFamily="2" charset="-78"/>
              </a:rPr>
              <a:t>و در سالجاری مستندات آنها برای </a:t>
            </a:r>
            <a:r>
              <a:rPr lang="ar-SA" b="1" dirty="0">
                <a:solidFill>
                  <a:srgbClr val="FF0000"/>
                </a:solidFill>
                <a:latin typeface="Times New Roman" panose="02020603050405020304" pitchFamily="18" charset="0"/>
                <a:ea typeface="Times New Roman" panose="02020603050405020304" pitchFamily="18" charset="0"/>
                <a:cs typeface="B Mitra" panose="00000400000000000000" pitchFamily="2" charset="-78"/>
              </a:rPr>
              <a:t>اولین بار </a:t>
            </a:r>
            <a:r>
              <a:rPr lang="ar-SA" b="1" dirty="0">
                <a:solidFill>
                  <a:prstClr val="black">
                    <a:lumMod val="75000"/>
                    <a:lumOff val="25000"/>
                  </a:prstClr>
                </a:solidFill>
                <a:latin typeface="Times New Roman" panose="02020603050405020304" pitchFamily="18" charset="0"/>
                <a:ea typeface="Times New Roman" panose="02020603050405020304" pitchFamily="18" charset="0"/>
                <a:cs typeface="B Mitra" panose="00000400000000000000" pitchFamily="2" charset="-78"/>
              </a:rPr>
              <a:t>ارسال می گردد، در صورت پایان عملیات احداث و عدم ارائه پروانه ساختمانی، </a:t>
            </a:r>
            <a:r>
              <a:rPr lang="ar-SA" b="1" dirty="0">
                <a:solidFill>
                  <a:prstClr val="black">
                    <a:lumMod val="75000"/>
                    <a:lumOff val="25000"/>
                  </a:prstClr>
                </a:solidFill>
                <a:highlight>
                  <a:srgbClr val="FFFF00"/>
                </a:highlight>
                <a:latin typeface="Times New Roman" panose="02020603050405020304" pitchFamily="18" charset="0"/>
                <a:ea typeface="Times New Roman" panose="02020603050405020304" pitchFamily="18" charset="0"/>
                <a:cs typeface="B Mitra" panose="00000400000000000000" pitchFamily="2" charset="-78"/>
              </a:rPr>
              <a:t>ارسال اسکن رنگی پایانکار واحد </a:t>
            </a:r>
            <a:r>
              <a:rPr lang="ar-SA" b="1" dirty="0">
                <a:solidFill>
                  <a:prstClr val="black">
                    <a:lumMod val="75000"/>
                    <a:lumOff val="25000"/>
                  </a:prstClr>
                </a:solidFill>
                <a:latin typeface="Times New Roman" panose="02020603050405020304" pitchFamily="18" charset="0"/>
                <a:ea typeface="Times New Roman" panose="02020603050405020304" pitchFamily="18" charset="0"/>
                <a:cs typeface="B Mitra" panose="00000400000000000000" pitchFamily="2" charset="-78"/>
              </a:rPr>
              <a:t>مسکونی مورد نظر با تاریخ صدور از ابتدای سال 1401، </a:t>
            </a:r>
            <a:r>
              <a:rPr lang="ar-SA" b="1" dirty="0">
                <a:solidFill>
                  <a:prstClr val="black">
                    <a:lumMod val="75000"/>
                    <a:lumOff val="25000"/>
                  </a:prstClr>
                </a:solidFill>
                <a:highlight>
                  <a:srgbClr val="00FF00"/>
                </a:highlight>
                <a:latin typeface="Times New Roman" panose="02020603050405020304" pitchFamily="18" charset="0"/>
                <a:ea typeface="Times New Roman" panose="02020603050405020304" pitchFamily="18" charset="0"/>
                <a:cs typeface="B Mitra" panose="00000400000000000000" pitchFamily="2" charset="-78"/>
              </a:rPr>
              <a:t>قابل قبول می باشد.</a:t>
            </a:r>
            <a:endParaRPr lang="fa-IR" b="1" dirty="0">
              <a:highlight>
                <a:srgbClr val="00FF00"/>
              </a:highlight>
              <a:latin typeface="Times New Roman" panose="02020603050405020304" pitchFamily="18" charset="0"/>
              <a:ea typeface="Times New Roman" panose="02020603050405020304" pitchFamily="18" charset="0"/>
              <a:cs typeface="B Mitra" panose="00000400000000000000" pitchFamily="2" charset="-78"/>
            </a:endParaRPr>
          </a:p>
          <a:p>
            <a:pPr marL="0" marR="0" algn="just" rtl="1">
              <a:lnSpc>
                <a:spcPct val="150000"/>
              </a:lnSpc>
              <a:spcBef>
                <a:spcPts val="0"/>
              </a:spcBef>
              <a:spcAft>
                <a:spcPts val="0"/>
              </a:spcAft>
            </a:pPr>
            <a:r>
              <a:rPr lang="fa-IR" sz="1900" b="1" dirty="0">
                <a:effectLst/>
                <a:latin typeface="Times New Roman" panose="02020603050405020304" pitchFamily="18" charset="0"/>
                <a:ea typeface="Times New Roman" panose="02020603050405020304" pitchFamily="18" charset="0"/>
                <a:cs typeface="B Mitra" panose="00000400000000000000" pitchFamily="2" charset="-78"/>
              </a:rPr>
              <a:t>د</a:t>
            </a:r>
            <a:r>
              <a:rPr lang="ar-SA" sz="1900" b="1" dirty="0">
                <a:effectLst/>
                <a:latin typeface="Times New Roman" panose="02020603050405020304" pitchFamily="18" charset="0"/>
                <a:ea typeface="Times New Roman" panose="02020603050405020304" pitchFamily="18" charset="0"/>
                <a:cs typeface="B Mitra" panose="00000400000000000000" pitchFamily="2" charset="-78"/>
              </a:rPr>
              <a:t>) ارسال یک برگ </a:t>
            </a:r>
            <a:r>
              <a:rPr lang="ar-SA" sz="1900" b="1" dirty="0">
                <a:solidFill>
                  <a:srgbClr val="FF0000"/>
                </a:solidFill>
                <a:effectLst/>
                <a:latin typeface="Times New Roman" panose="02020603050405020304" pitchFamily="18" charset="0"/>
                <a:ea typeface="Times New Roman" panose="02020603050405020304" pitchFamily="18" charset="0"/>
                <a:cs typeface="B Mitra" panose="00000400000000000000" pitchFamily="2" charset="-78"/>
              </a:rPr>
              <a:t>گزارش مددکاری </a:t>
            </a:r>
            <a:r>
              <a:rPr lang="ar-SA" sz="1900" b="1" dirty="0">
                <a:effectLst/>
                <a:latin typeface="Times New Roman" panose="02020603050405020304" pitchFamily="18" charset="0"/>
                <a:ea typeface="Times New Roman" panose="02020603050405020304" pitchFamily="18" charset="0"/>
                <a:cs typeface="B Mitra" panose="00000400000000000000" pitchFamily="2" charset="-78"/>
              </a:rPr>
              <a:t>با محوریت تائید نیازمندی و تعیین میزان کمک بلاعوض قابل پرداخت (در ﻗﺎﻟﺐ ﻓﺮﻣﺖ </a:t>
            </a:r>
            <a:r>
              <a:rPr lang="ar-SA" sz="1900" b="1" dirty="0">
                <a:effectLst/>
                <a:highlight>
                  <a:srgbClr val="FFFF00"/>
                </a:highlight>
                <a:latin typeface="Times New Roman" panose="02020603050405020304" pitchFamily="18" charset="0"/>
                <a:ea typeface="Times New Roman" panose="02020603050405020304" pitchFamily="18" charset="0"/>
                <a:cs typeface="B Mitra" panose="00000400000000000000" pitchFamily="2" charset="-78"/>
              </a:rPr>
              <a:t>پیوست شماره یک</a:t>
            </a:r>
            <a:r>
              <a:rPr lang="ar-SA" sz="1900" b="1" dirty="0">
                <a:effectLst/>
                <a:latin typeface="Times New Roman" panose="02020603050405020304" pitchFamily="18" charset="0"/>
                <a:ea typeface="Times New Roman" panose="02020603050405020304" pitchFamily="18" charset="0"/>
                <a:cs typeface="B Mitra" panose="00000400000000000000" pitchFamily="2" charset="-78"/>
              </a:rPr>
              <a:t>).</a:t>
            </a:r>
            <a:endParaRPr lang="en-US" sz="1900" b="1" dirty="0">
              <a:effectLst/>
              <a:latin typeface="Times New Roman" panose="02020603050405020304" pitchFamily="18" charset="0"/>
              <a:ea typeface="Times New Roman" panose="02020603050405020304" pitchFamily="18" charset="0"/>
              <a:cs typeface="B Mitra" panose="00000400000000000000" pitchFamily="2" charset="-78"/>
            </a:endParaRPr>
          </a:p>
          <a:p>
            <a:pPr marL="0" marR="0" algn="just" rtl="1">
              <a:lnSpc>
                <a:spcPct val="150000"/>
              </a:lnSpc>
              <a:spcBef>
                <a:spcPts val="0"/>
              </a:spcBef>
              <a:spcAft>
                <a:spcPts val="0"/>
              </a:spcAft>
            </a:pPr>
            <a:r>
              <a:rPr lang="ar-SA" sz="1900" b="1" dirty="0">
                <a:effectLst/>
                <a:latin typeface="Times New Roman" panose="02020603050405020304" pitchFamily="18" charset="0"/>
                <a:ea typeface="Times New Roman" panose="02020603050405020304" pitchFamily="18" charset="0"/>
                <a:cs typeface="B Mitra" panose="00000400000000000000" pitchFamily="2" charset="-78"/>
              </a:rPr>
              <a:t>هـ) ارﺳﺎل ﯾﮏ صفحه </a:t>
            </a:r>
            <a:r>
              <a:rPr lang="ar-SA" sz="1900" b="1" dirty="0">
                <a:solidFill>
                  <a:srgbClr val="FF0000"/>
                </a:solidFill>
                <a:effectLst/>
                <a:latin typeface="Times New Roman" panose="02020603050405020304" pitchFamily="18" charset="0"/>
                <a:ea typeface="Times New Roman" panose="02020603050405020304" pitchFamily="18" charset="0"/>
                <a:cs typeface="B Mitra" panose="00000400000000000000" pitchFamily="2" charset="-78"/>
              </a:rPr>
              <a:t>ﮔﺰارش ﺗﺼﻮﯾﺮي </a:t>
            </a:r>
            <a:r>
              <a:rPr lang="ar-SA" sz="1900" b="1" dirty="0">
                <a:effectLst/>
                <a:latin typeface="Times New Roman" panose="02020603050405020304" pitchFamily="18" charset="0"/>
                <a:ea typeface="Times New Roman" panose="02020603050405020304" pitchFamily="18" charset="0"/>
                <a:cs typeface="B Mitra" panose="00000400000000000000" pitchFamily="2" charset="-78"/>
              </a:rPr>
              <a:t>رﻧﮕﯽ </a:t>
            </a:r>
            <a:r>
              <a:rPr lang="en-US" sz="1900" b="1" dirty="0">
                <a:effectLst/>
                <a:latin typeface="Times New Roman" panose="02020603050405020304" pitchFamily="18" charset="0"/>
                <a:ea typeface="Times New Roman" panose="02020603050405020304" pitchFamily="18" charset="0"/>
                <a:cs typeface="B Mitra" panose="00000400000000000000" pitchFamily="2" charset="-78"/>
              </a:rPr>
              <a:t>)</a:t>
            </a:r>
            <a:r>
              <a:rPr lang="ar-SA" sz="1900" b="1" dirty="0">
                <a:effectLst/>
                <a:latin typeface="Times New Roman" panose="02020603050405020304" pitchFamily="18" charset="0"/>
                <a:ea typeface="Times New Roman" panose="02020603050405020304" pitchFamily="18" charset="0"/>
                <a:cs typeface="B Mitra" panose="00000400000000000000" pitchFamily="2" charset="-78"/>
              </a:rPr>
              <a:t>ﻋﮑﺲ</a:t>
            </a:r>
            <a:r>
              <a:rPr lang="en-US" sz="1900" b="1" dirty="0">
                <a:effectLst/>
                <a:latin typeface="Times New Roman" panose="02020603050405020304" pitchFamily="18" charset="0"/>
                <a:ea typeface="Times New Roman" panose="02020603050405020304" pitchFamily="18" charset="0"/>
                <a:cs typeface="B Mitra" panose="00000400000000000000" pitchFamily="2" charset="-78"/>
              </a:rPr>
              <a:t>(</a:t>
            </a:r>
            <a:r>
              <a:rPr lang="ar-SA" sz="1900" b="1" dirty="0">
                <a:effectLst/>
                <a:latin typeface="Times New Roman" panose="02020603050405020304" pitchFamily="18" charset="0"/>
                <a:ea typeface="Times New Roman" panose="02020603050405020304" pitchFamily="18" charset="0"/>
                <a:cs typeface="B Mitra" panose="00000400000000000000" pitchFamily="2" charset="-78"/>
              </a:rPr>
              <a:t> از آﺧﺮﯾﻦ وﺿﻌﯿﺖ ﭘﯿﺸﺮﻓﺖ ﻓﯿﺰﯾﮑﯽ ﭘﺮوژه ﺑﻪ ﺗﻔﮑﯿﮏ ﻫﺮ ﻓﺮد ﻣﺪدﺟﻮ (در ﻗﺎﻟﺐ ﻓﺮﻣﺖ </a:t>
            </a:r>
            <a:r>
              <a:rPr lang="ar-SA" sz="1900" b="1" dirty="0">
                <a:effectLst/>
                <a:highlight>
                  <a:srgbClr val="FFFF00"/>
                </a:highlight>
                <a:latin typeface="Times New Roman" panose="02020603050405020304" pitchFamily="18" charset="0"/>
                <a:ea typeface="Times New Roman" panose="02020603050405020304" pitchFamily="18" charset="0"/>
                <a:cs typeface="B Mitra" panose="00000400000000000000" pitchFamily="2" charset="-78"/>
              </a:rPr>
              <a:t>پیوست شماره دو</a:t>
            </a:r>
            <a:r>
              <a:rPr lang="ar-SA" sz="1900" b="1" dirty="0">
                <a:effectLst/>
                <a:latin typeface="Times New Roman" panose="02020603050405020304" pitchFamily="18" charset="0"/>
                <a:ea typeface="Times New Roman" panose="02020603050405020304" pitchFamily="18" charset="0"/>
                <a:cs typeface="B Mitra" panose="00000400000000000000" pitchFamily="2" charset="-78"/>
              </a:rPr>
              <a:t>).</a:t>
            </a:r>
            <a:endParaRPr lang="en-US" sz="1900" b="1" dirty="0">
              <a:effectLst/>
              <a:latin typeface="Times New Roman" panose="02020603050405020304" pitchFamily="18" charset="0"/>
              <a:ea typeface="Times New Roman" panose="02020603050405020304" pitchFamily="18" charset="0"/>
              <a:cs typeface="B Mitra" panose="00000400000000000000" pitchFamily="2" charset="-78"/>
            </a:endParaRPr>
          </a:p>
          <a:p>
            <a:pPr marL="0" marR="0" algn="just" rtl="1">
              <a:lnSpc>
                <a:spcPct val="150000"/>
              </a:lnSpc>
              <a:spcBef>
                <a:spcPts val="0"/>
              </a:spcBef>
              <a:spcAft>
                <a:spcPts val="0"/>
              </a:spcAft>
            </a:pPr>
            <a:r>
              <a:rPr lang="ar-SA" sz="1800" dirty="0">
                <a:effectLst/>
                <a:latin typeface="Times New Roman" panose="02020603050405020304" pitchFamily="18" charset="0"/>
                <a:ea typeface="Times New Roman" panose="02020603050405020304" pitchFamily="18" charset="0"/>
                <a:cs typeface="B Titr" panose="00000700000000000000" pitchFamily="2" charset="-78"/>
              </a:rPr>
              <a:t>نکات مهم در ارسال مستندات:</a:t>
            </a:r>
            <a:endParaRPr lang="en-US" sz="1800" dirty="0">
              <a:effectLst/>
              <a:latin typeface="Times New Roman" panose="02020603050405020304" pitchFamily="18" charset="0"/>
              <a:ea typeface="Times New Roman" panose="02020603050405020304" pitchFamily="18" charset="0"/>
            </a:endParaRPr>
          </a:p>
          <a:p>
            <a:pPr marL="342900" marR="0" lvl="0" indent="-342900" algn="just" rtl="1">
              <a:lnSpc>
                <a:spcPct val="150000"/>
              </a:lnSpc>
              <a:spcBef>
                <a:spcPts val="0"/>
              </a:spcBef>
              <a:spcAft>
                <a:spcPts val="0"/>
              </a:spcAft>
              <a:buFont typeface="+mj-lt"/>
              <a:buAutoNum type="arabicPeriod"/>
              <a:tabLst>
                <a:tab pos="256540" algn="l"/>
                <a:tab pos="370840" algn="r"/>
              </a:tabLst>
            </a:pPr>
            <a:r>
              <a:rPr lang="ar-SA" sz="1800" b="1" dirty="0">
                <a:effectLst/>
                <a:highlight>
                  <a:srgbClr val="00FFFF"/>
                </a:highlight>
                <a:latin typeface="Times New Roman" panose="02020603050405020304" pitchFamily="18" charset="0"/>
                <a:ea typeface="Times New Roman" panose="02020603050405020304" pitchFamily="18" charset="0"/>
                <a:cs typeface="B Mitra" panose="00000400000000000000" pitchFamily="2" charset="-78"/>
              </a:rPr>
              <a:t>تصویر رنگی پروانه ساختمانی و گزارش مددکاری برای هر فرد تحت پوشش </a:t>
            </a:r>
            <a:r>
              <a:rPr lang="ar-SA" sz="1800" b="1" u="sng" dirty="0">
                <a:effectLst/>
                <a:highlight>
                  <a:srgbClr val="00FFFF"/>
                </a:highlight>
                <a:latin typeface="Times New Roman" panose="02020603050405020304" pitchFamily="18" charset="0"/>
                <a:ea typeface="Times New Roman" panose="02020603050405020304" pitchFamily="18" charset="0"/>
                <a:cs typeface="B Mitra" panose="00000400000000000000" pitchFamily="2" charset="-78"/>
              </a:rPr>
              <a:t>فقط یک بار</a:t>
            </a:r>
            <a:r>
              <a:rPr lang="ar-SA" sz="1800" b="1" dirty="0">
                <a:effectLst/>
                <a:highlight>
                  <a:srgbClr val="00FFFF"/>
                </a:highlight>
                <a:latin typeface="Times New Roman" panose="02020603050405020304" pitchFamily="18" charset="0"/>
                <a:ea typeface="Times New Roman" panose="02020603050405020304" pitchFamily="18" charset="0"/>
                <a:cs typeface="B Mitra" panose="00000400000000000000" pitchFamily="2" charset="-78"/>
              </a:rPr>
              <a:t> و به شرح ذیل ارسال می گردد: </a:t>
            </a:r>
            <a:endParaRPr lang="en-US" sz="1800" b="1" dirty="0">
              <a:effectLst/>
              <a:highlight>
                <a:srgbClr val="00FFFF"/>
              </a:highlight>
              <a:latin typeface="Times New Roman" panose="02020603050405020304" pitchFamily="18" charset="0"/>
              <a:ea typeface="Times New Roman" panose="02020603050405020304" pitchFamily="18" charset="0"/>
              <a:cs typeface="B Mitra" panose="00000400000000000000" pitchFamily="2" charset="-78"/>
            </a:endParaRPr>
          </a:p>
          <a:p>
            <a:pPr marL="342900" marR="0" lvl="0" indent="-342900" algn="just" rtl="1">
              <a:lnSpc>
                <a:spcPct val="150000"/>
              </a:lnSpc>
              <a:spcBef>
                <a:spcPts val="0"/>
              </a:spcBef>
              <a:spcAft>
                <a:spcPts val="0"/>
              </a:spcAft>
              <a:buFont typeface="Symbol" panose="05050102010706020507" pitchFamily="18" charset="2"/>
              <a:buChar char=""/>
              <a:tabLst>
                <a:tab pos="370840" algn="r"/>
              </a:tabLst>
            </a:pPr>
            <a:r>
              <a:rPr lang="ar-SA" sz="1800" b="1" dirty="0">
                <a:effectLst/>
                <a:highlight>
                  <a:srgbClr val="00FFFF"/>
                </a:highlight>
                <a:latin typeface="Times New Roman" panose="02020603050405020304" pitchFamily="18" charset="0"/>
                <a:ea typeface="Times New Roman" panose="02020603050405020304" pitchFamily="18" charset="0"/>
                <a:cs typeface="B Mitra" panose="00000400000000000000" pitchFamily="2" charset="-78"/>
              </a:rPr>
              <a:t>اولین مرحله ارسال مستندات برای واحدهایی که تا کنون مستندات آنها ارسال نشده است. </a:t>
            </a:r>
            <a:endParaRPr lang="en-US" sz="1800" b="1" dirty="0">
              <a:effectLst/>
              <a:highlight>
                <a:srgbClr val="00FFFF"/>
              </a:highlight>
              <a:latin typeface="Times New Roman" panose="02020603050405020304" pitchFamily="18" charset="0"/>
              <a:ea typeface="Times New Roman" panose="02020603050405020304" pitchFamily="18" charset="0"/>
              <a:cs typeface="B Mitra" panose="00000400000000000000" pitchFamily="2" charset="-78"/>
            </a:endParaRPr>
          </a:p>
          <a:p>
            <a:pPr marL="342900" marR="0" lvl="0" indent="-342900" algn="just" rtl="1">
              <a:lnSpc>
                <a:spcPct val="150000"/>
              </a:lnSpc>
              <a:spcBef>
                <a:spcPts val="0"/>
              </a:spcBef>
              <a:spcAft>
                <a:spcPts val="0"/>
              </a:spcAft>
              <a:buFont typeface="Symbol" panose="05050102010706020507" pitchFamily="18" charset="2"/>
              <a:buChar char=""/>
              <a:tabLst>
                <a:tab pos="370840" algn="r"/>
              </a:tabLst>
            </a:pPr>
            <a:r>
              <a:rPr lang="ar-SA" sz="1800" b="1" dirty="0">
                <a:effectLst/>
                <a:highlight>
                  <a:srgbClr val="00FFFF"/>
                </a:highlight>
                <a:latin typeface="Times New Roman" panose="02020603050405020304" pitchFamily="18" charset="0"/>
                <a:ea typeface="Times New Roman" panose="02020603050405020304" pitchFamily="18" charset="0"/>
                <a:cs typeface="B Mitra" panose="00000400000000000000" pitchFamily="2" charset="-78"/>
              </a:rPr>
              <a:t>اولین مرحله ارسال مستندات </a:t>
            </a:r>
            <a:r>
              <a:rPr lang="ar-SA" sz="1800" b="1" u="sng" dirty="0">
                <a:effectLst/>
                <a:highlight>
                  <a:srgbClr val="00FFFF"/>
                </a:highlight>
                <a:latin typeface="Times New Roman" panose="02020603050405020304" pitchFamily="18" charset="0"/>
                <a:ea typeface="Times New Roman" panose="02020603050405020304" pitchFamily="18" charset="0"/>
                <a:cs typeface="B Mitra" panose="00000400000000000000" pitchFamily="2" charset="-78"/>
              </a:rPr>
              <a:t>در سالجاری</a:t>
            </a:r>
            <a:r>
              <a:rPr lang="ar-SA" sz="1800" b="1" dirty="0">
                <a:effectLst/>
                <a:highlight>
                  <a:srgbClr val="00FFFF"/>
                </a:highlight>
                <a:latin typeface="Times New Roman" panose="02020603050405020304" pitchFamily="18" charset="0"/>
                <a:ea typeface="Times New Roman" panose="02020603050405020304" pitchFamily="18" charset="0"/>
                <a:cs typeface="B Mitra" panose="00000400000000000000" pitchFamily="2" charset="-78"/>
              </a:rPr>
              <a:t> برای واحدهایی که قبلا بخشی از کمک بلاعوض سازمان را دریافت کرده اند (تبصره 1 و2 بند (ب)).</a:t>
            </a:r>
            <a:endParaRPr lang="en-US" sz="1800" b="1" dirty="0">
              <a:effectLst/>
              <a:highlight>
                <a:srgbClr val="00FFFF"/>
              </a:highlight>
              <a:latin typeface="Times New Roman" panose="02020603050405020304" pitchFamily="18" charset="0"/>
              <a:ea typeface="Times New Roman" panose="02020603050405020304" pitchFamily="18" charset="0"/>
              <a:cs typeface="B Mitra" panose="00000400000000000000" pitchFamily="2" charset="-78"/>
            </a:endParaRPr>
          </a:p>
          <a:p>
            <a:pPr marL="342900" marR="0" lvl="0" indent="-342900" algn="just" rtl="1">
              <a:lnSpc>
                <a:spcPct val="150000"/>
              </a:lnSpc>
              <a:spcBef>
                <a:spcPts val="0"/>
              </a:spcBef>
              <a:spcAft>
                <a:spcPts val="0"/>
              </a:spcAft>
              <a:buFont typeface="+mj-lt"/>
              <a:buAutoNum type="arabicPeriod"/>
              <a:tabLst>
                <a:tab pos="370840" algn="r"/>
              </a:tabLst>
            </a:pPr>
            <a:r>
              <a:rPr lang="en-US" sz="1800" b="1" dirty="0">
                <a:effectLst/>
                <a:highlight>
                  <a:srgbClr val="00FFFF"/>
                </a:highlight>
                <a:latin typeface="B Mitra" panose="00000400000000000000" pitchFamily="2" charset="-78"/>
                <a:ea typeface="Times New Roman" panose="02020603050405020304" pitchFamily="18" charset="0"/>
                <a:cs typeface="B Mitra" panose="00000400000000000000" pitchFamily="2" charset="-78"/>
              </a:rPr>
              <a:t> </a:t>
            </a:r>
            <a:r>
              <a:rPr lang="ar-SA" sz="1800" b="1" dirty="0">
                <a:effectLst/>
                <a:highlight>
                  <a:srgbClr val="00FFFF"/>
                </a:highlight>
                <a:latin typeface="B Mitra" panose="00000400000000000000" pitchFamily="2" charset="-78"/>
                <a:ea typeface="Times New Roman" panose="02020603050405020304" pitchFamily="18" charset="0"/>
                <a:cs typeface="B Mitra" panose="00000400000000000000" pitchFamily="2" charset="-78"/>
              </a:rPr>
              <a:t>در مراحل دوم، سوم و چهارم، ارسال مستندات (پایان مرحله اجرای اسکلت و یا سقف، پایان مرحله اجرای سفت کاری، درپایان مرحله نازک کاری)، صرفاً ﯾﮏ ﺻﻔﺤﻪ ﮔﺰارش ﺗﺼﻮﯾﺮي رﻧﮕﯽ </a:t>
            </a:r>
            <a:r>
              <a:rPr lang="en-US" sz="1800" b="1" dirty="0">
                <a:effectLst/>
                <a:highlight>
                  <a:srgbClr val="00FFFF"/>
                </a:highlight>
                <a:latin typeface="Times New Roman" panose="02020603050405020304" pitchFamily="18" charset="0"/>
                <a:ea typeface="Times New Roman" panose="02020603050405020304" pitchFamily="18" charset="0"/>
                <a:cs typeface="B Mitra" panose="00000400000000000000" pitchFamily="2" charset="-78"/>
              </a:rPr>
              <a:t>)</a:t>
            </a:r>
            <a:r>
              <a:rPr lang="ar-SA" sz="1800" b="1" dirty="0">
                <a:effectLst/>
                <a:highlight>
                  <a:srgbClr val="00FFFF"/>
                </a:highlight>
                <a:latin typeface="Times New Roman" panose="02020603050405020304" pitchFamily="18" charset="0"/>
                <a:ea typeface="Times New Roman" panose="02020603050405020304" pitchFamily="18" charset="0"/>
                <a:cs typeface="B Mitra" panose="00000400000000000000" pitchFamily="2" charset="-78"/>
              </a:rPr>
              <a:t>ﻋﮑﺲ</a:t>
            </a:r>
            <a:r>
              <a:rPr lang="en-US" sz="1800" b="1" dirty="0">
                <a:effectLst/>
                <a:highlight>
                  <a:srgbClr val="00FFFF"/>
                </a:highlight>
                <a:latin typeface="Times New Roman" panose="02020603050405020304" pitchFamily="18" charset="0"/>
                <a:ea typeface="Times New Roman" panose="02020603050405020304" pitchFamily="18" charset="0"/>
                <a:cs typeface="B Mitra" panose="00000400000000000000" pitchFamily="2" charset="-78"/>
              </a:rPr>
              <a:t>(</a:t>
            </a:r>
            <a:r>
              <a:rPr lang="ar-SA" sz="1800" b="1" dirty="0">
                <a:effectLst/>
                <a:highlight>
                  <a:srgbClr val="00FFFF"/>
                </a:highlight>
                <a:latin typeface="Times New Roman" panose="02020603050405020304" pitchFamily="18" charset="0"/>
                <a:ea typeface="Times New Roman" panose="02020603050405020304" pitchFamily="18" charset="0"/>
                <a:cs typeface="B Mitra" panose="00000400000000000000" pitchFamily="2" charset="-78"/>
              </a:rPr>
              <a:t> از آﺧﺮﯾﻦ وﺿﻌﯿﺖ ﭘﯿﺸﺮﻓﺖ ﻓﯿﺰﯾﮑﯽ ﭘﺮوژه ﺑﻪ ﺗﻔﮑﯿﮏ ﻫﺮ ﻓﺮد ﻣﺪدﺟﻮ در ﻗﺎﻟﺐ ﻓﺮﻣﺖ فوق الذکر، ارسال گردد.</a:t>
            </a:r>
            <a:endParaRPr lang="en-US" sz="1800" b="1" dirty="0">
              <a:effectLst/>
              <a:highlight>
                <a:srgbClr val="00FFFF"/>
              </a:highlight>
              <a:latin typeface="Times New Roman" panose="02020603050405020304" pitchFamily="18" charset="0"/>
              <a:ea typeface="Times New Roman" panose="02020603050405020304" pitchFamily="18" charset="0"/>
              <a:cs typeface="B Mitra" panose="00000400000000000000" pitchFamily="2" charset="-78"/>
            </a:endParaRPr>
          </a:p>
          <a:p>
            <a:pPr marL="342900" marR="0" lvl="0" indent="-342900" algn="just" rtl="1">
              <a:lnSpc>
                <a:spcPct val="150000"/>
              </a:lnSpc>
              <a:spcBef>
                <a:spcPts val="0"/>
              </a:spcBef>
              <a:spcAft>
                <a:spcPts val="0"/>
              </a:spcAft>
              <a:buFont typeface="+mj-lt"/>
              <a:buAutoNum type="arabicPeriod"/>
              <a:tabLst>
                <a:tab pos="370840" algn="r"/>
              </a:tabLst>
            </a:pPr>
            <a:r>
              <a:rPr lang="ar-SA" sz="1800" b="1" dirty="0">
                <a:effectLst/>
                <a:highlight>
                  <a:srgbClr val="00FFFF"/>
                </a:highlight>
                <a:latin typeface="Times New Roman" panose="02020603050405020304" pitchFamily="18" charset="0"/>
                <a:ea typeface="Times New Roman" panose="02020603050405020304" pitchFamily="18" charset="0"/>
                <a:cs typeface="B Mitra" panose="00000400000000000000" pitchFamily="2" charset="-78"/>
              </a:rPr>
              <a:t>ارسال مستندات به صورت یک جا نیز امکان پذیر بوده و محدودیتی برای نحوه ارسال وجود ندارد.</a:t>
            </a:r>
            <a:endParaRPr lang="en-US" sz="1800" b="1" dirty="0">
              <a:effectLst/>
              <a:highlight>
                <a:srgbClr val="00FFFF"/>
              </a:highlight>
              <a:latin typeface="Times New Roman" panose="02020603050405020304" pitchFamily="18" charset="0"/>
              <a:ea typeface="Times New Roman" panose="02020603050405020304" pitchFamily="18" charset="0"/>
              <a:cs typeface="B Mitra" panose="00000400000000000000" pitchFamily="2" charset="-78"/>
            </a:endParaRPr>
          </a:p>
          <a:p>
            <a:pPr marL="342900" marR="0" lvl="0" indent="-342900" algn="just" rtl="1">
              <a:lnSpc>
                <a:spcPct val="150000"/>
              </a:lnSpc>
              <a:spcBef>
                <a:spcPts val="0"/>
              </a:spcBef>
              <a:spcAft>
                <a:spcPts val="0"/>
              </a:spcAft>
              <a:buFont typeface="+mj-lt"/>
              <a:buAutoNum type="arabicPeriod"/>
              <a:tabLst>
                <a:tab pos="370840" algn="r"/>
              </a:tabLst>
            </a:pPr>
            <a:r>
              <a:rPr lang="ar-SA" sz="1800" b="1" dirty="0">
                <a:effectLst/>
                <a:highlight>
                  <a:srgbClr val="00FFFF"/>
                </a:highlight>
                <a:latin typeface="Times New Roman" panose="02020603050405020304" pitchFamily="18" charset="0"/>
                <a:ea typeface="Times New Roman" panose="02020603050405020304" pitchFamily="18" charset="0"/>
                <a:cs typeface="B Mitra" panose="00000400000000000000" pitchFamily="2" charset="-78"/>
              </a:rPr>
              <a:t>ارسال </a:t>
            </a:r>
            <a:r>
              <a:rPr lang="ar-SA" sz="1800" b="1" dirty="0">
                <a:solidFill>
                  <a:srgbClr val="FF0000"/>
                </a:solidFill>
                <a:effectLst/>
                <a:highlight>
                  <a:srgbClr val="00FFFF"/>
                </a:highlight>
                <a:latin typeface="Times New Roman" panose="02020603050405020304" pitchFamily="18" charset="0"/>
                <a:ea typeface="Times New Roman" panose="02020603050405020304" pitchFamily="18" charset="0"/>
                <a:cs typeface="B Mitra" panose="00000400000000000000" pitchFamily="2" charset="-78"/>
              </a:rPr>
              <a:t>تصویر پایانکار </a:t>
            </a:r>
            <a:r>
              <a:rPr lang="ar-SA" sz="1800" b="1" dirty="0">
                <a:effectLst/>
                <a:highlight>
                  <a:srgbClr val="00FFFF"/>
                </a:highlight>
                <a:latin typeface="Times New Roman" panose="02020603050405020304" pitchFamily="18" charset="0"/>
                <a:ea typeface="Times New Roman" panose="02020603050405020304" pitchFamily="18" charset="0"/>
                <a:cs typeface="B Mitra" panose="00000400000000000000" pitchFamily="2" charset="-78"/>
              </a:rPr>
              <a:t>برای واحدهای مسکونی با مشارکت فرد تحت پوشش و خود مالکی </a:t>
            </a:r>
            <a:r>
              <a:rPr lang="ar-SA" sz="1800" b="1" dirty="0">
                <a:solidFill>
                  <a:srgbClr val="FF0000"/>
                </a:solidFill>
                <a:effectLst/>
                <a:highlight>
                  <a:srgbClr val="00FFFF"/>
                </a:highlight>
                <a:latin typeface="Times New Roman" panose="02020603050405020304" pitchFamily="18" charset="0"/>
                <a:ea typeface="Times New Roman" panose="02020603050405020304" pitchFamily="18" charset="0"/>
                <a:cs typeface="B Mitra" panose="00000400000000000000" pitchFamily="2" charset="-78"/>
              </a:rPr>
              <a:t>صرفاً برای واحدهایی که تا کنون مستندات آنها ارسال نگردیده </a:t>
            </a:r>
            <a:r>
              <a:rPr lang="ar-SA" sz="1800" b="1" dirty="0">
                <a:effectLst/>
                <a:highlight>
                  <a:srgbClr val="00FFFF"/>
                </a:highlight>
                <a:latin typeface="Times New Roman" panose="02020603050405020304" pitchFamily="18" charset="0"/>
                <a:ea typeface="Times New Roman" panose="02020603050405020304" pitchFamily="18" charset="0"/>
                <a:cs typeface="B Mitra" panose="00000400000000000000" pitchFamily="2" charset="-78"/>
              </a:rPr>
              <a:t>است، امکان پذیر می باشد.</a:t>
            </a:r>
            <a:r>
              <a:rPr lang="fa-IR" sz="1800" b="1" dirty="0">
                <a:effectLst/>
                <a:highlight>
                  <a:srgbClr val="FF00FF"/>
                </a:highlight>
                <a:latin typeface="Times New Roman" panose="02020603050405020304" pitchFamily="18" charset="0"/>
                <a:ea typeface="Times New Roman" panose="02020603050405020304" pitchFamily="18" charset="0"/>
                <a:cs typeface="B Mitra" panose="00000400000000000000" pitchFamily="2" charset="-78"/>
                <a:hlinkClick r:id="rId2" action="ppaction://hlinkfile"/>
              </a:rPr>
              <a:t>*</a:t>
            </a:r>
            <a:endParaRPr lang="fa-IR" sz="1800" b="1" dirty="0">
              <a:effectLst/>
              <a:highlight>
                <a:srgbClr val="FF00FF"/>
              </a:highlight>
              <a:latin typeface="Times New Roman" panose="02020603050405020304" pitchFamily="18" charset="0"/>
              <a:ea typeface="Times New Roman" panose="02020603050405020304" pitchFamily="18" charset="0"/>
              <a:cs typeface="B Mitra" panose="00000400000000000000" pitchFamily="2" charset="-78"/>
            </a:endParaRPr>
          </a:p>
          <a:p>
            <a:pPr marL="0" indent="0" algn="r" rtl="1">
              <a:buNone/>
            </a:pPr>
            <a:endParaRPr lang="en-US" dirty="0"/>
          </a:p>
        </p:txBody>
      </p:sp>
    </p:spTree>
    <p:extLst>
      <p:ext uri="{BB962C8B-B14F-4D97-AF65-F5344CB8AC3E}">
        <p14:creationId xmlns:p14="http://schemas.microsoft.com/office/powerpoint/2010/main" val="365216124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84C81E8-36CF-E4E3-172B-EA9ABC097AB6}"/>
              </a:ext>
            </a:extLst>
          </p:cNvPr>
          <p:cNvSpPr>
            <a:spLocks noGrp="1"/>
          </p:cNvSpPr>
          <p:nvPr>
            <p:ph type="title"/>
          </p:nvPr>
        </p:nvSpPr>
        <p:spPr>
          <a:xfrm>
            <a:off x="967409" y="289927"/>
            <a:ext cx="10787269" cy="690734"/>
          </a:xfrm>
        </p:spPr>
        <p:txBody>
          <a:bodyPr>
            <a:normAutofit fontScale="90000"/>
          </a:bodyPr>
          <a:lstStyle/>
          <a:p>
            <a:pPr algn="ctr" rtl="1"/>
            <a:r>
              <a:rPr lang="fa-IR" sz="2200" dirty="0">
                <a:effectLst/>
                <a:latin typeface="Times New Roman" panose="02020603050405020304" pitchFamily="18" charset="0"/>
                <a:ea typeface="Times New Roman" panose="02020603050405020304" pitchFamily="18" charset="0"/>
                <a:cs typeface="B Titr" panose="00000700000000000000" pitchFamily="2" charset="-78"/>
              </a:rPr>
              <a:t>2-6- تفاهمنامه مشترک با بنیاد مسکن انقلاب اسلامی با موضوع کمک به تامین مسکن 10 هزار واحد مسکونی در شهرهای زیر 100 هزار نفر جمعیت (</a:t>
            </a:r>
            <a:r>
              <a:rPr lang="fa-IR" sz="2200" dirty="0">
                <a:solidFill>
                  <a:srgbClr val="FF0000"/>
                </a:solidFill>
                <a:effectLst/>
                <a:latin typeface="Times New Roman" panose="02020603050405020304" pitchFamily="18" charset="0"/>
                <a:ea typeface="Times New Roman" panose="02020603050405020304" pitchFamily="18" charset="0"/>
                <a:cs typeface="B Titr" panose="00000700000000000000" pitchFamily="2" charset="-78"/>
              </a:rPr>
              <a:t>روش گروه ساخت</a:t>
            </a:r>
            <a:r>
              <a:rPr lang="fa-IR" sz="2200" dirty="0">
                <a:effectLst/>
                <a:latin typeface="Times New Roman" panose="02020603050405020304" pitchFamily="18" charset="0"/>
                <a:ea typeface="Times New Roman" panose="02020603050405020304" pitchFamily="18" charset="0"/>
                <a:cs typeface="B Titr" panose="00000700000000000000" pitchFamily="2" charset="-78"/>
              </a:rPr>
              <a:t>):</a:t>
            </a:r>
            <a:r>
              <a:rPr lang="en-US" sz="1800" dirty="0">
                <a:effectLst/>
                <a:latin typeface="Times New Roman" panose="02020603050405020304" pitchFamily="18" charset="0"/>
                <a:ea typeface="Times New Roman" panose="02020603050405020304" pitchFamily="18" charset="0"/>
              </a:rPr>
              <a:t/>
            </a:r>
            <a:br>
              <a:rPr lang="en-US" sz="1800" dirty="0">
                <a:effectLst/>
                <a:latin typeface="Times New Roman" panose="02020603050405020304" pitchFamily="18" charset="0"/>
                <a:ea typeface="Times New Roman" panose="02020603050405020304" pitchFamily="18" charset="0"/>
              </a:rPr>
            </a:br>
            <a:endParaRPr lang="en-US" dirty="0"/>
          </a:p>
        </p:txBody>
      </p:sp>
      <p:sp>
        <p:nvSpPr>
          <p:cNvPr id="3" name="Content Placeholder 2">
            <a:extLst>
              <a:ext uri="{FF2B5EF4-FFF2-40B4-BE49-F238E27FC236}">
                <a16:creationId xmlns="" xmlns:a16="http://schemas.microsoft.com/office/drawing/2014/main" id="{DD4DB1C4-DEF0-88A6-F527-CC2D08AB92AE}"/>
              </a:ext>
            </a:extLst>
          </p:cNvPr>
          <p:cNvSpPr>
            <a:spLocks noGrp="1"/>
          </p:cNvSpPr>
          <p:nvPr>
            <p:ph idx="1"/>
          </p:nvPr>
        </p:nvSpPr>
        <p:spPr>
          <a:xfrm>
            <a:off x="404191" y="1154560"/>
            <a:ext cx="11668539" cy="5703440"/>
          </a:xfrm>
        </p:spPr>
        <p:txBody>
          <a:bodyPr/>
          <a:lstStyle/>
          <a:p>
            <a:pPr marL="171450" marR="0" algn="just" rtl="1">
              <a:lnSpc>
                <a:spcPct val="150000"/>
              </a:lnSpc>
              <a:spcBef>
                <a:spcPts val="0"/>
              </a:spcBef>
              <a:spcAft>
                <a:spcPts val="0"/>
              </a:spcAft>
            </a:pPr>
            <a:r>
              <a:rPr lang="ar-SA" sz="2000" b="1" dirty="0">
                <a:effectLst/>
                <a:latin typeface="Times New Roman" panose="02020603050405020304" pitchFamily="18" charset="0"/>
                <a:ea typeface="Times New Roman" panose="02020603050405020304" pitchFamily="18" charset="0"/>
                <a:cs typeface="B Mitra" panose="00000400000000000000" pitchFamily="2" charset="-78"/>
              </a:rPr>
              <a:t>الف) مستندات مورد نیاز به منظور پرداخت کمک بلاعوض در این روش </a:t>
            </a:r>
            <a:r>
              <a:rPr lang="ar-SA" sz="2000" b="1" dirty="0">
                <a:solidFill>
                  <a:srgbClr val="FF0000"/>
                </a:solidFill>
                <a:effectLst/>
                <a:latin typeface="Times New Roman" panose="02020603050405020304" pitchFamily="18" charset="0"/>
                <a:ea typeface="Times New Roman" panose="02020603050405020304" pitchFamily="18" charset="0"/>
                <a:cs typeface="B Mitra" panose="00000400000000000000" pitchFamily="2" charset="-78"/>
              </a:rPr>
              <a:t>مطابق مفاد اعلام شده در بند (6-1) </a:t>
            </a:r>
            <a:r>
              <a:rPr lang="ar-SA" sz="2000" b="1" dirty="0">
                <a:effectLst/>
                <a:latin typeface="Times New Roman" panose="02020603050405020304" pitchFamily="18" charset="0"/>
                <a:ea typeface="Times New Roman" panose="02020603050405020304" pitchFamily="18" charset="0"/>
                <a:cs typeface="B Mitra" panose="00000400000000000000" pitchFamily="2" charset="-78"/>
              </a:rPr>
              <a:t>این بخشنامه می باشد. </a:t>
            </a:r>
            <a:endParaRPr lang="en-US" sz="2000" b="1" dirty="0">
              <a:effectLst/>
              <a:latin typeface="Times New Roman" panose="02020603050405020304" pitchFamily="18" charset="0"/>
              <a:ea typeface="Times New Roman" panose="02020603050405020304" pitchFamily="18" charset="0"/>
              <a:cs typeface="B Mitra" panose="00000400000000000000" pitchFamily="2" charset="-78"/>
            </a:endParaRPr>
          </a:p>
          <a:p>
            <a:pPr marL="173990" marR="0" algn="just" rtl="1">
              <a:lnSpc>
                <a:spcPct val="150000"/>
              </a:lnSpc>
              <a:spcBef>
                <a:spcPts val="0"/>
              </a:spcBef>
              <a:spcAft>
                <a:spcPts val="0"/>
              </a:spcAft>
            </a:pPr>
            <a:r>
              <a:rPr lang="fa-IR" sz="1800" dirty="0">
                <a:effectLst/>
                <a:latin typeface="Times New Roman" panose="02020603050405020304" pitchFamily="18" charset="0"/>
                <a:ea typeface="Times New Roman" panose="02020603050405020304" pitchFamily="18" charset="0"/>
                <a:cs typeface="B Titr" panose="00000700000000000000" pitchFamily="2" charset="-78"/>
              </a:rPr>
              <a:t>تبصره:</a:t>
            </a:r>
            <a:r>
              <a:rPr lang="fa-IR" sz="1800" b="1" dirty="0">
                <a:effectLst/>
                <a:latin typeface="Times New Roman" panose="02020603050405020304" pitchFamily="18" charset="0"/>
                <a:ea typeface="Times New Roman" panose="02020603050405020304" pitchFamily="18" charset="0"/>
                <a:cs typeface="B Mitra" panose="00000400000000000000" pitchFamily="2" charset="-78"/>
              </a:rPr>
              <a:t> </a:t>
            </a:r>
            <a:r>
              <a:rPr lang="ar-SA" sz="2000" b="1" dirty="0">
                <a:effectLst/>
                <a:latin typeface="Times New Roman" panose="02020603050405020304" pitchFamily="18" charset="0"/>
                <a:ea typeface="Times New Roman" panose="02020603050405020304" pitchFamily="18" charset="0"/>
                <a:cs typeface="B Mitra" panose="00000400000000000000" pitchFamily="2" charset="-78"/>
              </a:rPr>
              <a:t>ارسال لیست اسامی افراد دارای معلولیت و مددجویان تحت پوشش ثبت نام شده و دارای </a:t>
            </a:r>
            <a:r>
              <a:rPr lang="ar-SA" sz="2000" b="1" dirty="0">
                <a:solidFill>
                  <a:srgbClr val="FF0000"/>
                </a:solidFill>
                <a:effectLst/>
                <a:latin typeface="Times New Roman" panose="02020603050405020304" pitchFamily="18" charset="0"/>
                <a:ea typeface="Times New Roman" panose="02020603050405020304" pitchFamily="18" charset="0"/>
                <a:cs typeface="B Mitra" panose="00000400000000000000" pitchFamily="2" charset="-78"/>
              </a:rPr>
              <a:t>شناسه بهزیستی و </a:t>
            </a:r>
            <a:r>
              <a:rPr lang="ar-SA" sz="2000" b="1" u="sng" dirty="0">
                <a:solidFill>
                  <a:srgbClr val="FF0000"/>
                </a:solidFill>
                <a:effectLst/>
                <a:latin typeface="Times New Roman" panose="02020603050405020304" pitchFamily="18" charset="0"/>
                <a:ea typeface="Times New Roman" panose="02020603050405020304" pitchFamily="18" charset="0"/>
                <a:cs typeface="B Mitra" panose="00000400000000000000" pitchFamily="2" charset="-78"/>
              </a:rPr>
              <a:t>کد سیستمی متقاضی</a:t>
            </a:r>
            <a:r>
              <a:rPr lang="ar-SA" sz="2000" b="1" dirty="0">
                <a:solidFill>
                  <a:srgbClr val="FF0000"/>
                </a:solidFill>
                <a:effectLst/>
                <a:latin typeface="Times New Roman" panose="02020603050405020304" pitchFamily="18" charset="0"/>
                <a:ea typeface="Times New Roman" panose="02020603050405020304" pitchFamily="18" charset="0"/>
                <a:cs typeface="B Mitra" panose="00000400000000000000" pitchFamily="2" charset="-78"/>
              </a:rPr>
              <a:t> </a:t>
            </a:r>
            <a:r>
              <a:rPr lang="ar-SA" sz="2000" b="1" dirty="0">
                <a:effectLst/>
                <a:latin typeface="Times New Roman" panose="02020603050405020304" pitchFamily="18" charset="0"/>
                <a:ea typeface="Times New Roman" panose="02020603050405020304" pitchFamily="18" charset="0"/>
                <a:cs typeface="B Mitra" panose="00000400000000000000" pitchFamily="2" charset="-78"/>
              </a:rPr>
              <a:t>در سامانه طرح های حمایتی وزارت راه و شهرسازی در ﻗﺎﻟﺐ </a:t>
            </a:r>
            <a:r>
              <a:rPr lang="ar-SA" sz="2000" b="1" dirty="0">
                <a:effectLst/>
                <a:highlight>
                  <a:srgbClr val="FFFF00"/>
                </a:highlight>
                <a:latin typeface="Times New Roman" panose="02020603050405020304" pitchFamily="18" charset="0"/>
                <a:ea typeface="Times New Roman" panose="02020603050405020304" pitchFamily="18" charset="0"/>
                <a:cs typeface="B Mitra" panose="00000400000000000000" pitchFamily="2" charset="-78"/>
              </a:rPr>
              <a:t>پیوست </a:t>
            </a:r>
            <a:r>
              <a:rPr lang="ar-SA" sz="2000" b="1" dirty="0">
                <a:effectLst/>
                <a:highlight>
                  <a:srgbClr val="FFFF00"/>
                </a:highlight>
                <a:latin typeface="Times New Roman" panose="02020603050405020304" pitchFamily="18" charset="0"/>
                <a:ea typeface="Times New Roman" panose="02020603050405020304" pitchFamily="18" charset="0"/>
                <a:cs typeface="B Mitra" panose="00000400000000000000" pitchFamily="2" charset="-78"/>
                <a:hlinkClick r:id="rId2" action="ppaction://hlinkfile"/>
              </a:rPr>
              <a:t>شماره</a:t>
            </a:r>
            <a:r>
              <a:rPr lang="ar-SA" sz="2000" b="1" dirty="0">
                <a:effectLst/>
                <a:highlight>
                  <a:srgbClr val="FFFF00"/>
                </a:highlight>
                <a:latin typeface="Times New Roman" panose="02020603050405020304" pitchFamily="18" charset="0"/>
                <a:ea typeface="Times New Roman" panose="02020603050405020304" pitchFamily="18" charset="0"/>
                <a:cs typeface="B Mitra" panose="00000400000000000000" pitchFamily="2" charset="-78"/>
              </a:rPr>
              <a:t> (3) </a:t>
            </a:r>
            <a:r>
              <a:rPr lang="ar-SA" sz="2000" b="1" dirty="0">
                <a:effectLst/>
                <a:latin typeface="Times New Roman" panose="02020603050405020304" pitchFamily="18" charset="0"/>
                <a:ea typeface="Times New Roman" panose="02020603050405020304" pitchFamily="18" charset="0"/>
                <a:cs typeface="B Mitra" panose="00000400000000000000" pitchFamily="2" charset="-78"/>
              </a:rPr>
              <a:t>با فرمت </a:t>
            </a:r>
            <a:r>
              <a:rPr lang="en-US" sz="2000" b="1" dirty="0">
                <a:effectLst/>
                <a:latin typeface="Times New Roman" panose="02020603050405020304" pitchFamily="18" charset="0"/>
                <a:ea typeface="Times New Roman" panose="02020603050405020304" pitchFamily="18" charset="0"/>
                <a:cs typeface="B Mitra" panose="00000400000000000000" pitchFamily="2" charset="-78"/>
              </a:rPr>
              <a:t>Excel</a:t>
            </a:r>
            <a:r>
              <a:rPr lang="fa-IR" sz="2000" b="1" dirty="0">
                <a:effectLst/>
                <a:latin typeface="Times New Roman" panose="02020603050405020304" pitchFamily="18" charset="0"/>
                <a:ea typeface="Times New Roman" panose="02020603050405020304" pitchFamily="18" charset="0"/>
                <a:cs typeface="B Mitra" panose="00000400000000000000" pitchFamily="2" charset="-78"/>
              </a:rPr>
              <a:t> منضم به تأییدیه فایل اکسل مذکور، تائید شده توسط </a:t>
            </a:r>
            <a:r>
              <a:rPr lang="ar-SA" sz="2000" b="1" dirty="0">
                <a:effectLst/>
                <a:latin typeface="Times New Roman" panose="02020603050405020304" pitchFamily="18" charset="0"/>
                <a:ea typeface="Times New Roman" panose="02020603050405020304" pitchFamily="18" charset="0"/>
                <a:cs typeface="B Mitra" panose="00000400000000000000" pitchFamily="2" charset="-78"/>
              </a:rPr>
              <a:t>مدیران کل و معاونین بهزیستی و بنیاد مسکن استان (اعضای کمیته اجرایی تفاهمنامه).</a:t>
            </a:r>
            <a:endParaRPr lang="en-US" sz="2000" b="1" dirty="0">
              <a:effectLst/>
              <a:latin typeface="Times New Roman" panose="02020603050405020304" pitchFamily="18" charset="0"/>
              <a:ea typeface="Times New Roman" panose="02020603050405020304" pitchFamily="18" charset="0"/>
              <a:cs typeface="B Mitra" panose="00000400000000000000" pitchFamily="2" charset="-78"/>
            </a:endParaRPr>
          </a:p>
          <a:p>
            <a:pPr marL="173990" marR="0" algn="just" rtl="1">
              <a:lnSpc>
                <a:spcPct val="150000"/>
              </a:lnSpc>
              <a:spcBef>
                <a:spcPts val="0"/>
              </a:spcBef>
              <a:spcAft>
                <a:spcPts val="0"/>
              </a:spcAft>
            </a:pPr>
            <a:r>
              <a:rPr lang="ar-SA" sz="1800" b="1" dirty="0">
                <a:effectLst/>
                <a:latin typeface="Times New Roman" panose="02020603050405020304" pitchFamily="18" charset="0"/>
                <a:ea typeface="Times New Roman" panose="02020603050405020304" pitchFamily="18" charset="0"/>
                <a:cs typeface="B Mitra" panose="00000400000000000000" pitchFamily="2" charset="-78"/>
              </a:rPr>
              <a:t> </a:t>
            </a:r>
            <a:r>
              <a:rPr lang="ar-SA" sz="1800" b="1" dirty="0">
                <a:effectLst/>
                <a:highlight>
                  <a:srgbClr val="FFFF00"/>
                </a:highlight>
                <a:latin typeface="Times New Roman" panose="02020603050405020304" pitchFamily="18" charset="0"/>
                <a:ea typeface="Times New Roman" panose="02020603050405020304" pitchFamily="18" charset="0"/>
                <a:cs typeface="B Mitra" panose="00000400000000000000" pitchFamily="2" charset="-78"/>
              </a:rPr>
              <a:t>ب) </a:t>
            </a:r>
            <a:r>
              <a:rPr lang="ar-SA" sz="2000" b="1" dirty="0">
                <a:effectLst/>
                <a:highlight>
                  <a:srgbClr val="FFFF00"/>
                </a:highlight>
                <a:latin typeface="Times New Roman" panose="02020603050405020304" pitchFamily="18" charset="0"/>
                <a:ea typeface="Times New Roman" panose="02020603050405020304" pitchFamily="18" charset="0"/>
                <a:cs typeface="B Mitra" panose="00000400000000000000" pitchFamily="2" charset="-78"/>
              </a:rPr>
              <a:t>کمک های بلاعوض قابل پرداخت این روش در مراحل پس از ارسال اولین مرحله مستندات، در قالب جداول ابلاغ شده توسط معاونت تامین و توسعه مسکن تعیین و به روز رسانی می گردد.</a:t>
            </a:r>
            <a:r>
              <a:rPr lang="fa-IR" sz="2000" b="1" dirty="0">
                <a:effectLst/>
                <a:highlight>
                  <a:srgbClr val="FF00FF"/>
                </a:highlight>
                <a:latin typeface="Times New Roman" panose="02020603050405020304" pitchFamily="18" charset="0"/>
                <a:ea typeface="Times New Roman" panose="02020603050405020304" pitchFamily="18" charset="0"/>
                <a:cs typeface="B Mitra" panose="00000400000000000000" pitchFamily="2" charset="-78"/>
                <a:hlinkClick r:id="rId3" action="ppaction://hlinkfile"/>
              </a:rPr>
              <a:t>*</a:t>
            </a:r>
            <a:endParaRPr lang="fa-IR" sz="2000" b="1" dirty="0">
              <a:effectLst/>
              <a:highlight>
                <a:srgbClr val="FF00FF"/>
              </a:highlight>
              <a:latin typeface="Times New Roman" panose="02020603050405020304" pitchFamily="18" charset="0"/>
              <a:ea typeface="Times New Roman" panose="02020603050405020304" pitchFamily="18" charset="0"/>
              <a:cs typeface="B Mitra" panose="00000400000000000000" pitchFamily="2" charset="-78"/>
            </a:endParaRPr>
          </a:p>
          <a:p>
            <a:pPr marL="0" marR="0" indent="0" algn="just" rtl="1">
              <a:lnSpc>
                <a:spcPct val="150000"/>
              </a:lnSpc>
              <a:spcBef>
                <a:spcPts val="0"/>
              </a:spcBef>
              <a:spcAft>
                <a:spcPts val="0"/>
              </a:spcAft>
              <a:buNone/>
            </a:pPr>
            <a:endParaRPr lang="en-US" sz="2000" b="1" dirty="0">
              <a:effectLst/>
              <a:highlight>
                <a:srgbClr val="FFFF00"/>
              </a:highlight>
              <a:latin typeface="Times New Roman" panose="02020603050405020304" pitchFamily="18" charset="0"/>
              <a:ea typeface="Times New Roman" panose="02020603050405020304" pitchFamily="18" charset="0"/>
            </a:endParaRPr>
          </a:p>
          <a:p>
            <a:pPr marL="0" marR="0" algn="ctr" rtl="1">
              <a:lnSpc>
                <a:spcPct val="150000"/>
              </a:lnSpc>
              <a:spcBef>
                <a:spcPts val="0"/>
              </a:spcBef>
              <a:spcAft>
                <a:spcPts val="0"/>
              </a:spcAft>
            </a:pPr>
            <a:r>
              <a:rPr lang="fa-IR" sz="2000" dirty="0">
                <a:effectLst/>
                <a:latin typeface="Times New Roman" panose="02020603050405020304" pitchFamily="18" charset="0"/>
                <a:ea typeface="Times New Roman" panose="02020603050405020304" pitchFamily="18" charset="0"/>
                <a:cs typeface="B Titr" panose="00000700000000000000" pitchFamily="2" charset="-78"/>
              </a:rPr>
              <a:t>3-6- اجرای تفاهمنامه همکاری شماره 2 با مشارکت وزارت راه و شهرسازی (در قالب احداث واحدهای یک طبقه حیاط دار):</a:t>
            </a:r>
            <a:endParaRPr lang="en-US" sz="2000" dirty="0">
              <a:effectLst/>
              <a:latin typeface="Times New Roman" panose="02020603050405020304" pitchFamily="18" charset="0"/>
              <a:ea typeface="Times New Roman" panose="02020603050405020304" pitchFamily="18" charset="0"/>
            </a:endParaRPr>
          </a:p>
          <a:p>
            <a:pPr marL="171450" marR="0" algn="just" rtl="1">
              <a:lnSpc>
                <a:spcPct val="150000"/>
              </a:lnSpc>
              <a:spcBef>
                <a:spcPts val="0"/>
              </a:spcBef>
              <a:spcAft>
                <a:spcPts val="0"/>
              </a:spcAft>
            </a:pPr>
            <a:r>
              <a:rPr lang="ar-SA" sz="2000" b="1" dirty="0">
                <a:effectLst/>
                <a:latin typeface="Times New Roman" panose="02020603050405020304" pitchFamily="18" charset="0"/>
                <a:ea typeface="Times New Roman" panose="02020603050405020304" pitchFamily="18" charset="0"/>
                <a:cs typeface="B Mitra" panose="00000400000000000000" pitchFamily="2" charset="-78"/>
              </a:rPr>
              <a:t>الف) مستندات مورد نیاز به منظور پرداخت کمک بلاعوض در این روش مطابق مفاد اعلام شده در بند (6-1) این بخشنامه می باشد. </a:t>
            </a:r>
            <a:endParaRPr lang="en-US" sz="2000" b="1" dirty="0">
              <a:effectLst/>
              <a:latin typeface="Times New Roman" panose="02020603050405020304" pitchFamily="18" charset="0"/>
              <a:ea typeface="Times New Roman" panose="02020603050405020304" pitchFamily="18" charset="0"/>
            </a:endParaRPr>
          </a:p>
          <a:p>
            <a:pPr marL="173990" marR="0" algn="just" rtl="1">
              <a:lnSpc>
                <a:spcPct val="150000"/>
              </a:lnSpc>
              <a:spcBef>
                <a:spcPts val="0"/>
              </a:spcBef>
              <a:spcAft>
                <a:spcPts val="0"/>
              </a:spcAft>
            </a:pPr>
            <a:r>
              <a:rPr lang="ar-SA" sz="2000" b="1" dirty="0">
                <a:effectLst/>
                <a:highlight>
                  <a:srgbClr val="00FFFF"/>
                </a:highlight>
                <a:latin typeface="Times New Roman" panose="02020603050405020304" pitchFamily="18" charset="0"/>
                <a:ea typeface="Times New Roman" panose="02020603050405020304" pitchFamily="18" charset="0"/>
                <a:cs typeface="B Mitra" panose="00000400000000000000" pitchFamily="2" charset="-78"/>
              </a:rPr>
              <a:t>ب) کمک های بلاعوض قابل پرداخت این روش در مراحل پس از ارسال اولین مرحله مستندات، در قالب جداول ابلاغ شده توسط معاونت تامین و توسعه مسکن تعیین و به روز رسانی می گردد.</a:t>
            </a:r>
            <a:r>
              <a:rPr lang="fa-IR" sz="2000" b="1" dirty="0">
                <a:effectLst/>
                <a:highlight>
                  <a:srgbClr val="FF00FF"/>
                </a:highlight>
                <a:latin typeface="Times New Roman" panose="02020603050405020304" pitchFamily="18" charset="0"/>
                <a:ea typeface="Times New Roman" panose="02020603050405020304" pitchFamily="18" charset="0"/>
                <a:cs typeface="B Mitra" panose="00000400000000000000" pitchFamily="2" charset="-78"/>
                <a:hlinkClick r:id="rId3" action="ppaction://hlinkfile"/>
              </a:rPr>
              <a:t>*</a:t>
            </a:r>
            <a:endParaRPr lang="en-US" sz="2000" b="1" dirty="0">
              <a:effectLst/>
              <a:highlight>
                <a:srgbClr val="FF00FF"/>
              </a:highlight>
              <a:latin typeface="Times New Roman" panose="02020603050405020304" pitchFamily="18" charset="0"/>
              <a:ea typeface="Times New Roman" panose="02020603050405020304" pitchFamily="18" charset="0"/>
              <a:cs typeface="B Mitra" panose="00000400000000000000" pitchFamily="2" charset="-78"/>
            </a:endParaRPr>
          </a:p>
          <a:p>
            <a:endParaRPr lang="en-US" dirty="0"/>
          </a:p>
        </p:txBody>
      </p:sp>
    </p:spTree>
    <p:extLst>
      <p:ext uri="{BB962C8B-B14F-4D97-AF65-F5344CB8AC3E}">
        <p14:creationId xmlns:p14="http://schemas.microsoft.com/office/powerpoint/2010/main" val="289764895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CBFD09F-6A3D-0A4F-35BA-C6DD2EB53C6E}"/>
              </a:ext>
            </a:extLst>
          </p:cNvPr>
          <p:cNvSpPr>
            <a:spLocks noGrp="1"/>
          </p:cNvSpPr>
          <p:nvPr>
            <p:ph type="title"/>
          </p:nvPr>
        </p:nvSpPr>
        <p:spPr>
          <a:xfrm>
            <a:off x="687387" y="160561"/>
            <a:ext cx="10817226" cy="796693"/>
          </a:xfrm>
        </p:spPr>
        <p:txBody>
          <a:bodyPr>
            <a:normAutofit fontScale="90000"/>
          </a:bodyPr>
          <a:lstStyle/>
          <a:p>
            <a:pPr marL="0" marR="0" algn="ctr" rtl="1">
              <a:spcBef>
                <a:spcPts val="0"/>
              </a:spcBef>
              <a:spcAft>
                <a:spcPts val="0"/>
              </a:spcAft>
            </a:pPr>
            <a:r>
              <a:rPr lang="fa-IR" sz="2700" dirty="0">
                <a:solidFill>
                  <a:srgbClr val="FF0000"/>
                </a:solidFill>
                <a:effectLst/>
                <a:latin typeface="Times New Roman" panose="02020603050405020304" pitchFamily="18" charset="0"/>
                <a:ea typeface="Times New Roman" panose="02020603050405020304" pitchFamily="18" charset="0"/>
                <a:cs typeface="B Titr" panose="00000700000000000000" pitchFamily="2" charset="-78"/>
              </a:rPr>
              <a:t>احداث واحد مسکونی روستایی ویژه افراد دارای معلولیت و مددجویان در قالب :</a:t>
            </a:r>
            <a:r>
              <a:rPr lang="en-US" sz="2700" dirty="0">
                <a:solidFill>
                  <a:srgbClr val="FF0000"/>
                </a:solidFill>
                <a:effectLst/>
                <a:latin typeface="Times New Roman" panose="02020603050405020304" pitchFamily="18" charset="0"/>
                <a:ea typeface="Times New Roman" panose="02020603050405020304" pitchFamily="18" charset="0"/>
              </a:rPr>
              <a:t/>
            </a:r>
            <a:br>
              <a:rPr lang="en-US" sz="2700" dirty="0">
                <a:solidFill>
                  <a:srgbClr val="FF0000"/>
                </a:solidFill>
                <a:effectLst/>
                <a:latin typeface="Times New Roman" panose="02020603050405020304" pitchFamily="18" charset="0"/>
                <a:ea typeface="Times New Roman" panose="02020603050405020304" pitchFamily="18" charset="0"/>
              </a:rPr>
            </a:br>
            <a:r>
              <a:rPr lang="fa-IR" sz="2700" dirty="0">
                <a:solidFill>
                  <a:srgbClr val="FF0000"/>
                </a:solidFill>
                <a:effectLst/>
                <a:latin typeface="Times New Roman" panose="02020603050405020304" pitchFamily="18" charset="0"/>
                <a:ea typeface="Times New Roman" panose="02020603050405020304" pitchFamily="18" charset="0"/>
                <a:cs typeface="B Titr" panose="00000700000000000000" pitchFamily="2" charset="-78"/>
              </a:rPr>
              <a:t>1-7- مشارکت با فرد تحت پوشش (خودمالکی)</a:t>
            </a:r>
            <a:r>
              <a:rPr lang="en-US" sz="1800" dirty="0">
                <a:effectLst/>
                <a:latin typeface="Times New Roman" panose="02020603050405020304" pitchFamily="18" charset="0"/>
                <a:ea typeface="Times New Roman" panose="02020603050405020304" pitchFamily="18" charset="0"/>
              </a:rPr>
              <a:t/>
            </a:r>
            <a:br>
              <a:rPr lang="en-US" sz="1800" dirty="0">
                <a:effectLst/>
                <a:latin typeface="Times New Roman" panose="02020603050405020304" pitchFamily="18" charset="0"/>
                <a:ea typeface="Times New Roman" panose="02020603050405020304" pitchFamily="18" charset="0"/>
              </a:rPr>
            </a:br>
            <a:endParaRPr lang="en-US" dirty="0"/>
          </a:p>
        </p:txBody>
      </p:sp>
      <p:graphicFrame>
        <p:nvGraphicFramePr>
          <p:cNvPr id="6" name="Content Placeholder 5">
            <a:extLst>
              <a:ext uri="{FF2B5EF4-FFF2-40B4-BE49-F238E27FC236}">
                <a16:creationId xmlns="" xmlns:a16="http://schemas.microsoft.com/office/drawing/2014/main" id="{E3B53A63-7897-7352-6933-D2B5AD76AD09}"/>
              </a:ext>
            </a:extLst>
          </p:cNvPr>
          <p:cNvGraphicFramePr>
            <a:graphicFrameLocks noGrp="1"/>
          </p:cNvGraphicFramePr>
          <p:nvPr>
            <p:ph idx="1"/>
            <p:extLst>
              <p:ext uri="{D42A27DB-BD31-4B8C-83A1-F6EECF244321}">
                <p14:modId xmlns:p14="http://schemas.microsoft.com/office/powerpoint/2010/main" val="2965662627"/>
              </p:ext>
            </p:extLst>
          </p:nvPr>
        </p:nvGraphicFramePr>
        <p:xfrm>
          <a:off x="304801" y="1956684"/>
          <a:ext cx="11550353" cy="2762187"/>
        </p:xfrm>
        <a:graphic>
          <a:graphicData uri="http://schemas.openxmlformats.org/drawingml/2006/table">
            <a:tbl>
              <a:tblPr rtl="1" firstRow="1" firstCol="1" bandRow="1">
                <a:tableStyleId>{ED083AE6-46FA-4A59-8FB0-9F97EB10719F}</a:tableStyleId>
              </a:tblPr>
              <a:tblGrid>
                <a:gridCol w="676924">
                  <a:extLst>
                    <a:ext uri="{9D8B030D-6E8A-4147-A177-3AD203B41FA5}">
                      <a16:colId xmlns="" xmlns:a16="http://schemas.microsoft.com/office/drawing/2014/main" val="4439155"/>
                    </a:ext>
                  </a:extLst>
                </a:gridCol>
                <a:gridCol w="962346">
                  <a:extLst>
                    <a:ext uri="{9D8B030D-6E8A-4147-A177-3AD203B41FA5}">
                      <a16:colId xmlns="" xmlns:a16="http://schemas.microsoft.com/office/drawing/2014/main" val="1981908428"/>
                    </a:ext>
                  </a:extLst>
                </a:gridCol>
                <a:gridCol w="768785">
                  <a:extLst>
                    <a:ext uri="{9D8B030D-6E8A-4147-A177-3AD203B41FA5}">
                      <a16:colId xmlns="" xmlns:a16="http://schemas.microsoft.com/office/drawing/2014/main" val="4078304388"/>
                    </a:ext>
                  </a:extLst>
                </a:gridCol>
                <a:gridCol w="779719">
                  <a:extLst>
                    <a:ext uri="{9D8B030D-6E8A-4147-A177-3AD203B41FA5}">
                      <a16:colId xmlns="" xmlns:a16="http://schemas.microsoft.com/office/drawing/2014/main" val="536255141"/>
                    </a:ext>
                  </a:extLst>
                </a:gridCol>
                <a:gridCol w="575220">
                  <a:extLst>
                    <a:ext uri="{9D8B030D-6E8A-4147-A177-3AD203B41FA5}">
                      <a16:colId xmlns="" xmlns:a16="http://schemas.microsoft.com/office/drawing/2014/main" val="3330137319"/>
                    </a:ext>
                  </a:extLst>
                </a:gridCol>
                <a:gridCol w="585065">
                  <a:extLst>
                    <a:ext uri="{9D8B030D-6E8A-4147-A177-3AD203B41FA5}">
                      <a16:colId xmlns="" xmlns:a16="http://schemas.microsoft.com/office/drawing/2014/main" val="2003117811"/>
                    </a:ext>
                  </a:extLst>
                </a:gridCol>
                <a:gridCol w="582876">
                  <a:extLst>
                    <a:ext uri="{9D8B030D-6E8A-4147-A177-3AD203B41FA5}">
                      <a16:colId xmlns="" xmlns:a16="http://schemas.microsoft.com/office/drawing/2014/main" val="3073650496"/>
                    </a:ext>
                  </a:extLst>
                </a:gridCol>
                <a:gridCol w="589438">
                  <a:extLst>
                    <a:ext uri="{9D8B030D-6E8A-4147-A177-3AD203B41FA5}">
                      <a16:colId xmlns="" xmlns:a16="http://schemas.microsoft.com/office/drawing/2014/main" val="2665685900"/>
                    </a:ext>
                  </a:extLst>
                </a:gridCol>
                <a:gridCol w="636463">
                  <a:extLst>
                    <a:ext uri="{9D8B030D-6E8A-4147-A177-3AD203B41FA5}">
                      <a16:colId xmlns="" xmlns:a16="http://schemas.microsoft.com/office/drawing/2014/main" val="2795388839"/>
                    </a:ext>
                  </a:extLst>
                </a:gridCol>
                <a:gridCol w="636463">
                  <a:extLst>
                    <a:ext uri="{9D8B030D-6E8A-4147-A177-3AD203B41FA5}">
                      <a16:colId xmlns="" xmlns:a16="http://schemas.microsoft.com/office/drawing/2014/main" val="147559646"/>
                    </a:ext>
                  </a:extLst>
                </a:gridCol>
                <a:gridCol w="565380">
                  <a:extLst>
                    <a:ext uri="{9D8B030D-6E8A-4147-A177-3AD203B41FA5}">
                      <a16:colId xmlns="" xmlns:a16="http://schemas.microsoft.com/office/drawing/2014/main" val="2996379595"/>
                    </a:ext>
                  </a:extLst>
                </a:gridCol>
                <a:gridCol w="613496">
                  <a:extLst>
                    <a:ext uri="{9D8B030D-6E8A-4147-A177-3AD203B41FA5}">
                      <a16:colId xmlns="" xmlns:a16="http://schemas.microsoft.com/office/drawing/2014/main" val="2467907024"/>
                    </a:ext>
                  </a:extLst>
                </a:gridCol>
                <a:gridCol w="613496">
                  <a:extLst>
                    <a:ext uri="{9D8B030D-6E8A-4147-A177-3AD203B41FA5}">
                      <a16:colId xmlns="" xmlns:a16="http://schemas.microsoft.com/office/drawing/2014/main" val="1128420665"/>
                    </a:ext>
                  </a:extLst>
                </a:gridCol>
                <a:gridCol w="780811">
                  <a:extLst>
                    <a:ext uri="{9D8B030D-6E8A-4147-A177-3AD203B41FA5}">
                      <a16:colId xmlns="" xmlns:a16="http://schemas.microsoft.com/office/drawing/2014/main" val="4037269342"/>
                    </a:ext>
                  </a:extLst>
                </a:gridCol>
                <a:gridCol w="664894">
                  <a:extLst>
                    <a:ext uri="{9D8B030D-6E8A-4147-A177-3AD203B41FA5}">
                      <a16:colId xmlns="" xmlns:a16="http://schemas.microsoft.com/office/drawing/2014/main" val="3183915844"/>
                    </a:ext>
                  </a:extLst>
                </a:gridCol>
                <a:gridCol w="671456">
                  <a:extLst>
                    <a:ext uri="{9D8B030D-6E8A-4147-A177-3AD203B41FA5}">
                      <a16:colId xmlns="" xmlns:a16="http://schemas.microsoft.com/office/drawing/2014/main" val="3483320771"/>
                    </a:ext>
                  </a:extLst>
                </a:gridCol>
                <a:gridCol w="847521">
                  <a:extLst>
                    <a:ext uri="{9D8B030D-6E8A-4147-A177-3AD203B41FA5}">
                      <a16:colId xmlns="" xmlns:a16="http://schemas.microsoft.com/office/drawing/2014/main" val="1980413897"/>
                    </a:ext>
                  </a:extLst>
                </a:gridCol>
              </a:tblGrid>
              <a:tr h="243385">
                <a:tc rowSpan="2">
                  <a:txBody>
                    <a:bodyPr/>
                    <a:lstStyle/>
                    <a:p>
                      <a:pPr marL="0" marR="0" algn="ctr" rtl="1">
                        <a:spcBef>
                          <a:spcPts val="0"/>
                        </a:spcBef>
                        <a:spcAft>
                          <a:spcPts val="0"/>
                        </a:spcAft>
                      </a:pPr>
                      <a:r>
                        <a:rPr lang="ar-SA" sz="1050" dirty="0">
                          <a:effectLst/>
                          <a:cs typeface="B Titr" panose="00000700000000000000" pitchFamily="2" charset="-78"/>
                        </a:rPr>
                        <a:t>ردیف</a:t>
                      </a:r>
                      <a:endParaRPr lang="en-US" sz="2000" dirty="0">
                        <a:effectLst/>
                        <a:latin typeface="Times New Roman" panose="02020603050405020304" pitchFamily="18" charset="0"/>
                        <a:ea typeface="Times New Roman" panose="02020603050405020304" pitchFamily="18" charset="0"/>
                        <a:cs typeface="B Titr" panose="00000700000000000000" pitchFamily="2" charset="-78"/>
                      </a:endParaRPr>
                    </a:p>
                  </a:txBody>
                  <a:tcPr marL="68580" marR="68580" marT="0" marB="0" anchor="ctr"/>
                </a:tc>
                <a:tc rowSpan="2">
                  <a:txBody>
                    <a:bodyPr/>
                    <a:lstStyle/>
                    <a:p>
                      <a:pPr marL="0" marR="0" algn="ctr" rtl="1">
                        <a:spcBef>
                          <a:spcPts val="0"/>
                        </a:spcBef>
                        <a:spcAft>
                          <a:spcPts val="0"/>
                        </a:spcAft>
                      </a:pPr>
                      <a:r>
                        <a:rPr lang="ar-SA" sz="1050" dirty="0">
                          <a:effectLst/>
                          <a:cs typeface="B Titr" panose="00000700000000000000" pitchFamily="2" charset="-78"/>
                        </a:rPr>
                        <a:t>نام</a:t>
                      </a:r>
                      <a:endParaRPr lang="en-US" sz="2000" dirty="0">
                        <a:effectLst/>
                        <a:cs typeface="B Titr" panose="00000700000000000000" pitchFamily="2" charset="-78"/>
                      </a:endParaRPr>
                    </a:p>
                    <a:p>
                      <a:pPr marL="0" marR="0" algn="ctr" rtl="1">
                        <a:spcBef>
                          <a:spcPts val="0"/>
                        </a:spcBef>
                        <a:spcAft>
                          <a:spcPts val="0"/>
                        </a:spcAft>
                      </a:pPr>
                      <a:r>
                        <a:rPr lang="ar-SA" sz="1050" dirty="0">
                          <a:effectLst/>
                          <a:cs typeface="B Titr" panose="00000700000000000000" pitchFamily="2" charset="-78"/>
                        </a:rPr>
                        <a:t>و نام خانوادگی</a:t>
                      </a:r>
                      <a:endParaRPr lang="en-US" sz="2000" dirty="0">
                        <a:effectLst/>
                        <a:latin typeface="Times New Roman" panose="02020603050405020304" pitchFamily="18" charset="0"/>
                        <a:ea typeface="Times New Roman" panose="02020603050405020304" pitchFamily="18" charset="0"/>
                        <a:cs typeface="B Titr" panose="00000700000000000000" pitchFamily="2" charset="-78"/>
                      </a:endParaRPr>
                    </a:p>
                  </a:txBody>
                  <a:tcPr marL="68580" marR="68580" marT="0" marB="0" anchor="ctr"/>
                </a:tc>
                <a:tc rowSpan="2">
                  <a:txBody>
                    <a:bodyPr/>
                    <a:lstStyle/>
                    <a:p>
                      <a:pPr marL="0" marR="0" algn="ctr" rtl="1">
                        <a:spcBef>
                          <a:spcPts val="0"/>
                        </a:spcBef>
                        <a:spcAft>
                          <a:spcPts val="0"/>
                        </a:spcAft>
                      </a:pPr>
                      <a:r>
                        <a:rPr lang="ar-SA" sz="1050" dirty="0">
                          <a:effectLst/>
                          <a:cs typeface="B Titr" panose="00000700000000000000" pitchFamily="2" charset="-78"/>
                        </a:rPr>
                        <a:t>کدملی</a:t>
                      </a:r>
                      <a:endParaRPr lang="en-US" sz="2000" dirty="0">
                        <a:effectLst/>
                        <a:latin typeface="Times New Roman" panose="02020603050405020304" pitchFamily="18" charset="0"/>
                        <a:ea typeface="Times New Roman" panose="02020603050405020304" pitchFamily="18" charset="0"/>
                        <a:cs typeface="B Titr" panose="00000700000000000000" pitchFamily="2" charset="-78"/>
                      </a:endParaRPr>
                    </a:p>
                  </a:txBody>
                  <a:tcPr marL="68580" marR="68580" marT="0" marB="0" anchor="ctr"/>
                </a:tc>
                <a:tc rowSpan="2">
                  <a:txBody>
                    <a:bodyPr/>
                    <a:lstStyle/>
                    <a:p>
                      <a:pPr marL="0" marR="0" algn="ctr" rtl="1">
                        <a:spcBef>
                          <a:spcPts val="0"/>
                        </a:spcBef>
                        <a:spcAft>
                          <a:spcPts val="0"/>
                        </a:spcAft>
                      </a:pPr>
                      <a:r>
                        <a:rPr lang="ar-SA" sz="1050" dirty="0">
                          <a:effectLst/>
                          <a:cs typeface="B Titr" panose="00000700000000000000" pitchFamily="2" charset="-78"/>
                        </a:rPr>
                        <a:t>نام شهرستان</a:t>
                      </a:r>
                      <a:endParaRPr lang="en-US" sz="2000" dirty="0">
                        <a:effectLst/>
                        <a:latin typeface="Times New Roman" panose="02020603050405020304" pitchFamily="18" charset="0"/>
                        <a:ea typeface="Times New Roman" panose="02020603050405020304" pitchFamily="18" charset="0"/>
                        <a:cs typeface="B Titr" panose="00000700000000000000" pitchFamily="2" charset="-78"/>
                      </a:endParaRPr>
                    </a:p>
                  </a:txBody>
                  <a:tcPr marL="68580" marR="68580" marT="0" marB="0" anchor="ctr"/>
                </a:tc>
                <a:tc rowSpan="2">
                  <a:txBody>
                    <a:bodyPr/>
                    <a:lstStyle/>
                    <a:p>
                      <a:pPr marL="0" marR="0" algn="ctr" rtl="1">
                        <a:spcBef>
                          <a:spcPts val="0"/>
                        </a:spcBef>
                        <a:spcAft>
                          <a:spcPts val="0"/>
                        </a:spcAft>
                      </a:pPr>
                      <a:r>
                        <a:rPr lang="ar-SA" sz="1050" dirty="0">
                          <a:effectLst/>
                          <a:cs typeface="B Titr" panose="00000700000000000000" pitchFamily="2" charset="-78"/>
                        </a:rPr>
                        <a:t>نام</a:t>
                      </a:r>
                      <a:endParaRPr lang="en-US" sz="2000" dirty="0">
                        <a:effectLst/>
                        <a:cs typeface="B Titr" panose="00000700000000000000" pitchFamily="2" charset="-78"/>
                      </a:endParaRPr>
                    </a:p>
                    <a:p>
                      <a:pPr marL="0" marR="0" algn="ctr" rtl="1">
                        <a:spcBef>
                          <a:spcPts val="0"/>
                        </a:spcBef>
                        <a:spcAft>
                          <a:spcPts val="0"/>
                        </a:spcAft>
                      </a:pPr>
                      <a:r>
                        <a:rPr lang="ar-SA" sz="1050" dirty="0">
                          <a:effectLst/>
                          <a:cs typeface="B Titr" panose="00000700000000000000" pitchFamily="2" charset="-78"/>
                        </a:rPr>
                        <a:t>شهر</a:t>
                      </a:r>
                      <a:endParaRPr lang="en-US" sz="2000" dirty="0">
                        <a:effectLst/>
                        <a:latin typeface="Times New Roman" panose="02020603050405020304" pitchFamily="18" charset="0"/>
                        <a:ea typeface="Times New Roman" panose="02020603050405020304" pitchFamily="18" charset="0"/>
                        <a:cs typeface="B Titr" panose="00000700000000000000" pitchFamily="2" charset="-78"/>
                      </a:endParaRPr>
                    </a:p>
                  </a:txBody>
                  <a:tcPr marL="68580" marR="68580" marT="0" marB="0" anchor="ctr"/>
                </a:tc>
                <a:tc rowSpan="2">
                  <a:txBody>
                    <a:bodyPr/>
                    <a:lstStyle/>
                    <a:p>
                      <a:pPr marL="0" marR="0" algn="ctr" rtl="1">
                        <a:spcBef>
                          <a:spcPts val="0"/>
                        </a:spcBef>
                        <a:spcAft>
                          <a:spcPts val="0"/>
                        </a:spcAft>
                      </a:pPr>
                      <a:r>
                        <a:rPr lang="ar-SA" sz="1050" dirty="0">
                          <a:effectLst/>
                          <a:cs typeface="B Titr" panose="00000700000000000000" pitchFamily="2" charset="-78"/>
                        </a:rPr>
                        <a:t>نام</a:t>
                      </a:r>
                      <a:endParaRPr lang="en-US" sz="2000" dirty="0">
                        <a:effectLst/>
                        <a:cs typeface="B Titr" panose="00000700000000000000" pitchFamily="2" charset="-78"/>
                      </a:endParaRPr>
                    </a:p>
                    <a:p>
                      <a:pPr marL="0" marR="0" algn="ctr" rtl="1">
                        <a:spcBef>
                          <a:spcPts val="0"/>
                        </a:spcBef>
                        <a:spcAft>
                          <a:spcPts val="0"/>
                        </a:spcAft>
                      </a:pPr>
                      <a:r>
                        <a:rPr lang="ar-SA" sz="1050" dirty="0">
                          <a:effectLst/>
                          <a:cs typeface="B Titr" panose="00000700000000000000" pitchFamily="2" charset="-78"/>
                        </a:rPr>
                        <a:t>روستا</a:t>
                      </a:r>
                      <a:endParaRPr lang="en-US" sz="2000" dirty="0">
                        <a:effectLst/>
                        <a:latin typeface="Times New Roman" panose="02020603050405020304" pitchFamily="18" charset="0"/>
                        <a:ea typeface="Times New Roman" panose="02020603050405020304" pitchFamily="18" charset="0"/>
                        <a:cs typeface="B Titr" panose="00000700000000000000" pitchFamily="2" charset="-78"/>
                      </a:endParaRPr>
                    </a:p>
                  </a:txBody>
                  <a:tcPr marL="68580" marR="68580" marT="0" marB="0" anchor="ctr"/>
                </a:tc>
                <a:tc gridSpan="2">
                  <a:txBody>
                    <a:bodyPr/>
                    <a:lstStyle/>
                    <a:p>
                      <a:pPr marL="0" marR="0" algn="ctr" rtl="1">
                        <a:spcBef>
                          <a:spcPts val="0"/>
                        </a:spcBef>
                        <a:spcAft>
                          <a:spcPts val="0"/>
                        </a:spcAft>
                      </a:pPr>
                      <a:r>
                        <a:rPr lang="ar-SA" sz="1050" dirty="0">
                          <a:effectLst/>
                          <a:cs typeface="B Titr" panose="00000700000000000000" pitchFamily="2" charset="-78"/>
                        </a:rPr>
                        <a:t>اطلاعات</a:t>
                      </a:r>
                      <a:endParaRPr lang="en-US" sz="2000" dirty="0">
                        <a:effectLst/>
                        <a:cs typeface="B Titr" panose="00000700000000000000" pitchFamily="2" charset="-78"/>
                      </a:endParaRPr>
                    </a:p>
                    <a:p>
                      <a:pPr marL="0" marR="0" algn="ctr" rtl="1">
                        <a:spcBef>
                          <a:spcPts val="0"/>
                        </a:spcBef>
                        <a:spcAft>
                          <a:spcPts val="0"/>
                        </a:spcAft>
                      </a:pPr>
                      <a:r>
                        <a:rPr lang="ar-SA" sz="1050" dirty="0">
                          <a:effectLst/>
                          <a:cs typeface="B Titr" panose="00000700000000000000" pitchFamily="2" charset="-78"/>
                        </a:rPr>
                        <a:t>پروانه ساخت/ پایانکار</a:t>
                      </a:r>
                      <a:endParaRPr lang="en-US" sz="2000" dirty="0">
                        <a:effectLst/>
                        <a:latin typeface="Times New Roman" panose="02020603050405020304" pitchFamily="18" charset="0"/>
                        <a:ea typeface="Times New Roman" panose="02020603050405020304" pitchFamily="18" charset="0"/>
                        <a:cs typeface="B Titr" panose="00000700000000000000" pitchFamily="2" charset="-78"/>
                      </a:endParaRPr>
                    </a:p>
                  </a:txBody>
                  <a:tcPr marL="68580" marR="68580" marT="0" marB="0" anchor="ctr"/>
                </a:tc>
                <a:tc hMerge="1">
                  <a:txBody>
                    <a:bodyPr/>
                    <a:lstStyle/>
                    <a:p>
                      <a:endParaRPr lang="en-US"/>
                    </a:p>
                  </a:txBody>
                  <a:tcPr/>
                </a:tc>
                <a:tc gridSpan="5">
                  <a:txBody>
                    <a:bodyPr/>
                    <a:lstStyle/>
                    <a:p>
                      <a:pPr marL="0" marR="0" algn="ctr" rtl="1">
                        <a:spcBef>
                          <a:spcPts val="0"/>
                        </a:spcBef>
                        <a:spcAft>
                          <a:spcPts val="0"/>
                        </a:spcAft>
                      </a:pPr>
                      <a:r>
                        <a:rPr lang="ar-SA" sz="1050" dirty="0">
                          <a:effectLst/>
                          <a:cs typeface="B Titr" panose="00000700000000000000" pitchFamily="2" charset="-78"/>
                        </a:rPr>
                        <a:t>وضعیت پیشرفت فیزیکی</a:t>
                      </a:r>
                      <a:endParaRPr lang="en-US" sz="2000" dirty="0">
                        <a:effectLst/>
                        <a:latin typeface="Times New Roman" panose="02020603050405020304" pitchFamily="18" charset="0"/>
                        <a:ea typeface="Times New Roman" panose="02020603050405020304" pitchFamily="18" charset="0"/>
                        <a:cs typeface="B Titr" panose="00000700000000000000" pitchFamily="2" charset="-78"/>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rowSpan="2">
                  <a:txBody>
                    <a:bodyPr/>
                    <a:lstStyle/>
                    <a:p>
                      <a:pPr marL="0" marR="0" algn="ctr" rtl="1">
                        <a:spcBef>
                          <a:spcPts val="0"/>
                        </a:spcBef>
                        <a:spcAft>
                          <a:spcPts val="0"/>
                        </a:spcAft>
                      </a:pPr>
                      <a:r>
                        <a:rPr lang="ar-SA" sz="1050" dirty="0">
                          <a:effectLst/>
                          <a:cs typeface="B Titr" panose="00000700000000000000" pitchFamily="2" charset="-78"/>
                        </a:rPr>
                        <a:t>میزان کمک بلاعوض پیشنهادی استان براساس گزارش مددکاری</a:t>
                      </a:r>
                      <a:endParaRPr lang="en-US" sz="2000" dirty="0">
                        <a:effectLst/>
                        <a:cs typeface="B Titr" panose="00000700000000000000" pitchFamily="2" charset="-78"/>
                      </a:endParaRPr>
                    </a:p>
                    <a:p>
                      <a:pPr marL="0" marR="0" algn="ctr" rtl="1">
                        <a:spcBef>
                          <a:spcPts val="0"/>
                        </a:spcBef>
                        <a:spcAft>
                          <a:spcPts val="0"/>
                        </a:spcAft>
                      </a:pPr>
                      <a:r>
                        <a:rPr lang="ar-SA" sz="1050" dirty="0">
                          <a:effectLst/>
                          <a:cs typeface="B Titr" panose="00000700000000000000" pitchFamily="2" charset="-78"/>
                        </a:rPr>
                        <a:t>(ریال)</a:t>
                      </a:r>
                      <a:endParaRPr lang="en-US" sz="2000" dirty="0">
                        <a:effectLst/>
                        <a:latin typeface="Times New Roman" panose="02020603050405020304" pitchFamily="18" charset="0"/>
                        <a:ea typeface="Times New Roman" panose="02020603050405020304" pitchFamily="18" charset="0"/>
                        <a:cs typeface="B Titr" panose="00000700000000000000" pitchFamily="2" charset="-78"/>
                      </a:endParaRPr>
                    </a:p>
                  </a:txBody>
                  <a:tcPr marL="68580" marR="68580" marT="0" marB="0" anchor="ctr"/>
                </a:tc>
                <a:tc rowSpan="2">
                  <a:txBody>
                    <a:bodyPr/>
                    <a:lstStyle/>
                    <a:p>
                      <a:pPr marL="0" marR="0" algn="ctr" rtl="1">
                        <a:spcBef>
                          <a:spcPts val="0"/>
                        </a:spcBef>
                        <a:spcAft>
                          <a:spcPts val="0"/>
                        </a:spcAft>
                      </a:pPr>
                      <a:r>
                        <a:rPr lang="ar-SA" sz="1050">
                          <a:effectLst/>
                          <a:cs typeface="B Titr" panose="00000700000000000000" pitchFamily="2" charset="-78"/>
                        </a:rPr>
                        <a:t>میزان کمک بلاعوض قبلی سازمان</a:t>
                      </a:r>
                      <a:endParaRPr lang="en-US" sz="2000">
                        <a:effectLst/>
                        <a:cs typeface="B Titr" panose="00000700000000000000" pitchFamily="2" charset="-78"/>
                      </a:endParaRPr>
                    </a:p>
                    <a:p>
                      <a:pPr marL="0" marR="0" algn="ctr" rtl="1">
                        <a:spcBef>
                          <a:spcPts val="0"/>
                        </a:spcBef>
                        <a:spcAft>
                          <a:spcPts val="0"/>
                        </a:spcAft>
                      </a:pPr>
                      <a:r>
                        <a:rPr lang="ar-SA" sz="1050">
                          <a:effectLst/>
                          <a:cs typeface="B Titr" panose="00000700000000000000" pitchFamily="2" charset="-78"/>
                        </a:rPr>
                        <a:t>(ریال)</a:t>
                      </a:r>
                      <a:endParaRPr lang="en-US" sz="2000">
                        <a:effectLst/>
                        <a:cs typeface="B Titr" panose="00000700000000000000" pitchFamily="2" charset="-78"/>
                      </a:endParaRPr>
                    </a:p>
                    <a:p>
                      <a:pPr marL="0" marR="0" algn="ctr" rtl="1">
                        <a:spcBef>
                          <a:spcPts val="0"/>
                        </a:spcBef>
                        <a:spcAft>
                          <a:spcPts val="0"/>
                        </a:spcAft>
                      </a:pPr>
                      <a:r>
                        <a:rPr lang="ar-SA" sz="1050">
                          <a:effectLst/>
                          <a:cs typeface="B Titr" panose="00000700000000000000" pitchFamily="2" charset="-78"/>
                        </a:rPr>
                        <a:t> </a:t>
                      </a:r>
                      <a:endParaRPr lang="en-US" sz="2000">
                        <a:effectLst/>
                        <a:latin typeface="Times New Roman" panose="02020603050405020304" pitchFamily="18" charset="0"/>
                        <a:ea typeface="Times New Roman" panose="02020603050405020304" pitchFamily="18" charset="0"/>
                        <a:cs typeface="B Titr" panose="00000700000000000000" pitchFamily="2" charset="-78"/>
                      </a:endParaRPr>
                    </a:p>
                  </a:txBody>
                  <a:tcPr marL="68580" marR="68580" marT="0" marB="0" anchor="ctr"/>
                </a:tc>
                <a:tc rowSpan="2">
                  <a:txBody>
                    <a:bodyPr/>
                    <a:lstStyle/>
                    <a:p>
                      <a:pPr marL="0" marR="0" algn="ctr" rtl="1">
                        <a:spcBef>
                          <a:spcPts val="0"/>
                        </a:spcBef>
                        <a:spcAft>
                          <a:spcPts val="0"/>
                        </a:spcAft>
                      </a:pPr>
                      <a:r>
                        <a:rPr lang="ar-SA" sz="1050">
                          <a:effectLst/>
                          <a:cs typeface="B Titr" panose="00000700000000000000" pitchFamily="2" charset="-78"/>
                        </a:rPr>
                        <a:t>میزان کمک بلاعوض قابل پرداخت</a:t>
                      </a:r>
                      <a:endParaRPr lang="en-US" sz="2000">
                        <a:effectLst/>
                        <a:cs typeface="B Titr" panose="00000700000000000000" pitchFamily="2" charset="-78"/>
                      </a:endParaRPr>
                    </a:p>
                    <a:p>
                      <a:pPr marL="0" marR="0" algn="ctr" rtl="1">
                        <a:spcBef>
                          <a:spcPts val="0"/>
                        </a:spcBef>
                        <a:spcAft>
                          <a:spcPts val="0"/>
                        </a:spcAft>
                      </a:pPr>
                      <a:r>
                        <a:rPr lang="ar-SA" sz="1050">
                          <a:effectLst/>
                          <a:cs typeface="B Titr" panose="00000700000000000000" pitchFamily="2" charset="-78"/>
                        </a:rPr>
                        <a:t>(ریال)</a:t>
                      </a:r>
                      <a:endParaRPr lang="en-US" sz="2000">
                        <a:effectLst/>
                        <a:latin typeface="Times New Roman" panose="02020603050405020304" pitchFamily="18" charset="0"/>
                        <a:ea typeface="Times New Roman" panose="02020603050405020304" pitchFamily="18" charset="0"/>
                        <a:cs typeface="B Titr" panose="00000700000000000000" pitchFamily="2" charset="-78"/>
                      </a:endParaRPr>
                    </a:p>
                  </a:txBody>
                  <a:tcPr marL="68580" marR="68580" marT="0" marB="0" anchor="ctr"/>
                </a:tc>
                <a:tc rowSpan="2">
                  <a:txBody>
                    <a:bodyPr/>
                    <a:lstStyle/>
                    <a:p>
                      <a:pPr marL="0" marR="0" algn="ctr" rtl="1">
                        <a:spcBef>
                          <a:spcPts val="0"/>
                        </a:spcBef>
                        <a:spcAft>
                          <a:spcPts val="0"/>
                        </a:spcAft>
                      </a:pPr>
                      <a:r>
                        <a:rPr lang="fa-IR" sz="1050">
                          <a:effectLst/>
                          <a:cs typeface="B Titr" panose="00000700000000000000" pitchFamily="2" charset="-78"/>
                        </a:rPr>
                        <a:t>نوع حمایت</a:t>
                      </a:r>
                      <a:endParaRPr lang="en-US" sz="2000">
                        <a:effectLst/>
                        <a:cs typeface="B Titr" panose="00000700000000000000" pitchFamily="2" charset="-78"/>
                      </a:endParaRPr>
                    </a:p>
                    <a:p>
                      <a:pPr marL="0" marR="0" algn="ctr" rtl="1">
                        <a:spcBef>
                          <a:spcPts val="0"/>
                        </a:spcBef>
                        <a:spcAft>
                          <a:spcPts val="0"/>
                        </a:spcAft>
                      </a:pPr>
                      <a:r>
                        <a:rPr lang="fa-IR" sz="1050">
                          <a:effectLst/>
                          <a:cs typeface="B Titr" panose="00000700000000000000" pitchFamily="2" charset="-78"/>
                        </a:rPr>
                        <a:t>(اجتماعی/</a:t>
                      </a:r>
                      <a:endParaRPr lang="en-US" sz="2000">
                        <a:effectLst/>
                        <a:cs typeface="B Titr" panose="00000700000000000000" pitchFamily="2" charset="-78"/>
                      </a:endParaRPr>
                    </a:p>
                    <a:p>
                      <a:pPr marL="0" marR="0" algn="ctr" rtl="1">
                        <a:spcBef>
                          <a:spcPts val="0"/>
                        </a:spcBef>
                        <a:spcAft>
                          <a:spcPts val="0"/>
                        </a:spcAft>
                      </a:pPr>
                      <a:r>
                        <a:rPr lang="fa-IR" sz="1050">
                          <a:effectLst/>
                          <a:cs typeface="B Titr" panose="00000700000000000000" pitchFamily="2" charset="-78"/>
                        </a:rPr>
                        <a:t>توانبخشی)</a:t>
                      </a:r>
                      <a:endParaRPr lang="en-US" sz="2000">
                        <a:effectLst/>
                        <a:latin typeface="Times New Roman" panose="02020603050405020304" pitchFamily="18" charset="0"/>
                        <a:ea typeface="Times New Roman" panose="02020603050405020304" pitchFamily="18" charset="0"/>
                        <a:cs typeface="B Titr" panose="00000700000000000000" pitchFamily="2" charset="-78"/>
                      </a:endParaRPr>
                    </a:p>
                  </a:txBody>
                  <a:tcPr marL="68580" marR="68580" marT="0" marB="0" anchor="ctr"/>
                </a:tc>
                <a:extLst>
                  <a:ext uri="{0D108BD9-81ED-4DB2-BD59-A6C34878D82A}">
                    <a16:rowId xmlns="" xmlns:a16="http://schemas.microsoft.com/office/drawing/2014/main" val="1929916552"/>
                  </a:ext>
                </a:extLst>
              </a:tr>
              <a:tr h="975956">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71755" marR="71755" algn="ctr" rtl="1">
                        <a:spcBef>
                          <a:spcPts val="0"/>
                        </a:spcBef>
                        <a:spcAft>
                          <a:spcPts val="0"/>
                        </a:spcAft>
                      </a:pPr>
                      <a:r>
                        <a:rPr lang="ar-SA" sz="1050" dirty="0">
                          <a:effectLst/>
                          <a:cs typeface="B Titr" panose="00000700000000000000" pitchFamily="2" charset="-78"/>
                        </a:rPr>
                        <a:t>تاریخ</a:t>
                      </a:r>
                      <a:endParaRPr lang="en-US" sz="2000" dirty="0">
                        <a:effectLst/>
                        <a:latin typeface="Times New Roman" panose="02020603050405020304" pitchFamily="18" charset="0"/>
                        <a:ea typeface="Times New Roman" panose="02020603050405020304" pitchFamily="18" charset="0"/>
                        <a:cs typeface="B Titr" panose="00000700000000000000" pitchFamily="2" charset="-78"/>
                      </a:endParaRPr>
                    </a:p>
                  </a:txBody>
                  <a:tcPr marL="68580" marR="68580" marT="0" marB="0" vert="vert270" anchor="ctr"/>
                </a:tc>
                <a:tc>
                  <a:txBody>
                    <a:bodyPr/>
                    <a:lstStyle/>
                    <a:p>
                      <a:pPr marL="71755" marR="71755" algn="ctr" rtl="1">
                        <a:spcBef>
                          <a:spcPts val="0"/>
                        </a:spcBef>
                        <a:spcAft>
                          <a:spcPts val="0"/>
                        </a:spcAft>
                      </a:pPr>
                      <a:r>
                        <a:rPr lang="ar-SA" sz="1050" dirty="0">
                          <a:effectLst/>
                          <a:cs typeface="B Titr" panose="00000700000000000000" pitchFamily="2" charset="-78"/>
                        </a:rPr>
                        <a:t>شماره</a:t>
                      </a:r>
                      <a:endParaRPr lang="en-US" sz="2000" dirty="0">
                        <a:effectLst/>
                        <a:latin typeface="Times New Roman" panose="02020603050405020304" pitchFamily="18" charset="0"/>
                        <a:ea typeface="Times New Roman" panose="02020603050405020304" pitchFamily="18" charset="0"/>
                        <a:cs typeface="B Titr" panose="00000700000000000000" pitchFamily="2" charset="-78"/>
                      </a:endParaRPr>
                    </a:p>
                  </a:txBody>
                  <a:tcPr marL="68580" marR="68580" marT="0" marB="0" vert="vert270" anchor="ctr"/>
                </a:tc>
                <a:tc>
                  <a:txBody>
                    <a:bodyPr/>
                    <a:lstStyle/>
                    <a:p>
                      <a:pPr marL="0" marR="0" algn="ctr" rtl="1">
                        <a:spcBef>
                          <a:spcPts val="0"/>
                        </a:spcBef>
                        <a:spcAft>
                          <a:spcPts val="0"/>
                        </a:spcAft>
                      </a:pPr>
                      <a:r>
                        <a:rPr lang="ar-SA" sz="1050">
                          <a:effectLst/>
                          <a:cs typeface="B Titr" panose="00000700000000000000" pitchFamily="2" charset="-78"/>
                        </a:rPr>
                        <a:t>پایان مرحله فونداسیون</a:t>
                      </a:r>
                      <a:endParaRPr lang="en-US" sz="2000">
                        <a:effectLst/>
                        <a:latin typeface="Times New Roman" panose="02020603050405020304" pitchFamily="18" charset="0"/>
                        <a:ea typeface="Times New Roman" panose="02020603050405020304" pitchFamily="18" charset="0"/>
                        <a:cs typeface="B Titr" panose="00000700000000000000" pitchFamily="2" charset="-78"/>
                      </a:endParaRPr>
                    </a:p>
                  </a:txBody>
                  <a:tcPr marL="68580" marR="68580" marT="0" marB="0" vert="vert270" anchor="ctr"/>
                </a:tc>
                <a:tc>
                  <a:txBody>
                    <a:bodyPr/>
                    <a:lstStyle/>
                    <a:p>
                      <a:pPr marL="0" marR="0" algn="ctr" rtl="1">
                        <a:spcBef>
                          <a:spcPts val="0"/>
                        </a:spcBef>
                        <a:spcAft>
                          <a:spcPts val="0"/>
                        </a:spcAft>
                      </a:pPr>
                      <a:r>
                        <a:rPr lang="ar-SA" sz="1050" dirty="0">
                          <a:effectLst/>
                          <a:cs typeface="B Titr" panose="00000700000000000000" pitchFamily="2" charset="-78"/>
                        </a:rPr>
                        <a:t>پایان مرحله اجرای اسکلت و یا سقف</a:t>
                      </a:r>
                      <a:endParaRPr lang="en-US" sz="2000" dirty="0">
                        <a:effectLst/>
                        <a:latin typeface="Times New Roman" panose="02020603050405020304" pitchFamily="18" charset="0"/>
                        <a:ea typeface="Times New Roman" panose="02020603050405020304" pitchFamily="18" charset="0"/>
                        <a:cs typeface="B Titr" panose="00000700000000000000" pitchFamily="2" charset="-78"/>
                      </a:endParaRPr>
                    </a:p>
                  </a:txBody>
                  <a:tcPr marL="68580" marR="68580" marT="0" marB="0" vert="vert270" anchor="ctr"/>
                </a:tc>
                <a:tc>
                  <a:txBody>
                    <a:bodyPr/>
                    <a:lstStyle/>
                    <a:p>
                      <a:pPr marL="0" marR="0" algn="ctr" rtl="1">
                        <a:spcBef>
                          <a:spcPts val="0"/>
                        </a:spcBef>
                        <a:spcAft>
                          <a:spcPts val="0"/>
                        </a:spcAft>
                      </a:pPr>
                      <a:r>
                        <a:rPr lang="ar-SA" sz="1050">
                          <a:effectLst/>
                          <a:cs typeface="B Titr" panose="00000700000000000000" pitchFamily="2" charset="-78"/>
                        </a:rPr>
                        <a:t>پایان مرحله اجرای سفت کاری</a:t>
                      </a:r>
                      <a:endParaRPr lang="en-US" sz="2000">
                        <a:effectLst/>
                        <a:latin typeface="Times New Roman" panose="02020603050405020304" pitchFamily="18" charset="0"/>
                        <a:ea typeface="Times New Roman" panose="02020603050405020304" pitchFamily="18" charset="0"/>
                        <a:cs typeface="B Titr" panose="00000700000000000000" pitchFamily="2" charset="-78"/>
                      </a:endParaRPr>
                    </a:p>
                  </a:txBody>
                  <a:tcPr marL="68580" marR="68580" marT="0" marB="0" vert="vert270" anchor="ctr"/>
                </a:tc>
                <a:tc>
                  <a:txBody>
                    <a:bodyPr/>
                    <a:lstStyle/>
                    <a:p>
                      <a:pPr marL="0" marR="0" algn="ctr" rtl="1">
                        <a:spcBef>
                          <a:spcPts val="0"/>
                        </a:spcBef>
                        <a:spcAft>
                          <a:spcPts val="0"/>
                        </a:spcAft>
                      </a:pPr>
                      <a:r>
                        <a:rPr lang="ar-SA" sz="1050" dirty="0">
                          <a:effectLst/>
                          <a:cs typeface="B Titr" panose="00000700000000000000" pitchFamily="2" charset="-78"/>
                        </a:rPr>
                        <a:t>پایان  مرحله اجرای نازک کاری</a:t>
                      </a:r>
                      <a:endParaRPr lang="en-US" sz="2000" dirty="0">
                        <a:effectLst/>
                        <a:latin typeface="Times New Roman" panose="02020603050405020304" pitchFamily="18" charset="0"/>
                        <a:ea typeface="Times New Roman" panose="02020603050405020304" pitchFamily="18" charset="0"/>
                        <a:cs typeface="B Titr" panose="00000700000000000000" pitchFamily="2" charset="-78"/>
                      </a:endParaRPr>
                    </a:p>
                  </a:txBody>
                  <a:tcPr marL="68580" marR="68580" marT="0" marB="0" vert="vert270"/>
                </a:tc>
                <a:tc>
                  <a:txBody>
                    <a:bodyPr/>
                    <a:lstStyle/>
                    <a:p>
                      <a:pPr marL="0" marR="0" algn="ctr" rtl="1">
                        <a:spcBef>
                          <a:spcPts val="0"/>
                        </a:spcBef>
                        <a:spcAft>
                          <a:spcPts val="0"/>
                        </a:spcAft>
                      </a:pPr>
                      <a:r>
                        <a:rPr lang="ar-SA" sz="1050" dirty="0">
                          <a:effectLst/>
                          <a:cs typeface="B Titr" panose="00000700000000000000" pitchFamily="2" charset="-78"/>
                        </a:rPr>
                        <a:t>قابل واگذاری/ </a:t>
                      </a:r>
                      <a:r>
                        <a:rPr lang="fa-IR" sz="1050" dirty="0">
                          <a:effectLst/>
                          <a:cs typeface="B Titr" panose="00000700000000000000" pitchFamily="2" charset="-78"/>
                        </a:rPr>
                        <a:t>قابل اسکان</a:t>
                      </a:r>
                      <a:endParaRPr lang="en-US" sz="2000" dirty="0">
                        <a:effectLst/>
                        <a:latin typeface="Times New Roman" panose="02020603050405020304" pitchFamily="18" charset="0"/>
                        <a:ea typeface="Times New Roman" panose="02020603050405020304" pitchFamily="18" charset="0"/>
                        <a:cs typeface="B Titr" panose="00000700000000000000" pitchFamily="2" charset="-78"/>
                      </a:endParaRPr>
                    </a:p>
                  </a:txBody>
                  <a:tcPr marL="68580" marR="68580" marT="0" marB="0" vert="vert270"/>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 xmlns:a16="http://schemas.microsoft.com/office/drawing/2014/main" val="3977773039"/>
                  </a:ext>
                </a:extLst>
              </a:tr>
              <a:tr h="258838">
                <a:tc>
                  <a:txBody>
                    <a:bodyPr/>
                    <a:lstStyle/>
                    <a:p>
                      <a:pPr marL="0" marR="0" algn="ctr" rtl="1">
                        <a:spcBef>
                          <a:spcPts val="0"/>
                        </a:spcBef>
                        <a:spcAft>
                          <a:spcPts val="0"/>
                        </a:spcAft>
                      </a:pPr>
                      <a:r>
                        <a:rPr lang="ar-SA" sz="1000">
                          <a:effectLst/>
                          <a:cs typeface="B Titr" panose="00000700000000000000" pitchFamily="2" charset="-78"/>
                        </a:rPr>
                        <a:t> </a:t>
                      </a:r>
                      <a:endParaRPr lang="en-US" sz="2000">
                        <a:effectLst/>
                        <a:latin typeface="Times New Roman" panose="02020603050405020304" pitchFamily="18" charset="0"/>
                        <a:ea typeface="Times New Roman" panose="02020603050405020304" pitchFamily="18" charset="0"/>
                        <a:cs typeface="B Titr" panose="00000700000000000000" pitchFamily="2" charset="-78"/>
                      </a:endParaRPr>
                    </a:p>
                  </a:txBody>
                  <a:tcPr marL="68580" marR="68580" marT="0" marB="0" anchor="ctr"/>
                </a:tc>
                <a:tc>
                  <a:txBody>
                    <a:bodyPr/>
                    <a:lstStyle/>
                    <a:p>
                      <a:pPr marL="0" marR="0" algn="ctr" rtl="1">
                        <a:spcBef>
                          <a:spcPts val="0"/>
                        </a:spcBef>
                        <a:spcAft>
                          <a:spcPts val="0"/>
                        </a:spcAft>
                      </a:pPr>
                      <a:r>
                        <a:rPr lang="ar-SA" sz="1000">
                          <a:effectLst/>
                          <a:cs typeface="B Titr" panose="00000700000000000000" pitchFamily="2" charset="-78"/>
                        </a:rPr>
                        <a:t> </a:t>
                      </a:r>
                      <a:endParaRPr lang="en-US" sz="2000">
                        <a:effectLst/>
                        <a:latin typeface="Times New Roman" panose="02020603050405020304" pitchFamily="18" charset="0"/>
                        <a:ea typeface="Times New Roman" panose="02020603050405020304" pitchFamily="18" charset="0"/>
                        <a:cs typeface="B Titr" panose="00000700000000000000" pitchFamily="2" charset="-78"/>
                      </a:endParaRPr>
                    </a:p>
                  </a:txBody>
                  <a:tcPr marL="68580" marR="68580" marT="0" marB="0" anchor="ctr"/>
                </a:tc>
                <a:tc>
                  <a:txBody>
                    <a:bodyPr/>
                    <a:lstStyle/>
                    <a:p>
                      <a:pPr marL="0" marR="0" algn="ctr" rtl="1">
                        <a:spcBef>
                          <a:spcPts val="0"/>
                        </a:spcBef>
                        <a:spcAft>
                          <a:spcPts val="0"/>
                        </a:spcAft>
                      </a:pPr>
                      <a:r>
                        <a:rPr lang="ar-SA" sz="1000">
                          <a:effectLst/>
                          <a:cs typeface="B Titr" panose="00000700000000000000" pitchFamily="2" charset="-78"/>
                        </a:rPr>
                        <a:t> </a:t>
                      </a:r>
                      <a:endParaRPr lang="en-US" sz="2000">
                        <a:effectLst/>
                        <a:latin typeface="Times New Roman" panose="02020603050405020304" pitchFamily="18" charset="0"/>
                        <a:ea typeface="Times New Roman" panose="02020603050405020304" pitchFamily="18" charset="0"/>
                        <a:cs typeface="B Titr" panose="00000700000000000000" pitchFamily="2" charset="-78"/>
                      </a:endParaRPr>
                    </a:p>
                  </a:txBody>
                  <a:tcPr marL="68580" marR="68580" marT="0" marB="0" anchor="ctr"/>
                </a:tc>
                <a:tc>
                  <a:txBody>
                    <a:bodyPr/>
                    <a:lstStyle/>
                    <a:p>
                      <a:pPr marL="0" marR="0" algn="ctr" rtl="1">
                        <a:spcBef>
                          <a:spcPts val="0"/>
                        </a:spcBef>
                        <a:spcAft>
                          <a:spcPts val="0"/>
                        </a:spcAft>
                      </a:pPr>
                      <a:r>
                        <a:rPr lang="ar-SA" sz="1000">
                          <a:effectLst/>
                          <a:cs typeface="B Titr" panose="00000700000000000000" pitchFamily="2" charset="-78"/>
                        </a:rPr>
                        <a:t> </a:t>
                      </a:r>
                      <a:endParaRPr lang="en-US" sz="2000">
                        <a:effectLst/>
                        <a:latin typeface="Times New Roman" panose="02020603050405020304" pitchFamily="18" charset="0"/>
                        <a:ea typeface="Times New Roman" panose="02020603050405020304" pitchFamily="18" charset="0"/>
                        <a:cs typeface="B Titr" panose="00000700000000000000" pitchFamily="2" charset="-78"/>
                      </a:endParaRPr>
                    </a:p>
                  </a:txBody>
                  <a:tcPr marL="68580" marR="68580" marT="0" marB="0" anchor="ctr"/>
                </a:tc>
                <a:tc>
                  <a:txBody>
                    <a:bodyPr/>
                    <a:lstStyle/>
                    <a:p>
                      <a:pPr marL="0" marR="0" algn="ctr" rtl="1">
                        <a:spcBef>
                          <a:spcPts val="0"/>
                        </a:spcBef>
                        <a:spcAft>
                          <a:spcPts val="0"/>
                        </a:spcAft>
                      </a:pPr>
                      <a:r>
                        <a:rPr lang="ar-SA" sz="1000">
                          <a:effectLst/>
                          <a:cs typeface="B Titr" panose="00000700000000000000" pitchFamily="2" charset="-78"/>
                        </a:rPr>
                        <a:t> </a:t>
                      </a:r>
                      <a:endParaRPr lang="en-US" sz="2000">
                        <a:effectLst/>
                        <a:latin typeface="Times New Roman" panose="02020603050405020304" pitchFamily="18" charset="0"/>
                        <a:ea typeface="Times New Roman" panose="02020603050405020304" pitchFamily="18" charset="0"/>
                        <a:cs typeface="B Titr" panose="00000700000000000000" pitchFamily="2" charset="-78"/>
                      </a:endParaRPr>
                    </a:p>
                  </a:txBody>
                  <a:tcPr marL="68580" marR="68580" marT="0" marB="0" anchor="ctr"/>
                </a:tc>
                <a:tc>
                  <a:txBody>
                    <a:bodyPr/>
                    <a:lstStyle/>
                    <a:p>
                      <a:pPr marL="0" marR="0" algn="ctr" rtl="1">
                        <a:spcBef>
                          <a:spcPts val="0"/>
                        </a:spcBef>
                        <a:spcAft>
                          <a:spcPts val="0"/>
                        </a:spcAft>
                      </a:pPr>
                      <a:r>
                        <a:rPr lang="ar-SA" sz="1000" dirty="0">
                          <a:effectLst/>
                          <a:cs typeface="B Titr" panose="00000700000000000000" pitchFamily="2" charset="-78"/>
                        </a:rPr>
                        <a:t> </a:t>
                      </a:r>
                      <a:endParaRPr lang="en-US" sz="2000" dirty="0">
                        <a:effectLst/>
                        <a:latin typeface="Times New Roman" panose="02020603050405020304" pitchFamily="18" charset="0"/>
                        <a:ea typeface="Times New Roman" panose="02020603050405020304" pitchFamily="18" charset="0"/>
                        <a:cs typeface="B Titr" panose="00000700000000000000" pitchFamily="2" charset="-78"/>
                      </a:endParaRPr>
                    </a:p>
                  </a:txBody>
                  <a:tcPr marL="68580" marR="68580" marT="0" marB="0" anchor="ctr"/>
                </a:tc>
                <a:tc>
                  <a:txBody>
                    <a:bodyPr/>
                    <a:lstStyle/>
                    <a:p>
                      <a:pPr marL="0" marR="0" algn="justLow" rtl="1">
                        <a:spcBef>
                          <a:spcPts val="0"/>
                        </a:spcBef>
                        <a:spcAft>
                          <a:spcPts val="0"/>
                        </a:spcAft>
                      </a:pPr>
                      <a:r>
                        <a:rPr lang="ar-SA" sz="2000" dirty="0">
                          <a:effectLst/>
                          <a:cs typeface="B Titr" panose="00000700000000000000" pitchFamily="2" charset="-78"/>
                        </a:rPr>
                        <a:t> </a:t>
                      </a:r>
                      <a:endParaRPr lang="en-US" sz="2000" dirty="0">
                        <a:effectLst/>
                        <a:latin typeface="Times New Roman" panose="02020603050405020304" pitchFamily="18" charset="0"/>
                        <a:ea typeface="Times New Roman" panose="02020603050405020304" pitchFamily="18" charset="0"/>
                        <a:cs typeface="B Titr" panose="00000700000000000000" pitchFamily="2" charset="-78"/>
                      </a:endParaRPr>
                    </a:p>
                  </a:txBody>
                  <a:tcPr marL="68580" marR="68580" marT="0" marB="0"/>
                </a:tc>
                <a:tc>
                  <a:txBody>
                    <a:bodyPr/>
                    <a:lstStyle/>
                    <a:p>
                      <a:pPr marL="0" marR="0" algn="justLow" rtl="1">
                        <a:spcBef>
                          <a:spcPts val="0"/>
                        </a:spcBef>
                        <a:spcAft>
                          <a:spcPts val="0"/>
                        </a:spcAft>
                      </a:pPr>
                      <a:r>
                        <a:rPr lang="ar-SA" sz="2000">
                          <a:effectLst/>
                          <a:cs typeface="B Titr" panose="00000700000000000000" pitchFamily="2" charset="-78"/>
                        </a:rPr>
                        <a:t> </a:t>
                      </a:r>
                      <a:endParaRPr lang="en-US" sz="2000">
                        <a:effectLst/>
                        <a:latin typeface="Times New Roman" panose="02020603050405020304" pitchFamily="18" charset="0"/>
                        <a:ea typeface="Times New Roman" panose="02020603050405020304" pitchFamily="18" charset="0"/>
                        <a:cs typeface="B Titr" panose="00000700000000000000" pitchFamily="2" charset="-78"/>
                      </a:endParaRPr>
                    </a:p>
                  </a:txBody>
                  <a:tcPr marL="68580" marR="68580" marT="0" marB="0"/>
                </a:tc>
                <a:tc>
                  <a:txBody>
                    <a:bodyPr/>
                    <a:lstStyle/>
                    <a:p>
                      <a:pPr marL="0" marR="0" algn="justLow" rtl="1">
                        <a:spcBef>
                          <a:spcPts val="0"/>
                        </a:spcBef>
                        <a:spcAft>
                          <a:spcPts val="0"/>
                        </a:spcAft>
                      </a:pPr>
                      <a:r>
                        <a:rPr lang="ar-SA" sz="2000">
                          <a:effectLst/>
                          <a:cs typeface="B Titr" panose="00000700000000000000" pitchFamily="2" charset="-78"/>
                        </a:rPr>
                        <a:t> </a:t>
                      </a:r>
                      <a:endParaRPr lang="en-US" sz="2000">
                        <a:effectLst/>
                        <a:latin typeface="Times New Roman" panose="02020603050405020304" pitchFamily="18" charset="0"/>
                        <a:ea typeface="Times New Roman" panose="02020603050405020304" pitchFamily="18" charset="0"/>
                        <a:cs typeface="B Titr" panose="00000700000000000000" pitchFamily="2" charset="-78"/>
                      </a:endParaRPr>
                    </a:p>
                  </a:txBody>
                  <a:tcPr marL="68580" marR="68580" marT="0" marB="0"/>
                </a:tc>
                <a:tc>
                  <a:txBody>
                    <a:bodyPr/>
                    <a:lstStyle/>
                    <a:p>
                      <a:pPr marL="0" marR="0" algn="justLow" rtl="1">
                        <a:spcBef>
                          <a:spcPts val="0"/>
                        </a:spcBef>
                        <a:spcAft>
                          <a:spcPts val="0"/>
                        </a:spcAft>
                      </a:pPr>
                      <a:r>
                        <a:rPr lang="ar-SA" sz="2000">
                          <a:effectLst/>
                          <a:cs typeface="B Titr" panose="00000700000000000000" pitchFamily="2" charset="-78"/>
                        </a:rPr>
                        <a:t> </a:t>
                      </a:r>
                      <a:endParaRPr lang="en-US" sz="2000">
                        <a:effectLst/>
                        <a:latin typeface="Times New Roman" panose="02020603050405020304" pitchFamily="18" charset="0"/>
                        <a:ea typeface="Times New Roman" panose="02020603050405020304" pitchFamily="18" charset="0"/>
                        <a:cs typeface="B Titr" panose="00000700000000000000" pitchFamily="2" charset="-78"/>
                      </a:endParaRPr>
                    </a:p>
                  </a:txBody>
                  <a:tcPr marL="68580" marR="68580" marT="0" marB="0"/>
                </a:tc>
                <a:tc>
                  <a:txBody>
                    <a:bodyPr/>
                    <a:lstStyle/>
                    <a:p>
                      <a:pPr marL="0" marR="0" algn="ctr" rtl="1">
                        <a:spcBef>
                          <a:spcPts val="0"/>
                        </a:spcBef>
                        <a:spcAft>
                          <a:spcPts val="0"/>
                        </a:spcAft>
                      </a:pPr>
                      <a:r>
                        <a:rPr lang="ar-SA" sz="1000">
                          <a:effectLst/>
                          <a:cs typeface="B Titr" panose="00000700000000000000" pitchFamily="2" charset="-78"/>
                        </a:rPr>
                        <a:t> </a:t>
                      </a:r>
                      <a:endParaRPr lang="en-US" sz="2000">
                        <a:effectLst/>
                        <a:latin typeface="Times New Roman" panose="02020603050405020304" pitchFamily="18" charset="0"/>
                        <a:ea typeface="Times New Roman" panose="02020603050405020304" pitchFamily="18" charset="0"/>
                        <a:cs typeface="B Titr" panose="00000700000000000000" pitchFamily="2" charset="-78"/>
                      </a:endParaRPr>
                    </a:p>
                  </a:txBody>
                  <a:tcPr marL="68580" marR="68580" marT="0" marB="0" anchor="ctr"/>
                </a:tc>
                <a:tc>
                  <a:txBody>
                    <a:bodyPr/>
                    <a:lstStyle/>
                    <a:p>
                      <a:pPr marL="0" marR="0" algn="ctr" rtl="1">
                        <a:spcBef>
                          <a:spcPts val="0"/>
                        </a:spcBef>
                        <a:spcAft>
                          <a:spcPts val="0"/>
                        </a:spcAft>
                      </a:pPr>
                      <a:r>
                        <a:rPr lang="ar-SA" sz="1000">
                          <a:effectLst/>
                          <a:cs typeface="B Titr" panose="00000700000000000000" pitchFamily="2" charset="-78"/>
                        </a:rPr>
                        <a:t> </a:t>
                      </a:r>
                      <a:endParaRPr lang="en-US" sz="2000">
                        <a:effectLst/>
                        <a:latin typeface="Times New Roman" panose="02020603050405020304" pitchFamily="18" charset="0"/>
                        <a:ea typeface="Times New Roman" panose="02020603050405020304" pitchFamily="18" charset="0"/>
                        <a:cs typeface="B Titr" panose="00000700000000000000" pitchFamily="2" charset="-78"/>
                      </a:endParaRPr>
                    </a:p>
                  </a:txBody>
                  <a:tcPr marL="68580" marR="68580" marT="0" marB="0"/>
                </a:tc>
                <a:tc>
                  <a:txBody>
                    <a:bodyPr/>
                    <a:lstStyle/>
                    <a:p>
                      <a:pPr marL="0" marR="0" algn="ctr" rtl="1">
                        <a:spcBef>
                          <a:spcPts val="0"/>
                        </a:spcBef>
                        <a:spcAft>
                          <a:spcPts val="0"/>
                        </a:spcAft>
                      </a:pPr>
                      <a:r>
                        <a:rPr lang="ar-SA" sz="1000">
                          <a:effectLst/>
                          <a:cs typeface="B Titr" panose="00000700000000000000" pitchFamily="2" charset="-78"/>
                        </a:rPr>
                        <a:t> </a:t>
                      </a:r>
                      <a:endParaRPr lang="en-US" sz="2000">
                        <a:effectLst/>
                        <a:latin typeface="Times New Roman" panose="02020603050405020304" pitchFamily="18" charset="0"/>
                        <a:ea typeface="Times New Roman" panose="02020603050405020304" pitchFamily="18" charset="0"/>
                        <a:cs typeface="B Titr" panose="00000700000000000000" pitchFamily="2" charset="-78"/>
                      </a:endParaRPr>
                    </a:p>
                  </a:txBody>
                  <a:tcPr marL="68580" marR="68580" marT="0" marB="0"/>
                </a:tc>
                <a:tc>
                  <a:txBody>
                    <a:bodyPr/>
                    <a:lstStyle/>
                    <a:p>
                      <a:pPr marL="0" marR="0" algn="ctr" rtl="1">
                        <a:spcBef>
                          <a:spcPts val="0"/>
                        </a:spcBef>
                        <a:spcAft>
                          <a:spcPts val="0"/>
                        </a:spcAft>
                      </a:pPr>
                      <a:r>
                        <a:rPr lang="ar-SA" sz="1000" dirty="0">
                          <a:effectLst/>
                          <a:cs typeface="B Titr" panose="00000700000000000000" pitchFamily="2" charset="-78"/>
                        </a:rPr>
                        <a:t> </a:t>
                      </a:r>
                      <a:endParaRPr lang="en-US" sz="2000" dirty="0">
                        <a:effectLst/>
                        <a:latin typeface="Times New Roman" panose="02020603050405020304" pitchFamily="18" charset="0"/>
                        <a:ea typeface="Times New Roman" panose="02020603050405020304" pitchFamily="18" charset="0"/>
                        <a:cs typeface="B Titr" panose="00000700000000000000" pitchFamily="2" charset="-78"/>
                      </a:endParaRPr>
                    </a:p>
                  </a:txBody>
                  <a:tcPr marL="68580" marR="68580" marT="0" marB="0" anchor="ctr"/>
                </a:tc>
                <a:tc>
                  <a:txBody>
                    <a:bodyPr/>
                    <a:lstStyle/>
                    <a:p>
                      <a:pPr marL="0" marR="0" algn="ctr" rtl="1">
                        <a:spcBef>
                          <a:spcPts val="0"/>
                        </a:spcBef>
                        <a:spcAft>
                          <a:spcPts val="0"/>
                        </a:spcAft>
                      </a:pPr>
                      <a:r>
                        <a:rPr lang="ar-SA" sz="1000" dirty="0">
                          <a:effectLst/>
                          <a:cs typeface="B Titr" panose="00000700000000000000" pitchFamily="2" charset="-78"/>
                        </a:rPr>
                        <a:t> </a:t>
                      </a:r>
                      <a:endParaRPr lang="en-US" sz="2000" dirty="0">
                        <a:effectLst/>
                        <a:latin typeface="Times New Roman" panose="02020603050405020304" pitchFamily="18" charset="0"/>
                        <a:ea typeface="Times New Roman" panose="02020603050405020304" pitchFamily="18" charset="0"/>
                        <a:cs typeface="B Titr" panose="00000700000000000000" pitchFamily="2" charset="-78"/>
                      </a:endParaRPr>
                    </a:p>
                  </a:txBody>
                  <a:tcPr marL="68580" marR="68580" marT="0" marB="0" anchor="ctr"/>
                </a:tc>
                <a:tc>
                  <a:txBody>
                    <a:bodyPr/>
                    <a:lstStyle/>
                    <a:p>
                      <a:pPr marL="0" marR="0" algn="justLow" rtl="1">
                        <a:spcBef>
                          <a:spcPts val="0"/>
                        </a:spcBef>
                        <a:spcAft>
                          <a:spcPts val="0"/>
                        </a:spcAft>
                      </a:pPr>
                      <a:r>
                        <a:rPr lang="ar-SA" sz="2000">
                          <a:effectLst/>
                          <a:cs typeface="B Titr" panose="00000700000000000000" pitchFamily="2" charset="-78"/>
                        </a:rPr>
                        <a:t> </a:t>
                      </a:r>
                      <a:endParaRPr lang="en-US" sz="2000">
                        <a:effectLst/>
                        <a:latin typeface="Times New Roman" panose="02020603050405020304" pitchFamily="18" charset="0"/>
                        <a:ea typeface="Times New Roman" panose="02020603050405020304" pitchFamily="18" charset="0"/>
                        <a:cs typeface="B Titr" panose="00000700000000000000" pitchFamily="2" charset="-78"/>
                      </a:endParaRPr>
                    </a:p>
                  </a:txBody>
                  <a:tcPr marL="68580" marR="68580" marT="0" marB="0"/>
                </a:tc>
                <a:tc>
                  <a:txBody>
                    <a:bodyPr/>
                    <a:lstStyle/>
                    <a:p>
                      <a:pPr marL="0" marR="0" algn="justLow" rtl="1">
                        <a:spcBef>
                          <a:spcPts val="0"/>
                        </a:spcBef>
                        <a:spcAft>
                          <a:spcPts val="0"/>
                        </a:spcAft>
                      </a:pPr>
                      <a:r>
                        <a:rPr lang="ar-SA" sz="2000">
                          <a:effectLst/>
                          <a:cs typeface="B Titr" panose="00000700000000000000" pitchFamily="2" charset="-78"/>
                        </a:rPr>
                        <a:t> </a:t>
                      </a:r>
                      <a:endParaRPr lang="en-US" sz="2000">
                        <a:effectLst/>
                        <a:latin typeface="Times New Roman" panose="02020603050405020304" pitchFamily="18" charset="0"/>
                        <a:ea typeface="Times New Roman" panose="02020603050405020304" pitchFamily="18" charset="0"/>
                        <a:cs typeface="B Titr" panose="00000700000000000000" pitchFamily="2" charset="-78"/>
                      </a:endParaRPr>
                    </a:p>
                  </a:txBody>
                  <a:tcPr marL="68580" marR="68580" marT="0" marB="0"/>
                </a:tc>
                <a:extLst>
                  <a:ext uri="{0D108BD9-81ED-4DB2-BD59-A6C34878D82A}">
                    <a16:rowId xmlns="" xmlns:a16="http://schemas.microsoft.com/office/drawing/2014/main" val="127788268"/>
                  </a:ext>
                </a:extLst>
              </a:tr>
              <a:tr h="258838">
                <a:tc gridSpan="17">
                  <a:txBody>
                    <a:bodyPr/>
                    <a:lstStyle/>
                    <a:p>
                      <a:pPr marL="0" marR="0" algn="ctr" rtl="1">
                        <a:spcBef>
                          <a:spcPts val="0"/>
                        </a:spcBef>
                        <a:spcAft>
                          <a:spcPts val="0"/>
                        </a:spcAft>
                      </a:pPr>
                      <a:r>
                        <a:rPr lang="ar-SA" sz="1050" dirty="0">
                          <a:effectLst/>
                          <a:cs typeface="B Titr" panose="00000700000000000000" pitchFamily="2" charset="-78"/>
                        </a:rPr>
                        <a:t>اعضاء تائید کننده</a:t>
                      </a:r>
                      <a:endParaRPr lang="en-US" sz="2000" dirty="0">
                        <a:effectLst/>
                        <a:latin typeface="Times New Roman" panose="02020603050405020304" pitchFamily="18" charset="0"/>
                        <a:ea typeface="Times New Roman" panose="02020603050405020304" pitchFamily="18" charset="0"/>
                        <a:cs typeface="B Titr" panose="00000700000000000000" pitchFamily="2" charset="-78"/>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2034674501"/>
                  </a:ext>
                </a:extLst>
              </a:tr>
              <a:tr h="258838">
                <a:tc gridSpan="2">
                  <a:txBody>
                    <a:bodyPr/>
                    <a:lstStyle/>
                    <a:p>
                      <a:pPr marL="0" marR="0" algn="ctr" rtl="1">
                        <a:spcBef>
                          <a:spcPts val="0"/>
                        </a:spcBef>
                        <a:spcAft>
                          <a:spcPts val="0"/>
                        </a:spcAft>
                      </a:pPr>
                      <a:r>
                        <a:rPr lang="ar-SA" sz="1000">
                          <a:effectLst/>
                          <a:cs typeface="B Titr" panose="00000700000000000000" pitchFamily="2" charset="-78"/>
                        </a:rPr>
                        <a:t>کارشناس مسکن شهرستان</a:t>
                      </a:r>
                      <a:endParaRPr lang="en-US" sz="2000">
                        <a:effectLst/>
                        <a:latin typeface="Times New Roman" panose="02020603050405020304" pitchFamily="18" charset="0"/>
                        <a:ea typeface="Times New Roman" panose="02020603050405020304" pitchFamily="18" charset="0"/>
                        <a:cs typeface="B Titr" panose="00000700000000000000" pitchFamily="2" charset="-78"/>
                      </a:endParaRPr>
                    </a:p>
                  </a:txBody>
                  <a:tcPr marL="68580" marR="68580" marT="0" marB="0" anchor="ctr"/>
                </a:tc>
                <a:tc hMerge="1">
                  <a:txBody>
                    <a:bodyPr/>
                    <a:lstStyle/>
                    <a:p>
                      <a:endParaRPr lang="en-US"/>
                    </a:p>
                  </a:txBody>
                  <a:tcPr/>
                </a:tc>
                <a:tc gridSpan="2">
                  <a:txBody>
                    <a:bodyPr/>
                    <a:lstStyle/>
                    <a:p>
                      <a:pPr marL="0" marR="0" algn="ctr" rtl="1">
                        <a:spcBef>
                          <a:spcPts val="0"/>
                        </a:spcBef>
                        <a:spcAft>
                          <a:spcPts val="0"/>
                        </a:spcAft>
                      </a:pPr>
                      <a:r>
                        <a:rPr lang="ar-SA" sz="1000">
                          <a:effectLst/>
                          <a:cs typeface="B Titr" panose="00000700000000000000" pitchFamily="2" charset="-78"/>
                        </a:rPr>
                        <a:t>رئیس بهزیستی شهرستان</a:t>
                      </a:r>
                      <a:endParaRPr lang="en-US" sz="2000">
                        <a:effectLst/>
                        <a:latin typeface="Times New Roman" panose="02020603050405020304" pitchFamily="18" charset="0"/>
                        <a:ea typeface="Times New Roman" panose="02020603050405020304" pitchFamily="18" charset="0"/>
                        <a:cs typeface="B Titr" panose="00000700000000000000" pitchFamily="2" charset="-78"/>
                      </a:endParaRPr>
                    </a:p>
                  </a:txBody>
                  <a:tcPr marL="68580" marR="68580" marT="0" marB="0" anchor="ctr"/>
                </a:tc>
                <a:tc hMerge="1">
                  <a:txBody>
                    <a:bodyPr/>
                    <a:lstStyle/>
                    <a:p>
                      <a:endParaRPr lang="en-US"/>
                    </a:p>
                  </a:txBody>
                  <a:tcPr/>
                </a:tc>
                <a:tc gridSpan="4">
                  <a:txBody>
                    <a:bodyPr/>
                    <a:lstStyle/>
                    <a:p>
                      <a:pPr marL="0" marR="0" algn="ctr" rtl="1">
                        <a:spcBef>
                          <a:spcPts val="0"/>
                        </a:spcBef>
                        <a:spcAft>
                          <a:spcPts val="0"/>
                        </a:spcAft>
                      </a:pPr>
                      <a:r>
                        <a:rPr lang="ar-SA" sz="1000" dirty="0">
                          <a:effectLst/>
                          <a:cs typeface="B Titr" panose="00000700000000000000" pitchFamily="2" charset="-78"/>
                        </a:rPr>
                        <a:t>کارشناس فنی حوزه مسکن بهزیستی استان</a:t>
                      </a:r>
                      <a:endParaRPr lang="en-US" sz="2000" dirty="0">
                        <a:effectLst/>
                        <a:latin typeface="Times New Roman" panose="02020603050405020304" pitchFamily="18" charset="0"/>
                        <a:ea typeface="Times New Roman" panose="02020603050405020304" pitchFamily="18" charset="0"/>
                        <a:cs typeface="B Titr" panose="00000700000000000000" pitchFamily="2" charset="-78"/>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gridSpan="7">
                  <a:txBody>
                    <a:bodyPr/>
                    <a:lstStyle/>
                    <a:p>
                      <a:pPr marL="0" marR="0" algn="ctr" rtl="1">
                        <a:spcBef>
                          <a:spcPts val="0"/>
                        </a:spcBef>
                        <a:spcAft>
                          <a:spcPts val="0"/>
                        </a:spcAft>
                      </a:pPr>
                      <a:r>
                        <a:rPr lang="ar-SA" sz="1000" dirty="0">
                          <a:effectLst/>
                          <a:cs typeface="B Titr" panose="00000700000000000000" pitchFamily="2" charset="-78"/>
                        </a:rPr>
                        <a:t>رئیس اداره/معاون مشارکت های مردمی، اشتغال و موسسات خیریه بهزیستی استان</a:t>
                      </a:r>
                      <a:endParaRPr lang="en-US" sz="2000" dirty="0">
                        <a:effectLst/>
                        <a:latin typeface="Times New Roman" panose="02020603050405020304" pitchFamily="18" charset="0"/>
                        <a:ea typeface="Times New Roman" panose="02020603050405020304" pitchFamily="18" charset="0"/>
                        <a:cs typeface="B Titr" panose="00000700000000000000" pitchFamily="2" charset="-78"/>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marL="0" marR="0" algn="ctr" rtl="1">
                        <a:spcBef>
                          <a:spcPts val="0"/>
                        </a:spcBef>
                        <a:spcAft>
                          <a:spcPts val="0"/>
                        </a:spcAft>
                      </a:pPr>
                      <a:r>
                        <a:rPr lang="ar-SA" sz="1000" dirty="0">
                          <a:effectLst/>
                          <a:cs typeface="B Titr" panose="00000700000000000000" pitchFamily="2" charset="-78"/>
                        </a:rPr>
                        <a:t>مدیرکل بهزیستی استان</a:t>
                      </a:r>
                      <a:endParaRPr lang="en-US" sz="2000" dirty="0">
                        <a:effectLst/>
                        <a:latin typeface="Times New Roman" panose="02020603050405020304" pitchFamily="18" charset="0"/>
                        <a:ea typeface="Times New Roman" panose="02020603050405020304" pitchFamily="18" charset="0"/>
                        <a:cs typeface="B Titr" panose="00000700000000000000" pitchFamily="2" charset="-78"/>
                      </a:endParaRPr>
                    </a:p>
                  </a:txBody>
                  <a:tcPr marL="68580" marR="68580" marT="0" marB="0" anchor="ctr"/>
                </a:tc>
                <a:tc hMerge="1">
                  <a:txBody>
                    <a:bodyPr/>
                    <a:lstStyle/>
                    <a:p>
                      <a:endParaRPr lang="en-US"/>
                    </a:p>
                  </a:txBody>
                  <a:tcPr/>
                </a:tc>
                <a:extLst>
                  <a:ext uri="{0D108BD9-81ED-4DB2-BD59-A6C34878D82A}">
                    <a16:rowId xmlns="" xmlns:a16="http://schemas.microsoft.com/office/drawing/2014/main" val="261873523"/>
                  </a:ext>
                </a:extLst>
              </a:tr>
              <a:tr h="258838">
                <a:tc gridSpan="2">
                  <a:txBody>
                    <a:bodyPr/>
                    <a:lstStyle/>
                    <a:p>
                      <a:pPr marL="0" marR="0" algn="ctr" rtl="1">
                        <a:spcBef>
                          <a:spcPts val="0"/>
                        </a:spcBef>
                        <a:spcAft>
                          <a:spcPts val="0"/>
                        </a:spcAft>
                      </a:pPr>
                      <a:r>
                        <a:rPr lang="ar-SA" sz="1000">
                          <a:effectLst/>
                          <a:cs typeface="B Titr" panose="00000700000000000000" pitchFamily="2" charset="-78"/>
                        </a:rPr>
                        <a:t>نام و نام خانوادگی</a:t>
                      </a:r>
                      <a:endParaRPr lang="en-US" sz="2000">
                        <a:effectLst/>
                        <a:latin typeface="Times New Roman" panose="02020603050405020304" pitchFamily="18" charset="0"/>
                        <a:ea typeface="Times New Roman" panose="02020603050405020304" pitchFamily="18" charset="0"/>
                        <a:cs typeface="B Titr" panose="00000700000000000000" pitchFamily="2" charset="-78"/>
                      </a:endParaRPr>
                    </a:p>
                  </a:txBody>
                  <a:tcPr marL="68580" marR="68580" marT="0" marB="0" anchor="ctr"/>
                </a:tc>
                <a:tc hMerge="1">
                  <a:txBody>
                    <a:bodyPr/>
                    <a:lstStyle/>
                    <a:p>
                      <a:endParaRPr lang="en-US"/>
                    </a:p>
                  </a:txBody>
                  <a:tcPr/>
                </a:tc>
                <a:tc gridSpan="2">
                  <a:txBody>
                    <a:bodyPr/>
                    <a:lstStyle/>
                    <a:p>
                      <a:pPr marL="0" marR="0" algn="ctr" rtl="1">
                        <a:spcBef>
                          <a:spcPts val="0"/>
                        </a:spcBef>
                        <a:spcAft>
                          <a:spcPts val="0"/>
                        </a:spcAft>
                      </a:pPr>
                      <a:r>
                        <a:rPr lang="ar-SA" sz="1000">
                          <a:effectLst/>
                          <a:cs typeface="B Titr" panose="00000700000000000000" pitchFamily="2" charset="-78"/>
                        </a:rPr>
                        <a:t>نام و نام خانوادگی</a:t>
                      </a:r>
                      <a:endParaRPr lang="en-US" sz="2000">
                        <a:effectLst/>
                        <a:latin typeface="Times New Roman" panose="02020603050405020304" pitchFamily="18" charset="0"/>
                        <a:ea typeface="Times New Roman" panose="02020603050405020304" pitchFamily="18" charset="0"/>
                        <a:cs typeface="B Titr" panose="00000700000000000000" pitchFamily="2" charset="-78"/>
                      </a:endParaRPr>
                    </a:p>
                  </a:txBody>
                  <a:tcPr marL="68580" marR="68580" marT="0" marB="0" anchor="ctr"/>
                </a:tc>
                <a:tc hMerge="1">
                  <a:txBody>
                    <a:bodyPr/>
                    <a:lstStyle/>
                    <a:p>
                      <a:endParaRPr lang="en-US"/>
                    </a:p>
                  </a:txBody>
                  <a:tcPr/>
                </a:tc>
                <a:tc gridSpan="4">
                  <a:txBody>
                    <a:bodyPr/>
                    <a:lstStyle/>
                    <a:p>
                      <a:pPr marL="0" marR="0" algn="ctr" rtl="1">
                        <a:spcBef>
                          <a:spcPts val="0"/>
                        </a:spcBef>
                        <a:spcAft>
                          <a:spcPts val="0"/>
                        </a:spcAft>
                      </a:pPr>
                      <a:r>
                        <a:rPr lang="ar-SA" sz="1000" dirty="0">
                          <a:effectLst/>
                          <a:cs typeface="B Titr" panose="00000700000000000000" pitchFamily="2" charset="-78"/>
                        </a:rPr>
                        <a:t>نام و نام خانوادگی</a:t>
                      </a:r>
                      <a:endParaRPr lang="en-US" sz="2000" dirty="0">
                        <a:effectLst/>
                        <a:latin typeface="Times New Roman" panose="02020603050405020304" pitchFamily="18" charset="0"/>
                        <a:ea typeface="Times New Roman" panose="02020603050405020304" pitchFamily="18" charset="0"/>
                        <a:cs typeface="B Titr" panose="00000700000000000000" pitchFamily="2" charset="-78"/>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gridSpan="7">
                  <a:txBody>
                    <a:bodyPr/>
                    <a:lstStyle/>
                    <a:p>
                      <a:pPr marL="0" marR="0" algn="ctr" rtl="1">
                        <a:spcBef>
                          <a:spcPts val="0"/>
                        </a:spcBef>
                        <a:spcAft>
                          <a:spcPts val="0"/>
                        </a:spcAft>
                      </a:pPr>
                      <a:r>
                        <a:rPr lang="ar-SA" sz="1000" dirty="0">
                          <a:effectLst/>
                          <a:cs typeface="B Titr" panose="00000700000000000000" pitchFamily="2" charset="-78"/>
                        </a:rPr>
                        <a:t>نام و نام خانوادگی</a:t>
                      </a:r>
                      <a:endParaRPr lang="en-US" sz="2000" dirty="0">
                        <a:effectLst/>
                        <a:latin typeface="Times New Roman" panose="02020603050405020304" pitchFamily="18" charset="0"/>
                        <a:ea typeface="Times New Roman" panose="02020603050405020304" pitchFamily="18" charset="0"/>
                        <a:cs typeface="B Titr" panose="00000700000000000000" pitchFamily="2" charset="-78"/>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marL="0" marR="0" algn="ctr" rtl="1">
                        <a:spcBef>
                          <a:spcPts val="0"/>
                        </a:spcBef>
                        <a:spcAft>
                          <a:spcPts val="0"/>
                        </a:spcAft>
                      </a:pPr>
                      <a:r>
                        <a:rPr lang="ar-SA" sz="1000" dirty="0">
                          <a:effectLst/>
                          <a:cs typeface="B Titr" panose="00000700000000000000" pitchFamily="2" charset="-78"/>
                        </a:rPr>
                        <a:t>نام و نام خانوادگی</a:t>
                      </a:r>
                      <a:endParaRPr lang="en-US" sz="2000" dirty="0">
                        <a:effectLst/>
                        <a:latin typeface="Times New Roman" panose="02020603050405020304" pitchFamily="18" charset="0"/>
                        <a:ea typeface="Times New Roman" panose="02020603050405020304" pitchFamily="18" charset="0"/>
                        <a:cs typeface="B Titr" panose="00000700000000000000" pitchFamily="2" charset="-78"/>
                      </a:endParaRPr>
                    </a:p>
                  </a:txBody>
                  <a:tcPr marL="68580" marR="68580" marT="0" marB="0" anchor="ctr"/>
                </a:tc>
                <a:tc hMerge="1">
                  <a:txBody>
                    <a:bodyPr/>
                    <a:lstStyle/>
                    <a:p>
                      <a:endParaRPr lang="en-US"/>
                    </a:p>
                  </a:txBody>
                  <a:tcPr/>
                </a:tc>
                <a:extLst>
                  <a:ext uri="{0D108BD9-81ED-4DB2-BD59-A6C34878D82A}">
                    <a16:rowId xmlns="" xmlns:a16="http://schemas.microsoft.com/office/drawing/2014/main" val="3432755735"/>
                  </a:ext>
                </a:extLst>
              </a:tr>
              <a:tr h="384877">
                <a:tc gridSpan="2">
                  <a:txBody>
                    <a:bodyPr/>
                    <a:lstStyle/>
                    <a:p>
                      <a:pPr marL="0" marR="0" algn="ctr" rtl="1">
                        <a:spcBef>
                          <a:spcPts val="0"/>
                        </a:spcBef>
                        <a:spcAft>
                          <a:spcPts val="0"/>
                        </a:spcAft>
                      </a:pPr>
                      <a:r>
                        <a:rPr lang="ar-SA" sz="1000">
                          <a:effectLst/>
                          <a:cs typeface="B Titr" panose="00000700000000000000" pitchFamily="2" charset="-78"/>
                        </a:rPr>
                        <a:t>امضاء</a:t>
                      </a:r>
                      <a:endParaRPr lang="en-US" sz="2000">
                        <a:effectLst/>
                        <a:latin typeface="Times New Roman" panose="02020603050405020304" pitchFamily="18" charset="0"/>
                        <a:ea typeface="Times New Roman" panose="02020603050405020304" pitchFamily="18" charset="0"/>
                        <a:cs typeface="B Titr" panose="00000700000000000000" pitchFamily="2" charset="-78"/>
                      </a:endParaRPr>
                    </a:p>
                  </a:txBody>
                  <a:tcPr marL="68580" marR="68580" marT="0" marB="0" anchor="ctr"/>
                </a:tc>
                <a:tc hMerge="1">
                  <a:txBody>
                    <a:bodyPr/>
                    <a:lstStyle/>
                    <a:p>
                      <a:endParaRPr lang="en-US"/>
                    </a:p>
                  </a:txBody>
                  <a:tcPr/>
                </a:tc>
                <a:tc gridSpan="2">
                  <a:txBody>
                    <a:bodyPr/>
                    <a:lstStyle/>
                    <a:p>
                      <a:pPr marL="0" marR="0" algn="ctr" rtl="1">
                        <a:spcBef>
                          <a:spcPts val="0"/>
                        </a:spcBef>
                        <a:spcAft>
                          <a:spcPts val="0"/>
                        </a:spcAft>
                      </a:pPr>
                      <a:r>
                        <a:rPr lang="ar-SA" sz="1000">
                          <a:effectLst/>
                          <a:cs typeface="B Titr" panose="00000700000000000000" pitchFamily="2" charset="-78"/>
                        </a:rPr>
                        <a:t>امضاء</a:t>
                      </a:r>
                      <a:endParaRPr lang="en-US" sz="2000">
                        <a:effectLst/>
                        <a:latin typeface="Times New Roman" panose="02020603050405020304" pitchFamily="18" charset="0"/>
                        <a:ea typeface="Times New Roman" panose="02020603050405020304" pitchFamily="18" charset="0"/>
                        <a:cs typeface="B Titr" panose="00000700000000000000" pitchFamily="2" charset="-78"/>
                      </a:endParaRPr>
                    </a:p>
                  </a:txBody>
                  <a:tcPr marL="68580" marR="68580" marT="0" marB="0" anchor="ctr"/>
                </a:tc>
                <a:tc hMerge="1">
                  <a:txBody>
                    <a:bodyPr/>
                    <a:lstStyle/>
                    <a:p>
                      <a:endParaRPr lang="en-US"/>
                    </a:p>
                  </a:txBody>
                  <a:tcPr/>
                </a:tc>
                <a:tc gridSpan="4">
                  <a:txBody>
                    <a:bodyPr/>
                    <a:lstStyle/>
                    <a:p>
                      <a:pPr marL="0" marR="0" algn="ctr" rtl="1">
                        <a:spcBef>
                          <a:spcPts val="0"/>
                        </a:spcBef>
                        <a:spcAft>
                          <a:spcPts val="0"/>
                        </a:spcAft>
                      </a:pPr>
                      <a:r>
                        <a:rPr lang="ar-SA" sz="1000">
                          <a:effectLst/>
                          <a:cs typeface="B Titr" panose="00000700000000000000" pitchFamily="2" charset="-78"/>
                        </a:rPr>
                        <a:t>امضاء</a:t>
                      </a:r>
                      <a:endParaRPr lang="en-US" sz="2000">
                        <a:effectLst/>
                        <a:latin typeface="Times New Roman" panose="02020603050405020304" pitchFamily="18" charset="0"/>
                        <a:ea typeface="Times New Roman" panose="02020603050405020304" pitchFamily="18" charset="0"/>
                        <a:cs typeface="B Titr" panose="00000700000000000000" pitchFamily="2" charset="-78"/>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gridSpan="7">
                  <a:txBody>
                    <a:bodyPr/>
                    <a:lstStyle/>
                    <a:p>
                      <a:pPr marL="0" marR="0" algn="ctr" rtl="1">
                        <a:spcBef>
                          <a:spcPts val="0"/>
                        </a:spcBef>
                        <a:spcAft>
                          <a:spcPts val="0"/>
                        </a:spcAft>
                      </a:pPr>
                      <a:r>
                        <a:rPr lang="ar-SA" sz="1000" dirty="0">
                          <a:effectLst/>
                          <a:cs typeface="B Titr" panose="00000700000000000000" pitchFamily="2" charset="-78"/>
                        </a:rPr>
                        <a:t>امضاء</a:t>
                      </a:r>
                      <a:endParaRPr lang="en-US" sz="2000" dirty="0">
                        <a:effectLst/>
                        <a:latin typeface="Times New Roman" panose="02020603050405020304" pitchFamily="18" charset="0"/>
                        <a:ea typeface="Times New Roman" panose="02020603050405020304" pitchFamily="18" charset="0"/>
                        <a:cs typeface="B Titr" panose="00000700000000000000" pitchFamily="2" charset="-78"/>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marL="0" marR="0" algn="ctr" rtl="1">
                        <a:spcBef>
                          <a:spcPts val="0"/>
                        </a:spcBef>
                        <a:spcAft>
                          <a:spcPts val="0"/>
                        </a:spcAft>
                      </a:pPr>
                      <a:r>
                        <a:rPr lang="ar-SA" sz="1000" dirty="0">
                          <a:effectLst/>
                          <a:cs typeface="B Titr" panose="00000700000000000000" pitchFamily="2" charset="-78"/>
                        </a:rPr>
                        <a:t>امضاء</a:t>
                      </a:r>
                      <a:endParaRPr lang="en-US" sz="2000" dirty="0">
                        <a:effectLst/>
                        <a:latin typeface="Times New Roman" panose="02020603050405020304" pitchFamily="18" charset="0"/>
                        <a:ea typeface="Times New Roman" panose="02020603050405020304" pitchFamily="18" charset="0"/>
                        <a:cs typeface="B Titr" panose="00000700000000000000" pitchFamily="2" charset="-78"/>
                      </a:endParaRPr>
                    </a:p>
                  </a:txBody>
                  <a:tcPr marL="68580" marR="68580" marT="0" marB="0" anchor="ctr"/>
                </a:tc>
                <a:tc hMerge="1">
                  <a:txBody>
                    <a:bodyPr/>
                    <a:lstStyle/>
                    <a:p>
                      <a:endParaRPr lang="en-US"/>
                    </a:p>
                  </a:txBody>
                  <a:tcPr/>
                </a:tc>
                <a:extLst>
                  <a:ext uri="{0D108BD9-81ED-4DB2-BD59-A6C34878D82A}">
                    <a16:rowId xmlns="" xmlns:a16="http://schemas.microsoft.com/office/drawing/2014/main" val="2886586780"/>
                  </a:ext>
                </a:extLst>
              </a:tr>
            </a:tbl>
          </a:graphicData>
        </a:graphic>
      </p:graphicFrame>
      <p:sp>
        <p:nvSpPr>
          <p:cNvPr id="5" name="TextBox 4">
            <a:extLst>
              <a:ext uri="{FF2B5EF4-FFF2-40B4-BE49-F238E27FC236}">
                <a16:creationId xmlns="" xmlns:a16="http://schemas.microsoft.com/office/drawing/2014/main" id="{636314D0-1DBB-17FF-9143-6EFE45ECC939}"/>
              </a:ext>
            </a:extLst>
          </p:cNvPr>
          <p:cNvSpPr txBox="1"/>
          <p:nvPr/>
        </p:nvSpPr>
        <p:spPr>
          <a:xfrm>
            <a:off x="503583" y="1103026"/>
            <a:ext cx="11383617" cy="707886"/>
          </a:xfrm>
          <a:prstGeom prst="rect">
            <a:avLst/>
          </a:prstGeom>
          <a:noFill/>
        </p:spPr>
        <p:txBody>
          <a:bodyPr wrap="square">
            <a:spAutoFit/>
          </a:bodyPr>
          <a:lstStyle/>
          <a:p>
            <a:pPr marL="0" marR="0" algn="just" rtl="1">
              <a:spcBef>
                <a:spcPts val="0"/>
              </a:spcBef>
              <a:spcAft>
                <a:spcPts val="0"/>
              </a:spcAft>
            </a:pPr>
            <a:r>
              <a:rPr lang="ar-SA" sz="2000" b="1" dirty="0">
                <a:effectLst/>
                <a:latin typeface="Times New Roman" panose="02020603050405020304" pitchFamily="18" charset="0"/>
                <a:ea typeface="Times New Roman" panose="02020603050405020304" pitchFamily="18" charset="0"/>
                <a:cs typeface="B Mitra" panose="00000400000000000000" pitchFamily="2" charset="-78"/>
              </a:rPr>
              <a:t>الف) ارسال لیست اسامی مددجویان دارای واحدهای مسکونی در دست احداث با فرمت </a:t>
            </a:r>
            <a:r>
              <a:rPr lang="en-US" sz="2000" b="1" dirty="0">
                <a:effectLst/>
                <a:latin typeface="Times New Roman" panose="02020603050405020304" pitchFamily="18" charset="0"/>
                <a:ea typeface="Times New Roman" panose="02020603050405020304" pitchFamily="18" charset="0"/>
                <a:cs typeface="B Mitra" panose="00000400000000000000" pitchFamily="2" charset="-78"/>
              </a:rPr>
              <a:t>Excel</a:t>
            </a:r>
            <a:r>
              <a:rPr lang="en-US" sz="2000" b="1" dirty="0">
                <a:effectLst/>
                <a:latin typeface="B Mitra" panose="00000400000000000000" pitchFamily="2" charset="-78"/>
                <a:ea typeface="Times New Roman" panose="02020603050405020304" pitchFamily="18" charset="0"/>
                <a:cs typeface="B Mitra" panose="00000400000000000000" pitchFamily="2" charset="-78"/>
              </a:rPr>
              <a:t> </a:t>
            </a:r>
            <a:r>
              <a:rPr lang="ar-SA" sz="2000" b="1" dirty="0">
                <a:effectLst/>
                <a:latin typeface="B Mitra" panose="00000400000000000000" pitchFamily="2" charset="-78"/>
                <a:ea typeface="Times New Roman" panose="02020603050405020304" pitchFamily="18" charset="0"/>
                <a:cs typeface="B Mitra" panose="00000400000000000000" pitchFamily="2" charset="-78"/>
              </a:rPr>
              <a:t>به انضمام اسکن جدول با امضای اعضاء تائید کننده :</a:t>
            </a:r>
            <a:endParaRPr lang="en-US" b="1" dirty="0">
              <a:effectLst/>
              <a:latin typeface="Times New Roman" panose="02020603050405020304" pitchFamily="18" charset="0"/>
              <a:ea typeface="Times New Roman" panose="02020603050405020304" pitchFamily="18" charset="0"/>
              <a:cs typeface="B Mitra" panose="00000400000000000000" pitchFamily="2" charset="-78"/>
            </a:endParaRPr>
          </a:p>
        </p:txBody>
      </p:sp>
      <p:sp>
        <p:nvSpPr>
          <p:cNvPr id="8" name="TextBox 7">
            <a:extLst>
              <a:ext uri="{FF2B5EF4-FFF2-40B4-BE49-F238E27FC236}">
                <a16:creationId xmlns="" xmlns:a16="http://schemas.microsoft.com/office/drawing/2014/main" id="{FED36B60-C3D2-1D63-7B2E-D3328A3FDC61}"/>
              </a:ext>
            </a:extLst>
          </p:cNvPr>
          <p:cNvSpPr txBox="1"/>
          <p:nvPr/>
        </p:nvSpPr>
        <p:spPr>
          <a:xfrm>
            <a:off x="1086678" y="4878891"/>
            <a:ext cx="10768475" cy="1938992"/>
          </a:xfrm>
          <a:prstGeom prst="rect">
            <a:avLst/>
          </a:prstGeom>
          <a:noFill/>
        </p:spPr>
        <p:txBody>
          <a:bodyPr wrap="square">
            <a:spAutoFit/>
          </a:bodyPr>
          <a:lstStyle/>
          <a:p>
            <a:pPr marL="0" marR="0" algn="justLow" rtl="1">
              <a:spcBef>
                <a:spcPts val="0"/>
              </a:spcBef>
              <a:spcAft>
                <a:spcPts val="0"/>
              </a:spcAft>
            </a:pPr>
            <a:r>
              <a:rPr lang="ar-SA" sz="1400" dirty="0">
                <a:effectLst/>
                <a:latin typeface="Times New Roman" panose="02020603050405020304" pitchFamily="18" charset="0"/>
                <a:ea typeface="Times New Roman" panose="02020603050405020304" pitchFamily="18" charset="0"/>
                <a:cs typeface="B Titr" panose="00000700000000000000" pitchFamily="2" charset="-78"/>
              </a:rPr>
              <a:t>تبصره 1:</a:t>
            </a:r>
            <a:r>
              <a:rPr lang="ar-SA" sz="1800" dirty="0">
                <a:effectLst/>
                <a:latin typeface="Times New Roman" panose="02020603050405020304" pitchFamily="18" charset="0"/>
                <a:ea typeface="Times New Roman" panose="02020603050405020304" pitchFamily="18" charset="0"/>
                <a:cs typeface="B Mitra" panose="00000400000000000000" pitchFamily="2" charset="-78"/>
              </a:rPr>
              <a:t> </a:t>
            </a:r>
            <a:r>
              <a:rPr lang="ar-SA" sz="1800" b="1" dirty="0">
                <a:effectLst/>
                <a:latin typeface="Times New Roman" panose="02020603050405020304" pitchFamily="18" charset="0"/>
                <a:ea typeface="Times New Roman" panose="02020603050405020304" pitchFamily="18" charset="0"/>
                <a:cs typeface="B Mitra" panose="00000400000000000000" pitchFamily="2" charset="-78"/>
              </a:rPr>
              <a:t>میزان کمک بلاعوض پیشنهادی استان </a:t>
            </a:r>
            <a:r>
              <a:rPr lang="ar-SA" sz="1800" b="1" dirty="0">
                <a:solidFill>
                  <a:srgbClr val="FF0000"/>
                </a:solidFill>
                <a:effectLst/>
                <a:latin typeface="Times New Roman" panose="02020603050405020304" pitchFamily="18" charset="0"/>
                <a:ea typeface="Times New Roman" panose="02020603050405020304" pitchFamily="18" charset="0"/>
                <a:cs typeface="B Mitra" panose="00000400000000000000" pitchFamily="2" charset="-78"/>
              </a:rPr>
              <a:t>تا سقف نهایی مبلغ دو هزار (2000) میلیون ريال </a:t>
            </a:r>
            <a:r>
              <a:rPr lang="ar-SA" sz="1800" b="1" dirty="0">
                <a:effectLst/>
                <a:latin typeface="Times New Roman" panose="02020603050405020304" pitchFamily="18" charset="0"/>
                <a:ea typeface="Times New Roman" panose="02020603050405020304" pitchFamily="18" charset="0"/>
                <a:cs typeface="B Mitra" panose="00000400000000000000" pitchFamily="2" charset="-78"/>
              </a:rPr>
              <a:t>و بدون در نظر گرفتن میزان پیشرفت فیزیکی درج گردد. میزان کمک بلاعوض قابل پرداخت در هر مرحله، توسط معاونت تامین و توسعه مسکن محاسبه و پرداخت خواهد شد. </a:t>
            </a:r>
            <a:endParaRPr lang="en-US" sz="1600" b="1" dirty="0">
              <a:effectLst/>
              <a:latin typeface="Times New Roman" panose="02020603050405020304" pitchFamily="18" charset="0"/>
              <a:ea typeface="Times New Roman" panose="02020603050405020304" pitchFamily="18" charset="0"/>
            </a:endParaRPr>
          </a:p>
          <a:p>
            <a:pPr marL="0" marR="0" algn="justLow" rtl="1">
              <a:spcBef>
                <a:spcPts val="0"/>
              </a:spcBef>
              <a:spcAft>
                <a:spcPts val="0"/>
              </a:spcAft>
            </a:pPr>
            <a:r>
              <a:rPr lang="ar-SA" sz="1800" b="1" dirty="0">
                <a:effectLst/>
                <a:latin typeface="Times New Roman" panose="02020603050405020304" pitchFamily="18" charset="0"/>
                <a:ea typeface="Times New Roman" panose="02020603050405020304" pitchFamily="18" charset="0"/>
                <a:cs typeface="B Mitra" panose="00000400000000000000" pitchFamily="2" charset="-78"/>
              </a:rPr>
              <a:t>ب) : </a:t>
            </a:r>
            <a:r>
              <a:rPr lang="ar-SA" sz="1600" b="1" dirty="0">
                <a:effectLst/>
                <a:highlight>
                  <a:srgbClr val="FFFF00"/>
                </a:highlight>
                <a:latin typeface="Times New Roman" panose="02020603050405020304" pitchFamily="18" charset="0"/>
                <a:ea typeface="Times New Roman" panose="02020603050405020304" pitchFamily="18" charset="0"/>
                <a:cs typeface="B Mitra" panose="00000400000000000000" pitchFamily="2" charset="-78"/>
              </a:rPr>
              <a:t>در این روش کمک بلاعوض سازمان در چهار مرحله متناسب با پیشرفت فیزیکی به شرح ذیل پرداخت می گردد :</a:t>
            </a:r>
            <a:endParaRPr lang="en-US" sz="1400" b="1" dirty="0">
              <a:effectLst/>
              <a:highlight>
                <a:srgbClr val="FFFF00"/>
              </a:highlight>
              <a:latin typeface="Times New Roman" panose="02020603050405020304" pitchFamily="18" charset="0"/>
              <a:ea typeface="Times New Roman" panose="02020603050405020304" pitchFamily="18" charset="0"/>
            </a:endParaRPr>
          </a:p>
          <a:p>
            <a:pPr marL="0" marR="0" algn="justLow" rtl="1">
              <a:spcBef>
                <a:spcPts val="0"/>
              </a:spcBef>
              <a:spcAft>
                <a:spcPts val="0"/>
              </a:spcAft>
            </a:pPr>
            <a:r>
              <a:rPr lang="en-US" sz="1600" b="1" dirty="0">
                <a:effectLst/>
                <a:highlight>
                  <a:srgbClr val="FFFF00"/>
                </a:highlight>
                <a:latin typeface="Times New Roman" panose="02020603050405020304" pitchFamily="18" charset="0"/>
                <a:ea typeface="Times New Roman" panose="02020603050405020304" pitchFamily="18" charset="0"/>
                <a:cs typeface="B Mitra" panose="00000400000000000000" pitchFamily="2" charset="-78"/>
              </a:rPr>
              <a:t>     </a:t>
            </a:r>
            <a:r>
              <a:rPr lang="ar-SA" sz="1600" b="1" dirty="0">
                <a:effectLst/>
                <a:highlight>
                  <a:srgbClr val="FFFF00"/>
                </a:highlight>
                <a:latin typeface="Times New Roman" panose="02020603050405020304" pitchFamily="18" charset="0"/>
                <a:ea typeface="Times New Roman" panose="02020603050405020304" pitchFamily="18" charset="0"/>
                <a:cs typeface="B Mitra" panose="00000400000000000000" pitchFamily="2" charset="-78"/>
              </a:rPr>
              <a:t>مرحله اول: مبلغ چهارصد (400) میلیون ریال در پایان مرحله فونداسیون.</a:t>
            </a:r>
            <a:endParaRPr lang="en-US" sz="1400" b="1" dirty="0">
              <a:effectLst/>
              <a:highlight>
                <a:srgbClr val="FFFF00"/>
              </a:highlight>
              <a:latin typeface="Times New Roman" panose="02020603050405020304" pitchFamily="18" charset="0"/>
              <a:ea typeface="Times New Roman" panose="02020603050405020304" pitchFamily="18" charset="0"/>
            </a:endParaRPr>
          </a:p>
          <a:p>
            <a:pPr marL="0" marR="0" algn="justLow" rtl="1">
              <a:spcBef>
                <a:spcPts val="0"/>
              </a:spcBef>
              <a:spcAft>
                <a:spcPts val="0"/>
              </a:spcAft>
            </a:pPr>
            <a:r>
              <a:rPr lang="en-US" sz="1600" b="1" dirty="0">
                <a:effectLst/>
                <a:highlight>
                  <a:srgbClr val="FFFF00"/>
                </a:highlight>
                <a:latin typeface="Times New Roman" panose="02020603050405020304" pitchFamily="18" charset="0"/>
                <a:ea typeface="Times New Roman" panose="02020603050405020304" pitchFamily="18" charset="0"/>
                <a:cs typeface="B Mitra" panose="00000400000000000000" pitchFamily="2" charset="-78"/>
              </a:rPr>
              <a:t>     </a:t>
            </a:r>
            <a:r>
              <a:rPr lang="ar-SA" sz="1600" b="1" dirty="0">
                <a:effectLst/>
                <a:highlight>
                  <a:srgbClr val="FFFF00"/>
                </a:highlight>
                <a:latin typeface="Times New Roman" panose="02020603050405020304" pitchFamily="18" charset="0"/>
                <a:ea typeface="Times New Roman" panose="02020603050405020304" pitchFamily="18" charset="0"/>
                <a:cs typeface="B Mitra" panose="00000400000000000000" pitchFamily="2" charset="-78"/>
              </a:rPr>
              <a:t>مرحله دوم: مبلغ ششصد (600)  میلیون ریال در پایان مرحله اجرای اسکلت یا سقف.</a:t>
            </a:r>
            <a:endParaRPr lang="en-US" sz="1400" b="1" dirty="0">
              <a:effectLst/>
              <a:highlight>
                <a:srgbClr val="FFFF00"/>
              </a:highlight>
              <a:latin typeface="Times New Roman" panose="02020603050405020304" pitchFamily="18" charset="0"/>
              <a:ea typeface="Times New Roman" panose="02020603050405020304" pitchFamily="18" charset="0"/>
            </a:endParaRPr>
          </a:p>
          <a:p>
            <a:pPr marL="0" marR="0" algn="justLow" rtl="1">
              <a:spcBef>
                <a:spcPts val="0"/>
              </a:spcBef>
              <a:spcAft>
                <a:spcPts val="0"/>
              </a:spcAft>
            </a:pPr>
            <a:r>
              <a:rPr lang="en-US" sz="1600" b="1" dirty="0">
                <a:effectLst/>
                <a:highlight>
                  <a:srgbClr val="FFFF00"/>
                </a:highlight>
                <a:latin typeface="Times New Roman" panose="02020603050405020304" pitchFamily="18" charset="0"/>
                <a:ea typeface="Times New Roman" panose="02020603050405020304" pitchFamily="18" charset="0"/>
                <a:cs typeface="B Mitra" panose="00000400000000000000" pitchFamily="2" charset="-78"/>
              </a:rPr>
              <a:t>     </a:t>
            </a:r>
            <a:r>
              <a:rPr lang="ar-SA" sz="1600" b="1" dirty="0">
                <a:effectLst/>
                <a:highlight>
                  <a:srgbClr val="FFFF00"/>
                </a:highlight>
                <a:latin typeface="Times New Roman" panose="02020603050405020304" pitchFamily="18" charset="0"/>
                <a:ea typeface="Times New Roman" panose="02020603050405020304" pitchFamily="18" charset="0"/>
                <a:cs typeface="B Mitra" panose="00000400000000000000" pitchFamily="2" charset="-78"/>
              </a:rPr>
              <a:t>مرحله سوم: مبلغ ششصد (600)  میلیون ریال در پایان مرحله اجرای سفت کاری.</a:t>
            </a:r>
            <a:endParaRPr lang="en-US" sz="1400" b="1" dirty="0">
              <a:effectLst/>
              <a:highlight>
                <a:srgbClr val="FFFF00"/>
              </a:highlight>
              <a:latin typeface="Times New Roman" panose="02020603050405020304" pitchFamily="18" charset="0"/>
              <a:ea typeface="Times New Roman" panose="02020603050405020304" pitchFamily="18" charset="0"/>
            </a:endParaRPr>
          </a:p>
          <a:p>
            <a:pPr marL="0" marR="0" algn="justLow" rtl="1">
              <a:spcBef>
                <a:spcPts val="0"/>
              </a:spcBef>
              <a:spcAft>
                <a:spcPts val="0"/>
              </a:spcAft>
            </a:pPr>
            <a:r>
              <a:rPr lang="en-US" sz="1600" b="1" dirty="0">
                <a:effectLst/>
                <a:highlight>
                  <a:srgbClr val="FFFF00"/>
                </a:highlight>
                <a:latin typeface="Times New Roman" panose="02020603050405020304" pitchFamily="18" charset="0"/>
                <a:ea typeface="Times New Roman" panose="02020603050405020304" pitchFamily="18" charset="0"/>
                <a:cs typeface="B Mitra" panose="00000400000000000000" pitchFamily="2" charset="-78"/>
              </a:rPr>
              <a:t>     </a:t>
            </a:r>
            <a:r>
              <a:rPr lang="ar-SA" sz="1600" b="1" dirty="0">
                <a:effectLst/>
                <a:highlight>
                  <a:srgbClr val="FFFF00"/>
                </a:highlight>
                <a:latin typeface="Times New Roman" panose="02020603050405020304" pitchFamily="18" charset="0"/>
                <a:ea typeface="Times New Roman" panose="02020603050405020304" pitchFamily="18" charset="0"/>
                <a:cs typeface="B Mitra" panose="00000400000000000000" pitchFamily="2" charset="-78"/>
              </a:rPr>
              <a:t>مرحله چهارم : مبلغ چهارصد (400)  میلیون ریال در مرحله پایان اجرای نازک کاری.</a:t>
            </a:r>
            <a:endParaRPr lang="en-US" sz="1400" b="1" dirty="0">
              <a:effectLst/>
              <a:highlight>
                <a:srgbClr val="FFFF00"/>
              </a:highligh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97622661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087903B1-2395-BB68-6882-2D64F588D66D}"/>
              </a:ext>
            </a:extLst>
          </p:cNvPr>
          <p:cNvSpPr>
            <a:spLocks noGrp="1"/>
          </p:cNvSpPr>
          <p:nvPr>
            <p:ph idx="1"/>
          </p:nvPr>
        </p:nvSpPr>
        <p:spPr>
          <a:xfrm>
            <a:off x="556591" y="172279"/>
            <a:ext cx="11251096" cy="6520070"/>
          </a:xfrm>
        </p:spPr>
        <p:txBody>
          <a:bodyPr>
            <a:normAutofit/>
          </a:bodyPr>
          <a:lstStyle/>
          <a:p>
            <a:pPr marL="0" marR="0" algn="just" rtl="1">
              <a:lnSpc>
                <a:spcPct val="150000"/>
              </a:lnSpc>
              <a:spcBef>
                <a:spcPts val="0"/>
              </a:spcBef>
              <a:spcAft>
                <a:spcPts val="0"/>
              </a:spcAft>
            </a:pPr>
            <a:r>
              <a:rPr lang="ar-SA" sz="1800" dirty="0">
                <a:effectLst/>
                <a:latin typeface="Times New Roman" panose="02020603050405020304" pitchFamily="18" charset="0"/>
                <a:ea typeface="Times New Roman" panose="02020603050405020304" pitchFamily="18" charset="0"/>
                <a:cs typeface="B Titr" panose="00000700000000000000" pitchFamily="2" charset="-78"/>
              </a:rPr>
              <a:t>تبصره 1:</a:t>
            </a:r>
            <a:r>
              <a:rPr lang="ar-SA" sz="1800" dirty="0">
                <a:effectLst/>
                <a:latin typeface="Times New Roman" panose="02020603050405020304" pitchFamily="18" charset="0"/>
                <a:ea typeface="Times New Roman" panose="02020603050405020304" pitchFamily="18" charset="0"/>
                <a:cs typeface="B Mitra" panose="00000400000000000000" pitchFamily="2" charset="-78"/>
              </a:rPr>
              <a:t> </a:t>
            </a:r>
            <a:r>
              <a:rPr lang="ar-SA" sz="2000" b="1" dirty="0">
                <a:solidFill>
                  <a:srgbClr val="FF0000"/>
                </a:solidFill>
                <a:effectLst/>
                <a:latin typeface="Times New Roman" panose="02020603050405020304" pitchFamily="18" charset="0"/>
                <a:ea typeface="Times New Roman" panose="02020603050405020304" pitchFamily="18" charset="0"/>
                <a:cs typeface="B Mitra" panose="00000400000000000000" pitchFamily="2" charset="-78"/>
              </a:rPr>
              <a:t>پرداخت کمک بلاعوض </a:t>
            </a:r>
            <a:r>
              <a:rPr lang="ar-SA" sz="2000" b="1" dirty="0">
                <a:effectLst/>
                <a:latin typeface="Times New Roman" panose="02020603050405020304" pitchFamily="18" charset="0"/>
                <a:ea typeface="Times New Roman" panose="02020603050405020304" pitchFamily="18" charset="0"/>
                <a:cs typeface="B Mitra" panose="00000400000000000000" pitchFamily="2" charset="-78"/>
              </a:rPr>
              <a:t>در خصوص واحدهای مسکونی در دست احداث </a:t>
            </a:r>
            <a:r>
              <a:rPr lang="ar-SA" sz="2000" b="1" dirty="0">
                <a:effectLst/>
                <a:highlight>
                  <a:srgbClr val="FFFF00"/>
                </a:highlight>
                <a:latin typeface="Times New Roman" panose="02020603050405020304" pitchFamily="18" charset="0"/>
                <a:ea typeface="Times New Roman" panose="02020603050405020304" pitchFamily="18" charset="0"/>
                <a:cs typeface="B Mitra" panose="00000400000000000000" pitchFamily="2" charset="-78"/>
              </a:rPr>
              <a:t>در قالب مشارکت با فرد تحت پوشش </a:t>
            </a:r>
            <a:r>
              <a:rPr lang="ar-SA" sz="2000" b="1" dirty="0">
                <a:effectLst/>
                <a:latin typeface="Times New Roman" panose="02020603050405020304" pitchFamily="18" charset="0"/>
                <a:ea typeface="Times New Roman" panose="02020603050405020304" pitchFamily="18" charset="0"/>
                <a:cs typeface="B Mitra" panose="00000400000000000000" pitchFamily="2" charset="-78"/>
              </a:rPr>
              <a:t>(خود مالکی) که </a:t>
            </a:r>
            <a:r>
              <a:rPr lang="ar-SA" sz="2000" b="1" dirty="0">
                <a:solidFill>
                  <a:srgbClr val="FF0000"/>
                </a:solidFill>
                <a:effectLst/>
                <a:latin typeface="Times New Roman" panose="02020603050405020304" pitchFamily="18" charset="0"/>
                <a:ea typeface="Times New Roman" panose="02020603050405020304" pitchFamily="18" charset="0"/>
                <a:cs typeface="B Mitra" panose="00000400000000000000" pitchFamily="2" charset="-78"/>
              </a:rPr>
              <a:t>در سالهای گذشته بخشی از کمک </a:t>
            </a:r>
            <a:r>
              <a:rPr lang="ar-SA" sz="2000" b="1" dirty="0">
                <a:effectLst/>
                <a:latin typeface="Times New Roman" panose="02020603050405020304" pitchFamily="18" charset="0"/>
                <a:ea typeface="Times New Roman" panose="02020603050405020304" pitchFamily="18" charset="0"/>
                <a:cs typeface="B Mitra" panose="00000400000000000000" pitchFamily="2" charset="-78"/>
              </a:rPr>
              <a:t>بلاعوض سازمان را </a:t>
            </a:r>
            <a:r>
              <a:rPr lang="ar-SA" sz="2000" b="1" dirty="0">
                <a:solidFill>
                  <a:srgbClr val="FF0000"/>
                </a:solidFill>
                <a:effectLst/>
                <a:latin typeface="Times New Roman" panose="02020603050405020304" pitchFamily="18" charset="0"/>
                <a:ea typeface="Times New Roman" panose="02020603050405020304" pitchFamily="18" charset="0"/>
                <a:cs typeface="B Mitra" panose="00000400000000000000" pitchFamily="2" charset="-78"/>
              </a:rPr>
              <a:t>دریافت کرده اند</a:t>
            </a:r>
            <a:r>
              <a:rPr lang="ar-SA" sz="2000" b="1" dirty="0">
                <a:effectLst/>
                <a:latin typeface="Times New Roman" panose="02020603050405020304" pitchFamily="18" charset="0"/>
                <a:ea typeface="Times New Roman" panose="02020603050405020304" pitchFamily="18" charset="0"/>
                <a:cs typeface="B Mitra" panose="00000400000000000000" pitchFamily="2" charset="-78"/>
              </a:rPr>
              <a:t>، صرفاً در </a:t>
            </a:r>
            <a:r>
              <a:rPr lang="ar-SA" sz="2000" b="1" dirty="0">
                <a:effectLst/>
                <a:highlight>
                  <a:srgbClr val="00FFFF"/>
                </a:highlight>
                <a:latin typeface="Times New Roman" panose="02020603050405020304" pitchFamily="18" charset="0"/>
                <a:ea typeface="Times New Roman" panose="02020603050405020304" pitchFamily="18" charset="0"/>
                <a:cs typeface="B Mitra" panose="00000400000000000000" pitchFamily="2" charset="-78"/>
              </a:rPr>
              <a:t>قالب تفاهمنامه مشترک با بنیاد مسکن انقلاب اسلامی</a:t>
            </a:r>
            <a:r>
              <a:rPr lang="ar-SA" sz="2000" b="1" dirty="0">
                <a:effectLst/>
                <a:latin typeface="Times New Roman" panose="02020603050405020304" pitchFamily="18" charset="0"/>
                <a:ea typeface="Times New Roman" panose="02020603050405020304" pitchFamily="18" charset="0"/>
                <a:cs typeface="B Mitra" panose="00000400000000000000" pitchFamily="2" charset="-78"/>
              </a:rPr>
              <a:t> با موضوع کمک به احداث یا تکمیل احداث 10 هزار واحد مسکونی در روستاها و شهرهای کمتر از 25 هزار نفر جمعیت، تا زمان جذب کامل سهمیه اختصاص داده شده به این تفاهمنامه، </a:t>
            </a:r>
            <a:r>
              <a:rPr lang="ar-SA" sz="2000" b="1" dirty="0">
                <a:effectLst/>
                <a:highlight>
                  <a:srgbClr val="00FFFF"/>
                </a:highlight>
                <a:latin typeface="Times New Roman" panose="02020603050405020304" pitchFamily="18" charset="0"/>
                <a:ea typeface="Times New Roman" panose="02020603050405020304" pitchFamily="18" charset="0"/>
                <a:cs typeface="B Mitra" panose="00000400000000000000" pitchFamily="2" charset="-78"/>
              </a:rPr>
              <a:t>امکان پذیر می باشد.  </a:t>
            </a:r>
            <a:endParaRPr lang="en-US" sz="1800" b="1" dirty="0">
              <a:effectLst/>
              <a:highlight>
                <a:srgbClr val="00FFFF"/>
              </a:highlight>
              <a:latin typeface="Times New Roman" panose="02020603050405020304" pitchFamily="18" charset="0"/>
              <a:ea typeface="Times New Roman" panose="02020603050405020304" pitchFamily="18" charset="0"/>
            </a:endParaRPr>
          </a:p>
          <a:p>
            <a:pPr marL="0" marR="0" algn="just" rtl="1">
              <a:lnSpc>
                <a:spcPct val="150000"/>
              </a:lnSpc>
              <a:spcBef>
                <a:spcPts val="0"/>
              </a:spcBef>
              <a:spcAft>
                <a:spcPts val="0"/>
              </a:spcAft>
            </a:pPr>
            <a:r>
              <a:rPr lang="ar-SA" sz="1800" dirty="0">
                <a:effectLst/>
                <a:latin typeface="Times New Roman" panose="02020603050405020304" pitchFamily="18" charset="0"/>
                <a:ea typeface="Times New Roman" panose="02020603050405020304" pitchFamily="18" charset="0"/>
                <a:cs typeface="B Titr" panose="00000700000000000000" pitchFamily="2" charset="-78"/>
              </a:rPr>
              <a:t>تبصره 2:</a:t>
            </a:r>
            <a:r>
              <a:rPr lang="ar-SA" sz="1800" dirty="0">
                <a:effectLst/>
                <a:latin typeface="Times New Roman" panose="02020603050405020304" pitchFamily="18" charset="0"/>
                <a:ea typeface="Times New Roman" panose="02020603050405020304" pitchFamily="18" charset="0"/>
                <a:cs typeface="B Mitra" panose="00000400000000000000" pitchFamily="2" charset="-78"/>
              </a:rPr>
              <a:t> </a:t>
            </a:r>
            <a:r>
              <a:rPr lang="ar-SA" sz="1800" b="1" dirty="0">
                <a:effectLst/>
                <a:latin typeface="Times New Roman" panose="02020603050405020304" pitchFamily="18" charset="0"/>
                <a:ea typeface="Times New Roman" panose="02020603050405020304" pitchFamily="18" charset="0"/>
                <a:cs typeface="B Mitra" panose="00000400000000000000" pitchFamily="2" charset="-78"/>
              </a:rPr>
              <a:t>منظور از قابل اسکان بودن واحد مسکونی، اتمام مرحله نازک کاری در اجرای عملیات پیشرفت فیزیکی با دارا بودن قابلیت سکونت می باشد. لازم به ذکر است اجرای نمای ساختمان و محوطه سازی شامل ارائه مستنداتی دال بر اتمام اجرای مرحله نازک کاری نمی باشد. </a:t>
            </a:r>
            <a:endParaRPr lang="en-US" sz="1800" b="1" dirty="0">
              <a:effectLst/>
              <a:latin typeface="Times New Roman" panose="02020603050405020304" pitchFamily="18" charset="0"/>
              <a:ea typeface="Times New Roman" panose="02020603050405020304" pitchFamily="18" charset="0"/>
            </a:endParaRPr>
          </a:p>
          <a:p>
            <a:pPr marL="0" marR="0" algn="just" rtl="1">
              <a:lnSpc>
                <a:spcPct val="150000"/>
              </a:lnSpc>
              <a:spcBef>
                <a:spcPts val="0"/>
              </a:spcBef>
              <a:spcAft>
                <a:spcPts val="0"/>
              </a:spcAft>
            </a:pPr>
            <a:r>
              <a:rPr lang="ar-SA" sz="2000" b="1" dirty="0">
                <a:effectLst/>
                <a:latin typeface="Times New Roman" panose="02020603050405020304" pitchFamily="18" charset="0"/>
                <a:ea typeface="Times New Roman" panose="02020603050405020304" pitchFamily="18" charset="0"/>
                <a:cs typeface="B Mitra" panose="00000400000000000000" pitchFamily="2" charset="-78"/>
              </a:rPr>
              <a:t>ج) ارسال </a:t>
            </a:r>
            <a:r>
              <a:rPr lang="ar-SA" sz="2000" b="1" dirty="0">
                <a:solidFill>
                  <a:srgbClr val="FF0000"/>
                </a:solidFill>
                <a:effectLst/>
                <a:latin typeface="Times New Roman" panose="02020603050405020304" pitchFamily="18" charset="0"/>
                <a:ea typeface="Times New Roman" panose="02020603050405020304" pitchFamily="18" charset="0"/>
                <a:cs typeface="B Mitra" panose="00000400000000000000" pitchFamily="2" charset="-78"/>
              </a:rPr>
              <a:t>تصویر رنگی</a:t>
            </a:r>
            <a:r>
              <a:rPr lang="ar-SA" sz="2000" b="1" dirty="0">
                <a:effectLst/>
                <a:latin typeface="Times New Roman" panose="02020603050405020304" pitchFamily="18" charset="0"/>
                <a:ea typeface="Times New Roman" panose="02020603050405020304" pitchFamily="18" charset="0"/>
                <a:cs typeface="B Mitra" panose="00000400000000000000" pitchFamily="2" charset="-78"/>
              </a:rPr>
              <a:t>، واضح و غیر مخدوش </a:t>
            </a:r>
            <a:r>
              <a:rPr lang="ar-SA" sz="2000" b="1" dirty="0">
                <a:solidFill>
                  <a:srgbClr val="FF0000"/>
                </a:solidFill>
                <a:effectLst/>
                <a:latin typeface="Times New Roman" panose="02020603050405020304" pitchFamily="18" charset="0"/>
                <a:ea typeface="Times New Roman" panose="02020603050405020304" pitchFamily="18" charset="0"/>
                <a:cs typeface="B Mitra" panose="00000400000000000000" pitchFamily="2" charset="-78"/>
              </a:rPr>
              <a:t>از تمامی صفحات پروانه ساختمانی یا پایانکار </a:t>
            </a:r>
            <a:r>
              <a:rPr lang="ar-SA" sz="2000" b="1" dirty="0">
                <a:effectLst/>
                <a:latin typeface="Times New Roman" panose="02020603050405020304" pitchFamily="18" charset="0"/>
                <a:ea typeface="Times New Roman" panose="02020603050405020304" pitchFamily="18" charset="0"/>
                <a:cs typeface="B Mitra" panose="00000400000000000000" pitchFamily="2" charset="-78"/>
              </a:rPr>
              <a:t>صادر شده از مراجع ذیصلاح و دارای تاریخ معتبر با درج نا</a:t>
            </a:r>
            <a:r>
              <a:rPr lang="ar-SA" sz="2000" b="1" dirty="0">
                <a:solidFill>
                  <a:srgbClr val="FF0000"/>
                </a:solidFill>
                <a:effectLst/>
                <a:latin typeface="Times New Roman" panose="02020603050405020304" pitchFamily="18" charset="0"/>
                <a:ea typeface="Times New Roman" panose="02020603050405020304" pitchFamily="18" charset="0"/>
                <a:cs typeface="B Mitra" panose="00000400000000000000" pitchFamily="2" charset="-78"/>
              </a:rPr>
              <a:t>م شخص مددجو به عنوان مالک</a:t>
            </a:r>
            <a:r>
              <a:rPr lang="ar-SA" sz="2000" b="1" dirty="0">
                <a:effectLst/>
                <a:latin typeface="Times New Roman" panose="02020603050405020304" pitchFamily="18" charset="0"/>
                <a:ea typeface="Times New Roman" panose="02020603050405020304" pitchFamily="18" charset="0"/>
                <a:cs typeface="B Mitra" panose="00000400000000000000" pitchFamily="2" charset="-78"/>
              </a:rPr>
              <a:t>.</a:t>
            </a:r>
            <a:endParaRPr lang="en-US" sz="2000" b="1" dirty="0">
              <a:effectLst/>
              <a:latin typeface="Times New Roman" panose="02020603050405020304" pitchFamily="18" charset="0"/>
              <a:ea typeface="Times New Roman" panose="02020603050405020304" pitchFamily="18" charset="0"/>
            </a:endParaRPr>
          </a:p>
          <a:p>
            <a:pPr marL="0" marR="0" algn="just" rtl="1">
              <a:lnSpc>
                <a:spcPct val="150000"/>
              </a:lnSpc>
              <a:spcBef>
                <a:spcPts val="0"/>
              </a:spcBef>
              <a:spcAft>
                <a:spcPts val="0"/>
              </a:spcAft>
            </a:pPr>
            <a:r>
              <a:rPr lang="ar-SA" sz="1800" dirty="0">
                <a:effectLst/>
                <a:latin typeface="Times New Roman" panose="02020603050405020304" pitchFamily="18" charset="0"/>
                <a:ea typeface="Times New Roman" panose="02020603050405020304" pitchFamily="18" charset="0"/>
                <a:cs typeface="B Titr" panose="00000700000000000000" pitchFamily="2" charset="-78"/>
              </a:rPr>
              <a:t>تبصره 1:</a:t>
            </a:r>
            <a:r>
              <a:rPr lang="ar-SA" sz="1800" dirty="0">
                <a:effectLst/>
                <a:latin typeface="Times New Roman" panose="02020603050405020304" pitchFamily="18" charset="0"/>
                <a:ea typeface="Times New Roman" panose="02020603050405020304" pitchFamily="18" charset="0"/>
                <a:cs typeface="B Mitra" panose="00000400000000000000" pitchFamily="2" charset="-78"/>
              </a:rPr>
              <a:t> </a:t>
            </a:r>
            <a:r>
              <a:rPr lang="ar-SA" sz="2000" b="1" dirty="0">
                <a:effectLst/>
                <a:latin typeface="Times New Roman" panose="02020603050405020304" pitchFamily="18" charset="0"/>
                <a:ea typeface="Times New Roman" panose="02020603050405020304" pitchFamily="18" charset="0"/>
                <a:cs typeface="B Mitra" panose="00000400000000000000" pitchFamily="2" charset="-78"/>
              </a:rPr>
              <a:t>در پروانه احداث واحد مسکونی ( تک واحدی) ویژه خانوارهای دارای حداقل دو عضو معلول (بجز خانوار دارای معلول ذهنی) درج نام تمامی افراد دارای معلولیت به عنوان مالک در پروانه ساختمانی الزامی است.</a:t>
            </a:r>
            <a:endParaRPr lang="en-US" sz="2000" b="1" dirty="0">
              <a:effectLst/>
              <a:latin typeface="Times New Roman" panose="02020603050405020304" pitchFamily="18" charset="0"/>
              <a:ea typeface="Times New Roman" panose="02020603050405020304" pitchFamily="18" charset="0"/>
            </a:endParaRPr>
          </a:p>
          <a:p>
            <a:pPr marL="0" marR="0" algn="just" rtl="1">
              <a:lnSpc>
                <a:spcPct val="150000"/>
              </a:lnSpc>
              <a:spcBef>
                <a:spcPts val="0"/>
              </a:spcBef>
              <a:spcAft>
                <a:spcPts val="0"/>
              </a:spcAft>
            </a:pPr>
            <a:r>
              <a:rPr lang="ar-SA" sz="1800" dirty="0">
                <a:effectLst/>
                <a:latin typeface="Times New Roman" panose="02020603050405020304" pitchFamily="18" charset="0"/>
                <a:ea typeface="Times New Roman" panose="02020603050405020304" pitchFamily="18" charset="0"/>
                <a:cs typeface="B Titr" panose="00000700000000000000" pitchFamily="2" charset="-78"/>
              </a:rPr>
              <a:t>تبصره 2:</a:t>
            </a:r>
            <a:r>
              <a:rPr lang="ar-SA" sz="1800" dirty="0">
                <a:effectLst/>
                <a:latin typeface="Times New Roman" panose="02020603050405020304" pitchFamily="18" charset="0"/>
                <a:ea typeface="Times New Roman" panose="02020603050405020304" pitchFamily="18" charset="0"/>
                <a:cs typeface="B Mitra" panose="00000400000000000000" pitchFamily="2" charset="-78"/>
              </a:rPr>
              <a:t> </a:t>
            </a:r>
            <a:r>
              <a:rPr lang="ar-SA" sz="2000" b="1" dirty="0">
                <a:effectLst/>
                <a:latin typeface="Times New Roman" panose="02020603050405020304" pitchFamily="18" charset="0"/>
                <a:ea typeface="Times New Roman" panose="02020603050405020304" pitchFamily="18" charset="0"/>
                <a:cs typeface="B Mitra" panose="00000400000000000000" pitchFamily="2" charset="-78"/>
              </a:rPr>
              <a:t>در پروانه احداث واحد مسکونی، درج نام فرد مددجو به عنوان وکیل قانونی مورد تائید نمی باشد.</a:t>
            </a:r>
            <a:endParaRPr lang="en-US" sz="2000" b="1" dirty="0">
              <a:effectLst/>
              <a:latin typeface="Times New Roman" panose="02020603050405020304" pitchFamily="18" charset="0"/>
              <a:ea typeface="Times New Roman" panose="02020603050405020304" pitchFamily="18" charset="0"/>
            </a:endParaRPr>
          </a:p>
          <a:p>
            <a:pPr marL="0" marR="0" algn="just" rtl="1">
              <a:lnSpc>
                <a:spcPct val="150000"/>
              </a:lnSpc>
              <a:spcBef>
                <a:spcPts val="0"/>
              </a:spcBef>
              <a:spcAft>
                <a:spcPts val="0"/>
              </a:spcAft>
            </a:pPr>
            <a:r>
              <a:rPr lang="ar-SA" sz="1800" dirty="0">
                <a:effectLst/>
                <a:latin typeface="Times New Roman" panose="02020603050405020304" pitchFamily="18" charset="0"/>
                <a:ea typeface="Times New Roman" panose="02020603050405020304" pitchFamily="18" charset="0"/>
                <a:cs typeface="B Titr" panose="00000700000000000000" pitchFamily="2" charset="-78"/>
              </a:rPr>
              <a:t>تبصره 3:</a:t>
            </a:r>
            <a:r>
              <a:rPr lang="ar-SA" sz="1800" dirty="0">
                <a:effectLst/>
                <a:latin typeface="Times New Roman" panose="02020603050405020304" pitchFamily="18" charset="0"/>
                <a:ea typeface="Times New Roman" panose="02020603050405020304" pitchFamily="18" charset="0"/>
                <a:cs typeface="B Mitra" panose="00000400000000000000" pitchFamily="2" charset="-78"/>
              </a:rPr>
              <a:t> </a:t>
            </a:r>
            <a:r>
              <a:rPr lang="ar-SA" sz="2000" b="1" dirty="0">
                <a:effectLst/>
                <a:latin typeface="Times New Roman" panose="02020603050405020304" pitchFamily="18" charset="0"/>
                <a:ea typeface="Times New Roman" panose="02020603050405020304" pitchFamily="18" charset="0"/>
                <a:cs typeface="B Mitra" panose="00000400000000000000" pitchFamily="2" charset="-78"/>
              </a:rPr>
              <a:t>درصورت وجود هرگونه تغییرات، خط خوردگی و .. در متن پروانه ساختمانی، اصلاحیه نهایی می‌بایست در قسمت توضیحات پروانه درج و ذیل آن توسط مرجع صدور پروانه، مهر و امضاء گردد.</a:t>
            </a:r>
            <a:endParaRPr lang="en-US" sz="2000" b="1"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59009083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B91E33D2-DE51-3A2C-3A4D-614702C7CF92}"/>
              </a:ext>
            </a:extLst>
          </p:cNvPr>
          <p:cNvSpPr>
            <a:spLocks noGrp="1"/>
          </p:cNvSpPr>
          <p:nvPr>
            <p:ph idx="1"/>
          </p:nvPr>
        </p:nvSpPr>
        <p:spPr>
          <a:xfrm>
            <a:off x="384313" y="159026"/>
            <a:ext cx="11502887" cy="6533321"/>
          </a:xfrm>
        </p:spPr>
        <p:txBody>
          <a:bodyPr>
            <a:normAutofit fontScale="85000" lnSpcReduction="20000"/>
          </a:bodyPr>
          <a:lstStyle/>
          <a:p>
            <a:pPr marL="0" lvl="0" algn="just" rtl="1">
              <a:lnSpc>
                <a:spcPct val="170000"/>
              </a:lnSpc>
              <a:spcBef>
                <a:spcPts val="0"/>
              </a:spcBef>
              <a:buClr>
                <a:srgbClr val="A53010"/>
              </a:buClr>
            </a:pPr>
            <a:r>
              <a:rPr lang="ar-SA" dirty="0">
                <a:solidFill>
                  <a:prstClr val="black">
                    <a:lumMod val="75000"/>
                    <a:lumOff val="25000"/>
                  </a:prstClr>
                </a:solidFill>
                <a:latin typeface="Times New Roman" panose="02020603050405020304" pitchFamily="18" charset="0"/>
                <a:ea typeface="Times New Roman" panose="02020603050405020304" pitchFamily="18" charset="0"/>
                <a:cs typeface="B Titr" panose="00000700000000000000" pitchFamily="2" charset="-78"/>
              </a:rPr>
              <a:t>تبصره 4:</a:t>
            </a:r>
            <a:r>
              <a:rPr lang="ar-SA" dirty="0">
                <a:solidFill>
                  <a:prstClr val="black">
                    <a:lumMod val="75000"/>
                    <a:lumOff val="25000"/>
                  </a:prstClr>
                </a:solidFill>
                <a:latin typeface="Times New Roman" panose="02020603050405020304" pitchFamily="18" charset="0"/>
                <a:ea typeface="Times New Roman" panose="02020603050405020304" pitchFamily="18" charset="0"/>
                <a:cs typeface="B Mitra" panose="00000400000000000000" pitchFamily="2" charset="-78"/>
              </a:rPr>
              <a:t> </a:t>
            </a:r>
            <a:r>
              <a:rPr lang="ar-SA" sz="2200" b="1" dirty="0">
                <a:solidFill>
                  <a:prstClr val="black">
                    <a:lumMod val="75000"/>
                    <a:lumOff val="25000"/>
                  </a:prstClr>
                </a:solidFill>
                <a:latin typeface="Times New Roman" panose="02020603050405020304" pitchFamily="18" charset="0"/>
                <a:ea typeface="Times New Roman" panose="02020603050405020304" pitchFamily="18" charset="0"/>
                <a:cs typeface="B Mitra" panose="00000400000000000000" pitchFamily="2" charset="-78"/>
              </a:rPr>
              <a:t>در خصوص </a:t>
            </a:r>
            <a:r>
              <a:rPr lang="ar-SA" sz="2200" b="1" dirty="0">
                <a:solidFill>
                  <a:srgbClr val="FF0000"/>
                </a:solidFill>
                <a:latin typeface="Times New Roman" panose="02020603050405020304" pitchFamily="18" charset="0"/>
                <a:ea typeface="Times New Roman" panose="02020603050405020304" pitchFamily="18" charset="0"/>
                <a:cs typeface="B Mitra" panose="00000400000000000000" pitchFamily="2" charset="-78"/>
              </a:rPr>
              <a:t>پروانه های مشاعی (دارای شریک) </a:t>
            </a:r>
            <a:r>
              <a:rPr lang="ar-SA" sz="2200" b="1" dirty="0">
                <a:solidFill>
                  <a:prstClr val="black">
                    <a:lumMod val="75000"/>
                    <a:lumOff val="25000"/>
                  </a:prstClr>
                </a:solidFill>
                <a:latin typeface="Times New Roman" panose="02020603050405020304" pitchFamily="18" charset="0"/>
                <a:ea typeface="Times New Roman" panose="02020603050405020304" pitchFamily="18" charset="0"/>
                <a:cs typeface="B Mitra" panose="00000400000000000000" pitchFamily="2" charset="-78"/>
              </a:rPr>
              <a:t>صادر شده برای ساختمان های </a:t>
            </a:r>
            <a:r>
              <a:rPr lang="ar-SA" sz="2200" b="1" dirty="0">
                <a:solidFill>
                  <a:srgbClr val="FF0000"/>
                </a:solidFill>
                <a:latin typeface="Times New Roman" panose="02020603050405020304" pitchFamily="18" charset="0"/>
                <a:ea typeface="Times New Roman" panose="02020603050405020304" pitchFamily="18" charset="0"/>
                <a:cs typeface="B Mitra" panose="00000400000000000000" pitchFamily="2" charset="-78"/>
              </a:rPr>
              <a:t>چند واحدی</a:t>
            </a:r>
            <a:r>
              <a:rPr lang="ar-SA" sz="2200" b="1" dirty="0">
                <a:solidFill>
                  <a:prstClr val="black">
                    <a:lumMod val="75000"/>
                    <a:lumOff val="25000"/>
                  </a:prstClr>
                </a:solidFill>
                <a:latin typeface="Times New Roman" panose="02020603050405020304" pitchFamily="18" charset="0"/>
                <a:ea typeface="Times New Roman" panose="02020603050405020304" pitchFamily="18" charset="0"/>
                <a:cs typeface="B Mitra" panose="00000400000000000000" pitchFamily="2" charset="-78"/>
              </a:rPr>
              <a:t>، که </a:t>
            </a:r>
            <a:r>
              <a:rPr lang="ar-SA" sz="2200" b="1" dirty="0">
                <a:solidFill>
                  <a:prstClr val="black">
                    <a:lumMod val="75000"/>
                    <a:lumOff val="25000"/>
                  </a:prstClr>
                </a:solidFill>
                <a:highlight>
                  <a:srgbClr val="00FFFF"/>
                </a:highlight>
                <a:latin typeface="Times New Roman" panose="02020603050405020304" pitchFamily="18" charset="0"/>
                <a:ea typeface="Times New Roman" panose="02020603050405020304" pitchFamily="18" charset="0"/>
                <a:cs typeface="B Mitra" panose="00000400000000000000" pitchFamily="2" charset="-78"/>
              </a:rPr>
              <a:t>یک واحد </a:t>
            </a:r>
            <a:r>
              <a:rPr lang="ar-SA" sz="2200" b="1" dirty="0">
                <a:solidFill>
                  <a:prstClr val="black">
                    <a:lumMod val="75000"/>
                    <a:lumOff val="25000"/>
                  </a:prstClr>
                </a:solidFill>
                <a:latin typeface="Times New Roman" panose="02020603050405020304" pitchFamily="18" charset="0"/>
                <a:ea typeface="Times New Roman" panose="02020603050405020304" pitchFamily="18" charset="0"/>
                <a:cs typeface="B Mitra" panose="00000400000000000000" pitchFamily="2" charset="-78"/>
              </a:rPr>
              <a:t>آن مختص مددجو می باشد، </a:t>
            </a:r>
            <a:r>
              <a:rPr lang="ar-SA" sz="2200" b="1" dirty="0">
                <a:solidFill>
                  <a:prstClr val="black">
                    <a:lumMod val="75000"/>
                    <a:lumOff val="25000"/>
                  </a:prstClr>
                </a:solidFill>
                <a:highlight>
                  <a:srgbClr val="FFFF00"/>
                </a:highlight>
                <a:latin typeface="Times New Roman" panose="02020603050405020304" pitchFamily="18" charset="0"/>
                <a:ea typeface="Times New Roman" panose="02020603050405020304" pitchFamily="18" charset="0"/>
                <a:cs typeface="B Mitra" panose="00000400000000000000" pitchFamily="2" charset="-78"/>
              </a:rPr>
              <a:t>تطابق شماره قطعه و مشخصات زمین مندرج در پروانه ساخت با سند واگذاری </a:t>
            </a:r>
            <a:r>
              <a:rPr lang="ar-SA" sz="2200" b="1" dirty="0">
                <a:solidFill>
                  <a:prstClr val="black">
                    <a:lumMod val="75000"/>
                    <a:lumOff val="25000"/>
                  </a:prstClr>
                </a:solidFill>
                <a:latin typeface="Times New Roman" panose="02020603050405020304" pitchFamily="18" charset="0"/>
                <a:ea typeface="Times New Roman" panose="02020603050405020304" pitchFamily="18" charset="0"/>
                <a:cs typeface="B Mitra" panose="00000400000000000000" pitchFamily="2" charset="-78"/>
              </a:rPr>
              <a:t>و همچنین ارسال تصویر رنگی از سند مشاعی یا سند واگذاری مشترک زمین به نام تمامی شرکاء که مشخصات مددجو نیز در آن آورده شده است،</a:t>
            </a:r>
            <a:r>
              <a:rPr lang="ar-SA" sz="2200" b="1" dirty="0">
                <a:solidFill>
                  <a:srgbClr val="FF0000"/>
                </a:solidFill>
                <a:latin typeface="Times New Roman" panose="02020603050405020304" pitchFamily="18" charset="0"/>
                <a:ea typeface="Times New Roman" panose="02020603050405020304" pitchFamily="18" charset="0"/>
                <a:cs typeface="B Mitra" panose="00000400000000000000" pitchFamily="2" charset="-78"/>
              </a:rPr>
              <a:t> الزامی می باشد.  </a:t>
            </a:r>
            <a:endParaRPr lang="fa-IR" sz="2200" b="1" dirty="0">
              <a:solidFill>
                <a:srgbClr val="FF0000"/>
              </a:solidFill>
              <a:latin typeface="Times New Roman" panose="02020603050405020304" pitchFamily="18" charset="0"/>
              <a:ea typeface="Times New Roman" panose="02020603050405020304" pitchFamily="18" charset="0"/>
              <a:cs typeface="B Titr" panose="00000700000000000000" pitchFamily="2" charset="-78"/>
            </a:endParaRPr>
          </a:p>
          <a:p>
            <a:pPr marL="0" marR="0" algn="just" rtl="1">
              <a:lnSpc>
                <a:spcPct val="170000"/>
              </a:lnSpc>
              <a:spcBef>
                <a:spcPts val="0"/>
              </a:spcBef>
              <a:spcAft>
                <a:spcPts val="0"/>
              </a:spcAft>
            </a:pPr>
            <a:r>
              <a:rPr lang="ar-SA" sz="1800" dirty="0">
                <a:effectLst/>
                <a:latin typeface="Times New Roman" panose="02020603050405020304" pitchFamily="18" charset="0"/>
                <a:ea typeface="Times New Roman" panose="02020603050405020304" pitchFamily="18" charset="0"/>
                <a:cs typeface="B Titr" panose="00000700000000000000" pitchFamily="2" charset="-78"/>
              </a:rPr>
              <a:t>تبصره 5:</a:t>
            </a:r>
            <a:r>
              <a:rPr lang="ar-SA" sz="1800" dirty="0">
                <a:effectLst/>
                <a:latin typeface="Times New Roman" panose="02020603050405020304" pitchFamily="18" charset="0"/>
                <a:ea typeface="Times New Roman" panose="02020603050405020304" pitchFamily="18" charset="0"/>
                <a:cs typeface="B Mitra" panose="00000400000000000000" pitchFamily="2" charset="-78"/>
              </a:rPr>
              <a:t> </a:t>
            </a:r>
            <a:r>
              <a:rPr lang="ar-SA" sz="1900" b="1" dirty="0">
                <a:effectLst/>
                <a:latin typeface="Times New Roman" panose="02020603050405020304" pitchFamily="18" charset="0"/>
                <a:ea typeface="Times New Roman" panose="02020603050405020304" pitchFamily="18" charset="0"/>
                <a:cs typeface="B Mitra" panose="00000400000000000000" pitchFamily="2" charset="-78"/>
              </a:rPr>
              <a:t>در خصوص واحدهای مسکونی که </a:t>
            </a:r>
            <a:r>
              <a:rPr lang="ar-SA" sz="1900" b="1" dirty="0">
                <a:solidFill>
                  <a:srgbClr val="FF0000"/>
                </a:solidFill>
                <a:effectLst/>
                <a:latin typeface="Times New Roman" panose="02020603050405020304" pitchFamily="18" charset="0"/>
                <a:ea typeface="Times New Roman" panose="02020603050405020304" pitchFamily="18" charset="0"/>
                <a:cs typeface="B Mitra" panose="00000400000000000000" pitchFamily="2" charset="-78"/>
              </a:rPr>
              <a:t>زمین و پروانه ساختمانی به نام بنیاد مسکن </a:t>
            </a:r>
            <a:r>
              <a:rPr lang="ar-SA" sz="1900" b="1" dirty="0">
                <a:effectLst/>
                <a:latin typeface="Times New Roman" panose="02020603050405020304" pitchFamily="18" charset="0"/>
                <a:ea typeface="Times New Roman" panose="02020603050405020304" pitchFamily="18" charset="0"/>
                <a:cs typeface="B Mitra" panose="00000400000000000000" pitchFamily="2" charset="-78"/>
              </a:rPr>
              <a:t>انقلاب اسلامی بوده و </a:t>
            </a:r>
            <a:r>
              <a:rPr lang="ar-SA" sz="1900" b="1" dirty="0">
                <a:solidFill>
                  <a:srgbClr val="FF0000"/>
                </a:solidFill>
                <a:effectLst/>
                <a:latin typeface="Times New Roman" panose="02020603050405020304" pitchFamily="18" charset="0"/>
                <a:ea typeface="Times New Roman" panose="02020603050405020304" pitchFamily="18" charset="0"/>
                <a:cs typeface="B Mitra" panose="00000400000000000000" pitchFamily="2" charset="-78"/>
              </a:rPr>
              <a:t>مددجو با بنیاد مسکن دارای قرارداد </a:t>
            </a:r>
            <a:r>
              <a:rPr lang="ar-SA" sz="1900" b="1" dirty="0">
                <a:effectLst/>
                <a:latin typeface="Times New Roman" panose="02020603050405020304" pitchFamily="18" charset="0"/>
                <a:ea typeface="Times New Roman" panose="02020603050405020304" pitchFamily="18" charset="0"/>
                <a:cs typeface="B Mitra" panose="00000400000000000000" pitchFamily="2" charset="-78"/>
              </a:rPr>
              <a:t>می باشد، </a:t>
            </a:r>
            <a:r>
              <a:rPr lang="ar-SA" sz="1900" b="1" dirty="0">
                <a:effectLst/>
                <a:highlight>
                  <a:srgbClr val="FFFF00"/>
                </a:highlight>
                <a:latin typeface="Times New Roman" panose="02020603050405020304" pitchFamily="18" charset="0"/>
                <a:ea typeface="Times New Roman" panose="02020603050405020304" pitchFamily="18" charset="0"/>
                <a:cs typeface="B Mitra" panose="00000400000000000000" pitchFamily="2" charset="-78"/>
              </a:rPr>
              <a:t>تطابق شماره قطعه و مشخصات زمین مندرج در پروانه ساخت با قرارداد فیمابین </a:t>
            </a:r>
            <a:r>
              <a:rPr lang="ar-SA" sz="1900" b="1" dirty="0">
                <a:effectLst/>
                <a:latin typeface="Times New Roman" panose="02020603050405020304" pitchFamily="18" charset="0"/>
                <a:ea typeface="Times New Roman" panose="02020603050405020304" pitchFamily="18" charset="0"/>
                <a:cs typeface="B Mitra" panose="00000400000000000000" pitchFamily="2" charset="-78"/>
              </a:rPr>
              <a:t>مددجو و بنیاد مسکن و همچنین ارسال تصویر رنگی از قرارداد و پروانه ساختمانی، </a:t>
            </a:r>
            <a:r>
              <a:rPr lang="ar-SA" sz="1900" b="1" dirty="0">
                <a:solidFill>
                  <a:srgbClr val="FF0000"/>
                </a:solidFill>
                <a:effectLst/>
                <a:latin typeface="Times New Roman" panose="02020603050405020304" pitchFamily="18" charset="0"/>
                <a:ea typeface="Times New Roman" panose="02020603050405020304" pitchFamily="18" charset="0"/>
                <a:cs typeface="B Mitra" panose="00000400000000000000" pitchFamily="2" charset="-78"/>
              </a:rPr>
              <a:t>الزامی می باشد.</a:t>
            </a:r>
            <a:endParaRPr lang="en-US" sz="1900" b="1" dirty="0">
              <a:solidFill>
                <a:srgbClr val="FF0000"/>
              </a:solidFill>
              <a:effectLst/>
              <a:latin typeface="Times New Roman" panose="02020603050405020304" pitchFamily="18" charset="0"/>
              <a:ea typeface="Times New Roman" panose="02020603050405020304" pitchFamily="18" charset="0"/>
            </a:endParaRPr>
          </a:p>
          <a:p>
            <a:pPr marL="0" marR="0" algn="just" rtl="1">
              <a:lnSpc>
                <a:spcPct val="170000"/>
              </a:lnSpc>
              <a:spcBef>
                <a:spcPts val="0"/>
              </a:spcBef>
              <a:spcAft>
                <a:spcPts val="0"/>
              </a:spcAft>
            </a:pPr>
            <a:r>
              <a:rPr lang="ar-SA" sz="1800" dirty="0">
                <a:effectLst/>
                <a:latin typeface="Times New Roman" panose="02020603050405020304" pitchFamily="18" charset="0"/>
                <a:ea typeface="Times New Roman" panose="02020603050405020304" pitchFamily="18" charset="0"/>
                <a:cs typeface="B Titr" panose="00000700000000000000" pitchFamily="2" charset="-78"/>
              </a:rPr>
              <a:t>تبصره 6:</a:t>
            </a:r>
            <a:r>
              <a:rPr lang="ar-SA" sz="1800" dirty="0">
                <a:effectLst/>
                <a:latin typeface="Times New Roman" panose="02020603050405020304" pitchFamily="18" charset="0"/>
                <a:ea typeface="Times New Roman" panose="02020603050405020304" pitchFamily="18" charset="0"/>
                <a:cs typeface="B Mitra" panose="00000400000000000000" pitchFamily="2" charset="-78"/>
              </a:rPr>
              <a:t> </a:t>
            </a:r>
            <a:r>
              <a:rPr lang="ar-SA" sz="1900" b="1" dirty="0">
                <a:effectLst/>
                <a:latin typeface="Times New Roman" panose="02020603050405020304" pitchFamily="18" charset="0"/>
                <a:ea typeface="Times New Roman" panose="02020603050405020304" pitchFamily="18" charset="0"/>
                <a:cs typeface="B Mitra" panose="00000400000000000000" pitchFamily="2" charset="-78"/>
              </a:rPr>
              <a:t>در خصوص ارسال مستندات واحدهای مسکونی که </a:t>
            </a:r>
            <a:r>
              <a:rPr lang="ar-SA" sz="1900" b="1" dirty="0">
                <a:solidFill>
                  <a:srgbClr val="FF0000"/>
                </a:solidFill>
                <a:effectLst/>
                <a:latin typeface="Times New Roman" panose="02020603050405020304" pitchFamily="18" charset="0"/>
                <a:ea typeface="Times New Roman" panose="02020603050405020304" pitchFamily="18" charset="0"/>
                <a:cs typeface="B Mitra" panose="00000400000000000000" pitchFamily="2" charset="-78"/>
              </a:rPr>
              <a:t>تا کنون از کمک های بلاعوض سازمان بهره مند نگردیده اند </a:t>
            </a:r>
            <a:r>
              <a:rPr lang="ar-SA" sz="1900" b="1" dirty="0">
                <a:effectLst/>
                <a:latin typeface="Times New Roman" panose="02020603050405020304" pitchFamily="18" charset="0"/>
                <a:ea typeface="Times New Roman" panose="02020603050405020304" pitchFamily="18" charset="0"/>
                <a:cs typeface="B Mitra" panose="00000400000000000000" pitchFamily="2" charset="-78"/>
              </a:rPr>
              <a:t>و در سال جاری مستندات آنها </a:t>
            </a:r>
            <a:r>
              <a:rPr lang="ar-SA" sz="1900" b="1" dirty="0">
                <a:solidFill>
                  <a:srgbClr val="FF0000"/>
                </a:solidFill>
                <a:effectLst/>
                <a:latin typeface="Times New Roman" panose="02020603050405020304" pitchFamily="18" charset="0"/>
                <a:ea typeface="Times New Roman" panose="02020603050405020304" pitchFamily="18" charset="0"/>
                <a:cs typeface="B Mitra" panose="00000400000000000000" pitchFamily="2" charset="-78"/>
              </a:rPr>
              <a:t>برای اولین بار </a:t>
            </a:r>
            <a:r>
              <a:rPr lang="ar-SA" sz="1900" b="1" dirty="0">
                <a:effectLst/>
                <a:latin typeface="Times New Roman" panose="02020603050405020304" pitchFamily="18" charset="0"/>
                <a:ea typeface="Times New Roman" panose="02020603050405020304" pitchFamily="18" charset="0"/>
                <a:cs typeface="B Mitra" panose="00000400000000000000" pitchFamily="2" charset="-78"/>
              </a:rPr>
              <a:t>ارسال می گردد، در صورت پایان عملیات احداث و عدم ارائه پروانه ساختمانی، </a:t>
            </a:r>
            <a:r>
              <a:rPr lang="ar-SA" sz="1900" b="1" dirty="0">
                <a:effectLst/>
                <a:highlight>
                  <a:srgbClr val="FFFF00"/>
                </a:highlight>
                <a:latin typeface="Times New Roman" panose="02020603050405020304" pitchFamily="18" charset="0"/>
                <a:ea typeface="Times New Roman" panose="02020603050405020304" pitchFamily="18" charset="0"/>
                <a:cs typeface="B Mitra" panose="00000400000000000000" pitchFamily="2" charset="-78"/>
              </a:rPr>
              <a:t>ارسال اسکن رنگی پایانکار واحد مسکونی </a:t>
            </a:r>
            <a:r>
              <a:rPr lang="ar-SA" sz="1900" b="1" dirty="0">
                <a:effectLst/>
                <a:latin typeface="Times New Roman" panose="02020603050405020304" pitchFamily="18" charset="0"/>
                <a:ea typeface="Times New Roman" panose="02020603050405020304" pitchFamily="18" charset="0"/>
                <a:cs typeface="B Mitra" panose="00000400000000000000" pitchFamily="2" charset="-78"/>
              </a:rPr>
              <a:t>مورد نظر با تاریخ صدور از ابتدای سال 1401، </a:t>
            </a:r>
            <a:r>
              <a:rPr lang="ar-SA" sz="1900" b="1" dirty="0">
                <a:solidFill>
                  <a:srgbClr val="FF0000"/>
                </a:solidFill>
                <a:effectLst/>
                <a:highlight>
                  <a:srgbClr val="FFFF00"/>
                </a:highlight>
                <a:latin typeface="Times New Roman" panose="02020603050405020304" pitchFamily="18" charset="0"/>
                <a:ea typeface="Times New Roman" panose="02020603050405020304" pitchFamily="18" charset="0"/>
                <a:cs typeface="B Mitra" panose="00000400000000000000" pitchFamily="2" charset="-78"/>
              </a:rPr>
              <a:t>قابل قبول می باشد.</a:t>
            </a:r>
            <a:endParaRPr lang="en-US" sz="1900" b="1" dirty="0">
              <a:solidFill>
                <a:srgbClr val="FF0000"/>
              </a:solidFill>
              <a:effectLst/>
              <a:highlight>
                <a:srgbClr val="FFFF00"/>
              </a:highlight>
              <a:latin typeface="Times New Roman" panose="02020603050405020304" pitchFamily="18" charset="0"/>
              <a:ea typeface="Times New Roman" panose="02020603050405020304" pitchFamily="18" charset="0"/>
            </a:endParaRPr>
          </a:p>
          <a:p>
            <a:pPr marL="0" marR="0" algn="just" rtl="1">
              <a:lnSpc>
                <a:spcPct val="170000"/>
              </a:lnSpc>
              <a:spcBef>
                <a:spcPts val="0"/>
              </a:spcBef>
              <a:spcAft>
                <a:spcPts val="0"/>
              </a:spcAft>
            </a:pPr>
            <a:r>
              <a:rPr lang="fa-IR" sz="1800" b="1" dirty="0">
                <a:effectLst/>
                <a:latin typeface="Times New Roman" panose="02020603050405020304" pitchFamily="18" charset="0"/>
                <a:ea typeface="Times New Roman" panose="02020603050405020304" pitchFamily="18" charset="0"/>
                <a:cs typeface="B Mitra" panose="00000400000000000000" pitchFamily="2" charset="-78"/>
              </a:rPr>
              <a:t>د</a:t>
            </a:r>
            <a:r>
              <a:rPr lang="ar-SA" sz="1800" b="1" dirty="0">
                <a:effectLst/>
                <a:latin typeface="Times New Roman" panose="02020603050405020304" pitchFamily="18" charset="0"/>
                <a:ea typeface="Times New Roman" panose="02020603050405020304" pitchFamily="18" charset="0"/>
                <a:cs typeface="B Mitra" panose="00000400000000000000" pitchFamily="2" charset="-78"/>
              </a:rPr>
              <a:t>) ارسال یک برگ </a:t>
            </a:r>
            <a:r>
              <a:rPr lang="ar-SA" sz="1800" b="1" dirty="0">
                <a:solidFill>
                  <a:srgbClr val="FF0000"/>
                </a:solidFill>
                <a:effectLst/>
                <a:latin typeface="Times New Roman" panose="02020603050405020304" pitchFamily="18" charset="0"/>
                <a:ea typeface="Times New Roman" panose="02020603050405020304" pitchFamily="18" charset="0"/>
                <a:cs typeface="B Mitra" panose="00000400000000000000" pitchFamily="2" charset="-78"/>
              </a:rPr>
              <a:t>گزارش مددکاری </a:t>
            </a:r>
            <a:r>
              <a:rPr lang="ar-SA" sz="1800" b="1" dirty="0">
                <a:effectLst/>
                <a:latin typeface="Times New Roman" panose="02020603050405020304" pitchFamily="18" charset="0"/>
                <a:ea typeface="Times New Roman" panose="02020603050405020304" pitchFamily="18" charset="0"/>
                <a:cs typeface="B Mitra" panose="00000400000000000000" pitchFamily="2" charset="-78"/>
              </a:rPr>
              <a:t>با محوریت تائید نیازمندی و تعیین میزان کمک بلاعوض قابل پرداخت (در ﻗﺎﻟﺐ ﻓﺮﻣﺖ </a:t>
            </a:r>
            <a:r>
              <a:rPr lang="ar-SA" sz="1800" b="1" dirty="0">
                <a:effectLst/>
                <a:highlight>
                  <a:srgbClr val="FFFF00"/>
                </a:highlight>
                <a:latin typeface="Times New Roman" panose="02020603050405020304" pitchFamily="18" charset="0"/>
                <a:ea typeface="Times New Roman" panose="02020603050405020304" pitchFamily="18" charset="0"/>
                <a:cs typeface="B Mitra" panose="00000400000000000000" pitchFamily="2" charset="-78"/>
              </a:rPr>
              <a:t>پیوست شماره یک</a:t>
            </a:r>
            <a:r>
              <a:rPr lang="ar-SA" sz="1800" b="1" dirty="0">
                <a:effectLst/>
                <a:latin typeface="Times New Roman" panose="02020603050405020304" pitchFamily="18" charset="0"/>
                <a:ea typeface="Times New Roman" panose="02020603050405020304" pitchFamily="18" charset="0"/>
                <a:cs typeface="B Mitra" panose="00000400000000000000" pitchFamily="2" charset="-78"/>
              </a:rPr>
              <a:t>).</a:t>
            </a:r>
            <a:endParaRPr lang="en-US" sz="1800" b="1" dirty="0">
              <a:effectLst/>
              <a:latin typeface="Times New Roman" panose="02020603050405020304" pitchFamily="18" charset="0"/>
              <a:ea typeface="Times New Roman" panose="02020603050405020304" pitchFamily="18" charset="0"/>
            </a:endParaRPr>
          </a:p>
          <a:p>
            <a:pPr marL="0" marR="0" algn="just" rtl="1">
              <a:lnSpc>
                <a:spcPct val="170000"/>
              </a:lnSpc>
              <a:spcBef>
                <a:spcPts val="0"/>
              </a:spcBef>
              <a:spcAft>
                <a:spcPts val="0"/>
              </a:spcAft>
            </a:pPr>
            <a:r>
              <a:rPr lang="ar-SA" sz="1800" b="1" dirty="0">
                <a:effectLst/>
                <a:latin typeface="Times New Roman" panose="02020603050405020304" pitchFamily="18" charset="0"/>
                <a:ea typeface="Times New Roman" panose="02020603050405020304" pitchFamily="18" charset="0"/>
                <a:cs typeface="B Mitra" panose="00000400000000000000" pitchFamily="2" charset="-78"/>
              </a:rPr>
              <a:t>هـ) ارﺳﺎل ﯾﮏ صفحه </a:t>
            </a:r>
            <a:r>
              <a:rPr lang="ar-SA" sz="1800" b="1" dirty="0">
                <a:solidFill>
                  <a:srgbClr val="FF0000"/>
                </a:solidFill>
                <a:effectLst/>
                <a:latin typeface="Times New Roman" panose="02020603050405020304" pitchFamily="18" charset="0"/>
                <a:ea typeface="Times New Roman" panose="02020603050405020304" pitchFamily="18" charset="0"/>
                <a:cs typeface="B Mitra" panose="00000400000000000000" pitchFamily="2" charset="-78"/>
              </a:rPr>
              <a:t>ﮔﺰارش ﺗﺼﻮﯾﺮي </a:t>
            </a:r>
            <a:r>
              <a:rPr lang="ar-SA" sz="1800" b="1" dirty="0">
                <a:effectLst/>
                <a:latin typeface="Times New Roman" panose="02020603050405020304" pitchFamily="18" charset="0"/>
                <a:ea typeface="Times New Roman" panose="02020603050405020304" pitchFamily="18" charset="0"/>
                <a:cs typeface="B Mitra" panose="00000400000000000000" pitchFamily="2" charset="-78"/>
              </a:rPr>
              <a:t>رﻧﮕﯽ </a:t>
            </a:r>
            <a:r>
              <a:rPr lang="en-US" sz="1800" b="1" dirty="0">
                <a:effectLst/>
                <a:latin typeface="Times New Roman" panose="02020603050405020304" pitchFamily="18" charset="0"/>
                <a:ea typeface="Times New Roman" panose="02020603050405020304" pitchFamily="18" charset="0"/>
                <a:cs typeface="B Mitra" panose="00000400000000000000" pitchFamily="2" charset="-78"/>
              </a:rPr>
              <a:t>)</a:t>
            </a:r>
            <a:r>
              <a:rPr lang="ar-SA" sz="1800" b="1" dirty="0">
                <a:effectLst/>
                <a:latin typeface="Times New Roman" panose="02020603050405020304" pitchFamily="18" charset="0"/>
                <a:ea typeface="Times New Roman" panose="02020603050405020304" pitchFamily="18" charset="0"/>
                <a:cs typeface="B Mitra" panose="00000400000000000000" pitchFamily="2" charset="-78"/>
              </a:rPr>
              <a:t>ﻋﮑﺲ</a:t>
            </a:r>
            <a:r>
              <a:rPr lang="en-US" sz="1800" b="1" dirty="0">
                <a:effectLst/>
                <a:latin typeface="Times New Roman" panose="02020603050405020304" pitchFamily="18" charset="0"/>
                <a:ea typeface="Times New Roman" panose="02020603050405020304" pitchFamily="18" charset="0"/>
                <a:cs typeface="B Mitra" panose="00000400000000000000" pitchFamily="2" charset="-78"/>
              </a:rPr>
              <a:t>(</a:t>
            </a:r>
            <a:r>
              <a:rPr lang="ar-SA" sz="1800" b="1" dirty="0">
                <a:effectLst/>
                <a:latin typeface="Times New Roman" panose="02020603050405020304" pitchFamily="18" charset="0"/>
                <a:ea typeface="Times New Roman" panose="02020603050405020304" pitchFamily="18" charset="0"/>
                <a:cs typeface="B Mitra" panose="00000400000000000000" pitchFamily="2" charset="-78"/>
              </a:rPr>
              <a:t> از آﺧﺮﯾﻦ وﺿﻌﯿﺖ ﭘﯿﺸﺮﻓﺖ ﻓﯿﺰﯾﮑﯽ ﭘﺮوژه ﺑﻪ ﺗﻔﮑﯿﮏ ﻫﺮ ﻓﺮد ﻣﺪدﺟﻮ (در ﻗﺎﻟﺐ ﻓﺮﻣﺖ </a:t>
            </a:r>
            <a:r>
              <a:rPr lang="ar-SA" sz="1800" b="1" dirty="0">
                <a:effectLst/>
                <a:highlight>
                  <a:srgbClr val="FFFF00"/>
                </a:highlight>
                <a:latin typeface="Times New Roman" panose="02020603050405020304" pitchFamily="18" charset="0"/>
                <a:ea typeface="Times New Roman" panose="02020603050405020304" pitchFamily="18" charset="0"/>
                <a:cs typeface="B Mitra" panose="00000400000000000000" pitchFamily="2" charset="-78"/>
              </a:rPr>
              <a:t>پیوست شماره دو).</a:t>
            </a:r>
            <a:endParaRPr lang="en-US" sz="1800" b="1" dirty="0">
              <a:effectLst/>
              <a:highlight>
                <a:srgbClr val="FFFF00"/>
              </a:highlight>
              <a:latin typeface="Times New Roman" panose="02020603050405020304" pitchFamily="18" charset="0"/>
              <a:ea typeface="Times New Roman" panose="02020603050405020304" pitchFamily="18" charset="0"/>
            </a:endParaRPr>
          </a:p>
          <a:p>
            <a:pPr marL="0" marR="0" algn="just" rtl="1">
              <a:lnSpc>
                <a:spcPct val="170000"/>
              </a:lnSpc>
              <a:spcBef>
                <a:spcPts val="0"/>
              </a:spcBef>
              <a:spcAft>
                <a:spcPts val="0"/>
              </a:spcAft>
              <a:tabLst>
                <a:tab pos="370840" algn="r"/>
              </a:tabLst>
            </a:pPr>
            <a:r>
              <a:rPr lang="ar-SA" sz="1800" dirty="0">
                <a:effectLst/>
                <a:latin typeface="Times New Roman" panose="02020603050405020304" pitchFamily="18" charset="0"/>
                <a:ea typeface="Times New Roman" panose="02020603050405020304" pitchFamily="18" charset="0"/>
                <a:cs typeface="B Titr" panose="00000700000000000000" pitchFamily="2" charset="-78"/>
              </a:rPr>
              <a:t>نکات مهم در ارسال مستندات:</a:t>
            </a:r>
            <a:endParaRPr lang="en-US" sz="1800" dirty="0">
              <a:effectLst/>
              <a:latin typeface="Times New Roman" panose="02020603050405020304" pitchFamily="18" charset="0"/>
              <a:ea typeface="Times New Roman" panose="02020603050405020304" pitchFamily="18" charset="0"/>
            </a:endParaRPr>
          </a:p>
          <a:p>
            <a:pPr marL="342900" marR="0" lvl="0" indent="-342900" algn="just" rtl="1">
              <a:lnSpc>
                <a:spcPct val="170000"/>
              </a:lnSpc>
              <a:spcBef>
                <a:spcPts val="0"/>
              </a:spcBef>
              <a:spcAft>
                <a:spcPts val="0"/>
              </a:spcAft>
              <a:buFont typeface="+mj-lt"/>
              <a:buAutoNum type="arabicPeriod"/>
              <a:tabLst>
                <a:tab pos="370840" algn="r"/>
              </a:tabLst>
            </a:pPr>
            <a:r>
              <a:rPr lang="ar-SA" b="1" dirty="0">
                <a:effectLst/>
                <a:highlight>
                  <a:srgbClr val="00FFFF"/>
                </a:highlight>
                <a:latin typeface="Times New Roman" panose="02020603050405020304" pitchFamily="18" charset="0"/>
                <a:ea typeface="Times New Roman" panose="02020603050405020304" pitchFamily="18" charset="0"/>
                <a:cs typeface="B Mitra" panose="00000400000000000000" pitchFamily="2" charset="-78"/>
              </a:rPr>
              <a:t>تصویر رنگی پروانه ساختمانی و گزارش مددکاری برای هر فرد تحت پوشش فقط یک بار و در اولین مرحله ارسال مستندات ارسال گردد.</a:t>
            </a:r>
            <a:endParaRPr lang="en-US" b="1" dirty="0">
              <a:effectLst/>
              <a:highlight>
                <a:srgbClr val="00FFFF"/>
              </a:highlight>
              <a:latin typeface="Times New Roman" panose="02020603050405020304" pitchFamily="18" charset="0"/>
              <a:ea typeface="Times New Roman" panose="02020603050405020304" pitchFamily="18" charset="0"/>
            </a:endParaRPr>
          </a:p>
          <a:p>
            <a:pPr marL="342900" marR="0" lvl="0" indent="-342900" algn="just" rtl="1">
              <a:lnSpc>
                <a:spcPct val="170000"/>
              </a:lnSpc>
              <a:spcBef>
                <a:spcPts val="0"/>
              </a:spcBef>
              <a:spcAft>
                <a:spcPts val="0"/>
              </a:spcAft>
              <a:buFont typeface="+mj-lt"/>
              <a:buAutoNum type="arabicPeriod"/>
              <a:tabLst>
                <a:tab pos="370840" algn="r"/>
              </a:tabLst>
            </a:pPr>
            <a:r>
              <a:rPr lang="ar-SA" b="1" dirty="0">
                <a:effectLst/>
                <a:highlight>
                  <a:srgbClr val="00FFFF"/>
                </a:highlight>
                <a:latin typeface="Times New Roman" panose="02020603050405020304" pitchFamily="18" charset="0"/>
                <a:ea typeface="Times New Roman" panose="02020603050405020304" pitchFamily="18" charset="0"/>
                <a:cs typeface="B Mitra" panose="00000400000000000000" pitchFamily="2" charset="-78"/>
              </a:rPr>
              <a:t>در مراحل دوم، سوم و چهارم، ارسال مستندات (پایان مرحله اجرای اسکلت و یا سقف، پایان مرحله اجرای سفت کاری، درپایان مرحله نازک کاری)، صرفاً ﯾﮏ ﺻﻔﺤﻪ ﮔﺰارش ﺗﺼﻮﯾﺮي رﻧﮕﯽ </a:t>
            </a:r>
            <a:r>
              <a:rPr lang="en-US" b="1" dirty="0">
                <a:effectLst/>
                <a:highlight>
                  <a:srgbClr val="00FFFF"/>
                </a:highlight>
                <a:latin typeface="Times New Roman" panose="02020603050405020304" pitchFamily="18" charset="0"/>
                <a:ea typeface="Times New Roman" panose="02020603050405020304" pitchFamily="18" charset="0"/>
                <a:cs typeface="B Mitra" panose="00000400000000000000" pitchFamily="2" charset="-78"/>
              </a:rPr>
              <a:t>)</a:t>
            </a:r>
            <a:r>
              <a:rPr lang="ar-SA" b="1" dirty="0">
                <a:effectLst/>
                <a:highlight>
                  <a:srgbClr val="00FFFF"/>
                </a:highlight>
                <a:latin typeface="Times New Roman" panose="02020603050405020304" pitchFamily="18" charset="0"/>
                <a:ea typeface="Times New Roman" panose="02020603050405020304" pitchFamily="18" charset="0"/>
                <a:cs typeface="B Mitra" panose="00000400000000000000" pitchFamily="2" charset="-78"/>
              </a:rPr>
              <a:t>ﻋﮑﺲ</a:t>
            </a:r>
            <a:r>
              <a:rPr lang="en-US" b="1" dirty="0">
                <a:effectLst/>
                <a:highlight>
                  <a:srgbClr val="00FFFF"/>
                </a:highlight>
                <a:latin typeface="Times New Roman" panose="02020603050405020304" pitchFamily="18" charset="0"/>
                <a:ea typeface="Times New Roman" panose="02020603050405020304" pitchFamily="18" charset="0"/>
                <a:cs typeface="B Mitra" panose="00000400000000000000" pitchFamily="2" charset="-78"/>
              </a:rPr>
              <a:t>(</a:t>
            </a:r>
            <a:r>
              <a:rPr lang="ar-SA" b="1" dirty="0">
                <a:effectLst/>
                <a:highlight>
                  <a:srgbClr val="00FFFF"/>
                </a:highlight>
                <a:latin typeface="Times New Roman" panose="02020603050405020304" pitchFamily="18" charset="0"/>
                <a:ea typeface="Times New Roman" panose="02020603050405020304" pitchFamily="18" charset="0"/>
                <a:cs typeface="B Mitra" panose="00000400000000000000" pitchFamily="2" charset="-78"/>
              </a:rPr>
              <a:t> از آﺧﺮﯾﻦ وﺿﻌﯿﺖ ﭘﯿﺸﺮﻓﺖ ﻓﯿﺰﯾﮑﯽ ﭘﺮوژه ﺑﻪ ﺗﻔﮑﯿﮏ ﻫﺮ ﻓﺮد ﻣﺪدﺟﻮ در ﻗﺎﻟﺐ ﻓﺮﻣﺖ فوق الذکر، ارسال گردد.</a:t>
            </a:r>
            <a:endParaRPr lang="en-US" b="1" dirty="0">
              <a:effectLst/>
              <a:highlight>
                <a:srgbClr val="00FFFF"/>
              </a:highlight>
              <a:latin typeface="Times New Roman" panose="02020603050405020304" pitchFamily="18" charset="0"/>
              <a:ea typeface="Times New Roman" panose="02020603050405020304" pitchFamily="18" charset="0"/>
            </a:endParaRPr>
          </a:p>
          <a:p>
            <a:pPr marL="342900" marR="0" lvl="0" indent="-342900" algn="just" rtl="1">
              <a:lnSpc>
                <a:spcPct val="170000"/>
              </a:lnSpc>
              <a:spcBef>
                <a:spcPts val="0"/>
              </a:spcBef>
              <a:spcAft>
                <a:spcPts val="0"/>
              </a:spcAft>
              <a:buFont typeface="+mj-lt"/>
              <a:buAutoNum type="arabicPeriod"/>
              <a:tabLst>
                <a:tab pos="370840" algn="r"/>
              </a:tabLst>
            </a:pPr>
            <a:r>
              <a:rPr lang="ar-SA" b="1" dirty="0">
                <a:effectLst/>
                <a:highlight>
                  <a:srgbClr val="00FFFF"/>
                </a:highlight>
                <a:latin typeface="Times New Roman" panose="02020603050405020304" pitchFamily="18" charset="0"/>
                <a:ea typeface="Times New Roman" panose="02020603050405020304" pitchFamily="18" charset="0"/>
                <a:cs typeface="B Mitra" panose="00000400000000000000" pitchFamily="2" charset="-78"/>
              </a:rPr>
              <a:t>ارسال مستندات به صورت یک جا نیز امکان پذیر بوده و محدودیتی برای نحوه ارسال وجود ندارد.</a:t>
            </a:r>
            <a:endParaRPr lang="fa-IR" b="1" dirty="0">
              <a:effectLst/>
              <a:highlight>
                <a:srgbClr val="00FFFF"/>
              </a:highlight>
              <a:latin typeface="Times New Roman" panose="02020603050405020304" pitchFamily="18" charset="0"/>
              <a:ea typeface="Times New Roman" panose="02020603050405020304" pitchFamily="18" charset="0"/>
              <a:cs typeface="B Mitra" panose="00000400000000000000" pitchFamily="2" charset="-78"/>
            </a:endParaRPr>
          </a:p>
          <a:p>
            <a:pPr marL="342900" marR="0" lvl="0" indent="-342900" algn="just" rtl="1">
              <a:lnSpc>
                <a:spcPct val="170000"/>
              </a:lnSpc>
              <a:spcBef>
                <a:spcPts val="0"/>
              </a:spcBef>
              <a:spcAft>
                <a:spcPts val="0"/>
              </a:spcAft>
              <a:buFont typeface="+mj-lt"/>
              <a:buAutoNum type="arabicPeriod"/>
              <a:tabLst>
                <a:tab pos="370840" algn="r"/>
              </a:tabLst>
            </a:pPr>
            <a:r>
              <a:rPr lang="fa-IR" b="1" dirty="0">
                <a:highlight>
                  <a:srgbClr val="FF00FF"/>
                </a:highlight>
                <a:latin typeface="Times New Roman" panose="02020603050405020304" pitchFamily="18" charset="0"/>
                <a:ea typeface="Times New Roman" panose="02020603050405020304" pitchFamily="18" charset="0"/>
                <a:cs typeface="B Mitra" panose="00000400000000000000" pitchFamily="2" charset="-78"/>
                <a:hlinkClick r:id="rId2" action="ppaction://hlinkfile"/>
              </a:rPr>
              <a:t>*</a:t>
            </a:r>
            <a:endParaRPr lang="en-US" b="1" dirty="0">
              <a:effectLst/>
              <a:highlight>
                <a:srgbClr val="FF00FF"/>
              </a:highligh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140352233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35BDDB1-A18F-6E91-476A-C1CAC67CEA9F}"/>
              </a:ext>
            </a:extLst>
          </p:cNvPr>
          <p:cNvSpPr>
            <a:spLocks noGrp="1"/>
          </p:cNvSpPr>
          <p:nvPr>
            <p:ph type="title"/>
          </p:nvPr>
        </p:nvSpPr>
        <p:spPr>
          <a:xfrm>
            <a:off x="1433015" y="0"/>
            <a:ext cx="10194427" cy="789885"/>
          </a:xfrm>
        </p:spPr>
        <p:txBody>
          <a:bodyPr>
            <a:normAutofit fontScale="90000"/>
          </a:bodyPr>
          <a:lstStyle/>
          <a:p>
            <a:pPr algn="ctr" rtl="1"/>
            <a:r>
              <a:rPr lang="fa-IR" sz="2200" dirty="0">
                <a:solidFill>
                  <a:srgbClr val="FF0000"/>
                </a:solidFill>
                <a:effectLst/>
                <a:latin typeface="Times New Roman" panose="02020603050405020304" pitchFamily="18" charset="0"/>
                <a:ea typeface="Times New Roman" panose="02020603050405020304" pitchFamily="18" charset="0"/>
                <a:cs typeface="B Titr" panose="00000700000000000000" pitchFamily="2" charset="-78"/>
              </a:rPr>
              <a:t>7-2- تفاهمنامه مشترک با بنیاد مسکن انقلاب اسلامی با موضوع کمک به احداث یا تکمیل احداث 10 هزار واحد مسکونی در روستاها و شهرهای کمتر از 25 هزار نفر جمعیت</a:t>
            </a:r>
            <a:r>
              <a:rPr lang="en-US" sz="1800" dirty="0">
                <a:solidFill>
                  <a:srgbClr val="FF0000"/>
                </a:solidFill>
                <a:effectLst/>
                <a:latin typeface="Times New Roman" panose="02020603050405020304" pitchFamily="18" charset="0"/>
                <a:ea typeface="Times New Roman" panose="02020603050405020304" pitchFamily="18" charset="0"/>
              </a:rPr>
              <a:t/>
            </a:r>
            <a:br>
              <a:rPr lang="en-US" sz="1800" dirty="0">
                <a:solidFill>
                  <a:srgbClr val="FF0000"/>
                </a:solidFill>
                <a:effectLst/>
                <a:latin typeface="Times New Roman" panose="02020603050405020304" pitchFamily="18" charset="0"/>
                <a:ea typeface="Times New Roman" panose="02020603050405020304" pitchFamily="18" charset="0"/>
              </a:rPr>
            </a:br>
            <a:endParaRPr lang="en-US" dirty="0">
              <a:solidFill>
                <a:srgbClr val="FF0000"/>
              </a:solidFill>
            </a:endParaRPr>
          </a:p>
        </p:txBody>
      </p:sp>
      <p:sp>
        <p:nvSpPr>
          <p:cNvPr id="5" name="TextBox 4">
            <a:extLst>
              <a:ext uri="{FF2B5EF4-FFF2-40B4-BE49-F238E27FC236}">
                <a16:creationId xmlns="" xmlns:a16="http://schemas.microsoft.com/office/drawing/2014/main" id="{9305680E-5471-72AD-30B9-3AA1E306DFC7}"/>
              </a:ext>
            </a:extLst>
          </p:cNvPr>
          <p:cNvSpPr txBox="1"/>
          <p:nvPr/>
        </p:nvSpPr>
        <p:spPr>
          <a:xfrm>
            <a:off x="940904" y="789885"/>
            <a:ext cx="10847349" cy="2345322"/>
          </a:xfrm>
          <a:prstGeom prst="rect">
            <a:avLst/>
          </a:prstGeom>
          <a:noFill/>
        </p:spPr>
        <p:txBody>
          <a:bodyPr wrap="square">
            <a:spAutoFit/>
          </a:bodyPr>
          <a:lstStyle/>
          <a:p>
            <a:pPr marL="171450" marR="0" algn="just" rtl="1">
              <a:lnSpc>
                <a:spcPct val="150000"/>
              </a:lnSpc>
              <a:spcBef>
                <a:spcPts val="0"/>
              </a:spcBef>
              <a:spcAft>
                <a:spcPts val="0"/>
              </a:spcAft>
            </a:pPr>
            <a:r>
              <a:rPr lang="ar-SA" sz="2000" b="1" dirty="0">
                <a:effectLst/>
                <a:latin typeface="Times New Roman" panose="02020603050405020304" pitchFamily="18" charset="0"/>
                <a:ea typeface="Times New Roman" panose="02020603050405020304" pitchFamily="18" charset="0"/>
                <a:cs typeface="B Mitra" panose="00000400000000000000" pitchFamily="2" charset="-78"/>
              </a:rPr>
              <a:t>الف) مستندات مورد نیاز به منظور پرداخت کمک بلاعوض در این روش مطابق مفاد اعلام شده در بند (7-1) این بخشنامه می باشد. </a:t>
            </a:r>
            <a:endParaRPr lang="en-US" sz="2000" b="1" dirty="0">
              <a:effectLst/>
              <a:latin typeface="Times New Roman" panose="02020603050405020304" pitchFamily="18" charset="0"/>
              <a:ea typeface="Times New Roman" panose="02020603050405020304" pitchFamily="18" charset="0"/>
              <a:cs typeface="B Mitra" panose="00000400000000000000" pitchFamily="2" charset="-78"/>
            </a:endParaRPr>
          </a:p>
          <a:p>
            <a:pPr marL="173990" marR="0" algn="just" rtl="1">
              <a:lnSpc>
                <a:spcPct val="150000"/>
              </a:lnSpc>
              <a:spcBef>
                <a:spcPts val="0"/>
              </a:spcBef>
              <a:spcAft>
                <a:spcPts val="0"/>
              </a:spcAft>
            </a:pPr>
            <a:r>
              <a:rPr lang="ar-SA" sz="2000" b="1" dirty="0">
                <a:effectLst/>
                <a:latin typeface="Times New Roman" panose="02020603050405020304" pitchFamily="18" charset="0"/>
                <a:ea typeface="Times New Roman" panose="02020603050405020304" pitchFamily="18" charset="0"/>
                <a:cs typeface="B Mitra" panose="00000400000000000000" pitchFamily="2" charset="-78"/>
              </a:rPr>
              <a:t>ب) کمک های بلاعوض قابل پرداخت این روش در مراحل </a:t>
            </a:r>
            <a:r>
              <a:rPr lang="ar-SA" sz="2000" b="1" dirty="0">
                <a:solidFill>
                  <a:srgbClr val="FF0000"/>
                </a:solidFill>
                <a:effectLst/>
                <a:latin typeface="Times New Roman" panose="02020603050405020304" pitchFamily="18" charset="0"/>
                <a:ea typeface="Times New Roman" panose="02020603050405020304" pitchFamily="18" charset="0"/>
                <a:cs typeface="B Mitra" panose="00000400000000000000" pitchFamily="2" charset="-78"/>
              </a:rPr>
              <a:t>پس از ارسال اولین مرحله مستندات</a:t>
            </a:r>
            <a:r>
              <a:rPr lang="ar-SA" sz="2000" b="1" dirty="0">
                <a:effectLst/>
                <a:latin typeface="Times New Roman" panose="02020603050405020304" pitchFamily="18" charset="0"/>
                <a:ea typeface="Times New Roman" panose="02020603050405020304" pitchFamily="18" charset="0"/>
                <a:cs typeface="B Mitra" panose="00000400000000000000" pitchFamily="2" charset="-78"/>
              </a:rPr>
              <a:t>، در قالب جداول ابلاغ شده توسط معاونت تامین و توسعه مسکن تعیین و </a:t>
            </a:r>
            <a:r>
              <a:rPr lang="ar-SA" sz="2000" b="1" dirty="0">
                <a:effectLst/>
                <a:highlight>
                  <a:srgbClr val="00FFFF"/>
                </a:highlight>
                <a:latin typeface="Times New Roman" panose="02020603050405020304" pitchFamily="18" charset="0"/>
                <a:ea typeface="Times New Roman" panose="02020603050405020304" pitchFamily="18" charset="0"/>
                <a:cs typeface="B Mitra" panose="00000400000000000000" pitchFamily="2" charset="-78"/>
              </a:rPr>
              <a:t>به روز رسانی می گردد.</a:t>
            </a:r>
            <a:endParaRPr lang="fa-IR" sz="2000" b="1" dirty="0">
              <a:effectLst/>
              <a:highlight>
                <a:srgbClr val="00FFFF"/>
              </a:highlight>
              <a:latin typeface="Times New Roman" panose="02020603050405020304" pitchFamily="18" charset="0"/>
              <a:ea typeface="Times New Roman" panose="02020603050405020304" pitchFamily="18" charset="0"/>
              <a:cs typeface="B Mitra" panose="00000400000000000000" pitchFamily="2" charset="-78"/>
            </a:endParaRPr>
          </a:p>
          <a:p>
            <a:pPr marL="173990" marR="0" algn="just" rtl="1">
              <a:lnSpc>
                <a:spcPct val="150000"/>
              </a:lnSpc>
              <a:spcBef>
                <a:spcPts val="0"/>
              </a:spcBef>
              <a:spcAft>
                <a:spcPts val="0"/>
              </a:spcAft>
            </a:pPr>
            <a:r>
              <a:rPr lang="fa-IR" sz="2000" b="1" dirty="0">
                <a:highlight>
                  <a:srgbClr val="FF00FF"/>
                </a:highlight>
                <a:latin typeface="Times New Roman" panose="02020603050405020304" pitchFamily="18" charset="0"/>
                <a:ea typeface="Times New Roman" panose="02020603050405020304" pitchFamily="18" charset="0"/>
                <a:cs typeface="B Mitra" panose="00000400000000000000" pitchFamily="2" charset="-78"/>
              </a:rPr>
              <a:t>*</a:t>
            </a:r>
            <a:r>
              <a:rPr lang="fa-IR" sz="2000" b="1" dirty="0">
                <a:highlight>
                  <a:srgbClr val="FF00FF"/>
                </a:highlight>
                <a:latin typeface="Times New Roman" panose="02020603050405020304" pitchFamily="18" charset="0"/>
                <a:ea typeface="Times New Roman" panose="02020603050405020304" pitchFamily="18" charset="0"/>
                <a:cs typeface="B Mitra" panose="00000400000000000000" pitchFamily="2" charset="-78"/>
                <a:hlinkClick r:id="rId2" action="ppaction://hlinkfile"/>
              </a:rPr>
              <a:t>بخشنامه مستندات عادی-43132\خلاصه+کد-+روش+ها -آخرین تغییرات.</a:t>
            </a:r>
            <a:r>
              <a:rPr lang="en-US" sz="2000" b="1" dirty="0">
                <a:highlight>
                  <a:srgbClr val="FF00FF"/>
                </a:highlight>
                <a:latin typeface="Times New Roman" panose="02020603050405020304" pitchFamily="18" charset="0"/>
                <a:ea typeface="Times New Roman" panose="02020603050405020304" pitchFamily="18" charset="0"/>
                <a:cs typeface="B Mitra" panose="00000400000000000000" pitchFamily="2" charset="-78"/>
                <a:hlinkClick r:id="rId2" action="ppaction://hlinkfile"/>
              </a:rPr>
              <a:t>xlsx</a:t>
            </a:r>
            <a:endParaRPr lang="en-US" sz="2000" b="1" dirty="0">
              <a:effectLst/>
              <a:highlight>
                <a:srgbClr val="FF00FF"/>
              </a:highlight>
              <a:latin typeface="Times New Roman" panose="02020603050405020304" pitchFamily="18" charset="0"/>
              <a:ea typeface="Times New Roman" panose="02020603050405020304" pitchFamily="18" charset="0"/>
              <a:cs typeface="B Mitra" panose="00000400000000000000" pitchFamily="2" charset="-78"/>
            </a:endParaRPr>
          </a:p>
        </p:txBody>
      </p:sp>
    </p:spTree>
    <p:extLst>
      <p:ext uri="{BB962C8B-B14F-4D97-AF65-F5344CB8AC3E}">
        <p14:creationId xmlns:p14="http://schemas.microsoft.com/office/powerpoint/2010/main" val="93902670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3D83714-04B8-41A5-A2B9-E37FF7E8537F}"/>
              </a:ext>
            </a:extLst>
          </p:cNvPr>
          <p:cNvSpPr>
            <a:spLocks noGrp="1"/>
          </p:cNvSpPr>
          <p:nvPr>
            <p:ph type="title"/>
          </p:nvPr>
        </p:nvSpPr>
        <p:spPr>
          <a:xfrm>
            <a:off x="516836" y="624110"/>
            <a:ext cx="11436626" cy="860133"/>
          </a:xfrm>
        </p:spPr>
        <p:txBody>
          <a:bodyPr>
            <a:noAutofit/>
          </a:bodyPr>
          <a:lstStyle/>
          <a:p>
            <a:pPr lvl="0" indent="-342900" algn="ctr" rtl="1">
              <a:spcBef>
                <a:spcPts val="0"/>
              </a:spcBef>
            </a:pPr>
            <a:r>
              <a:rPr lang="fa-IR" sz="2000" dirty="0">
                <a:solidFill>
                  <a:srgbClr val="FF0000"/>
                </a:solidFill>
                <a:latin typeface="Times New Roman" panose="02020603050405020304" pitchFamily="18" charset="0"/>
                <a:ea typeface="Times New Roman" panose="02020603050405020304" pitchFamily="18" charset="0"/>
                <a:cs typeface="B Titr" panose="00000700000000000000" pitchFamily="2" charset="-78"/>
              </a:rPr>
              <a:t>8- احداث واحد مسکونی ویژه ایتام در قالب تفاهمنامه مشترک با سازمان برنامه و بودجه، صندوق توسعه ملی و بنیاد مسکن انقلاب اسلامی:</a:t>
            </a:r>
            <a:r>
              <a:rPr lang="en-US" sz="2000" dirty="0">
                <a:solidFill>
                  <a:srgbClr val="FF0000"/>
                </a:solidFill>
                <a:latin typeface="Times New Roman" panose="02020603050405020304" pitchFamily="18" charset="0"/>
                <a:ea typeface="Times New Roman" panose="02020603050405020304" pitchFamily="18" charset="0"/>
                <a:cs typeface="B Titr" panose="00000700000000000000" pitchFamily="2" charset="-78"/>
              </a:rPr>
              <a:t/>
            </a:r>
            <a:br>
              <a:rPr lang="en-US" sz="2000" dirty="0">
                <a:solidFill>
                  <a:srgbClr val="FF0000"/>
                </a:solidFill>
                <a:latin typeface="Times New Roman" panose="02020603050405020304" pitchFamily="18" charset="0"/>
                <a:ea typeface="Times New Roman" panose="02020603050405020304" pitchFamily="18" charset="0"/>
                <a:cs typeface="B Titr" panose="00000700000000000000" pitchFamily="2" charset="-78"/>
              </a:rPr>
            </a:br>
            <a:endParaRPr lang="en-US" sz="2000" dirty="0">
              <a:solidFill>
                <a:srgbClr val="FF0000"/>
              </a:solidFill>
              <a:cs typeface="B Titr" panose="00000700000000000000" pitchFamily="2" charset="-78"/>
            </a:endParaRPr>
          </a:p>
        </p:txBody>
      </p:sp>
      <p:sp>
        <p:nvSpPr>
          <p:cNvPr id="4" name="Content Placeholder 2">
            <a:extLst>
              <a:ext uri="{FF2B5EF4-FFF2-40B4-BE49-F238E27FC236}">
                <a16:creationId xmlns="" xmlns:a16="http://schemas.microsoft.com/office/drawing/2014/main" id="{3A2BDAA3-0181-4483-9BAD-A073C672691D}"/>
              </a:ext>
            </a:extLst>
          </p:cNvPr>
          <p:cNvSpPr>
            <a:spLocks noGrp="1"/>
          </p:cNvSpPr>
          <p:nvPr>
            <p:ph idx="1"/>
          </p:nvPr>
        </p:nvSpPr>
        <p:spPr>
          <a:xfrm>
            <a:off x="967410" y="1484243"/>
            <a:ext cx="10986052" cy="5141844"/>
          </a:xfrm>
        </p:spPr>
        <p:txBody>
          <a:bodyPr/>
          <a:lstStyle/>
          <a:p>
            <a:pPr marL="0" marR="0" algn="just" rtl="1">
              <a:lnSpc>
                <a:spcPct val="200000"/>
              </a:lnSpc>
              <a:spcBef>
                <a:spcPts val="0"/>
              </a:spcBef>
              <a:spcAft>
                <a:spcPts val="0"/>
              </a:spcAft>
            </a:pPr>
            <a:r>
              <a:rPr lang="ar-SA" sz="2000" b="1" dirty="0">
                <a:effectLst/>
                <a:latin typeface="Times New Roman" panose="02020603050405020304" pitchFamily="18" charset="0"/>
                <a:ea typeface="Times New Roman" panose="02020603050405020304" pitchFamily="18" charset="0"/>
                <a:cs typeface="B Mitra" panose="00000400000000000000" pitchFamily="2" charset="-78"/>
              </a:rPr>
              <a:t>الف) </a:t>
            </a:r>
            <a:r>
              <a:rPr lang="ar-SA" sz="2000" b="1" dirty="0">
                <a:solidFill>
                  <a:srgbClr val="0070C0"/>
                </a:solidFill>
                <a:effectLst/>
                <a:latin typeface="Times New Roman" panose="02020603050405020304" pitchFamily="18" charset="0"/>
                <a:ea typeface="Times New Roman" panose="02020603050405020304" pitchFamily="18" charset="0"/>
                <a:cs typeface="B Mitra" panose="00000400000000000000" pitchFamily="2" charset="-78"/>
              </a:rPr>
              <a:t>ارسال گزارش پیشرفت فیزیکی تائید شده </a:t>
            </a:r>
            <a:r>
              <a:rPr lang="ar-SA" sz="2000" b="1" dirty="0">
                <a:effectLst/>
                <a:latin typeface="Times New Roman" panose="02020603050405020304" pitchFamily="18" charset="0"/>
                <a:ea typeface="Times New Roman" panose="02020603050405020304" pitchFamily="18" charset="0"/>
                <a:cs typeface="B Mitra" panose="00000400000000000000" pitchFamily="2" charset="-78"/>
              </a:rPr>
              <a:t>توسط مدیران کل و معاونین بهزیستی و بنیاد مسکن استان به صورت </a:t>
            </a:r>
            <a:r>
              <a:rPr lang="ar-SA" sz="2000" b="1" dirty="0">
                <a:solidFill>
                  <a:srgbClr val="0070C0"/>
                </a:solidFill>
                <a:effectLst/>
                <a:latin typeface="Times New Roman" panose="02020603050405020304" pitchFamily="18" charset="0"/>
                <a:ea typeface="Times New Roman" panose="02020603050405020304" pitchFamily="18" charset="0"/>
                <a:cs typeface="B Mitra" panose="00000400000000000000" pitchFamily="2" charset="-78"/>
              </a:rPr>
              <a:t>هر سه ماه یک بار در قالب فرمت مصوب قبلی.</a:t>
            </a:r>
            <a:endParaRPr lang="en-US" sz="2000" b="1" dirty="0">
              <a:solidFill>
                <a:srgbClr val="0070C0"/>
              </a:solidFill>
              <a:effectLst/>
              <a:latin typeface="Times New Roman" panose="02020603050405020304" pitchFamily="18" charset="0"/>
              <a:ea typeface="Times New Roman" panose="02020603050405020304" pitchFamily="18" charset="0"/>
              <a:cs typeface="B Mitra" panose="00000400000000000000" pitchFamily="2" charset="-78"/>
            </a:endParaRPr>
          </a:p>
          <a:p>
            <a:pPr marL="0" marR="0" algn="just" rtl="1">
              <a:lnSpc>
                <a:spcPct val="200000"/>
              </a:lnSpc>
              <a:spcBef>
                <a:spcPts val="0"/>
              </a:spcBef>
              <a:spcAft>
                <a:spcPts val="0"/>
              </a:spcAft>
            </a:pPr>
            <a:r>
              <a:rPr lang="ar-SA" sz="2000" b="1" dirty="0">
                <a:effectLst/>
                <a:latin typeface="Times New Roman" panose="02020603050405020304" pitchFamily="18" charset="0"/>
                <a:ea typeface="Times New Roman" panose="02020603050405020304" pitchFamily="18" charset="0"/>
                <a:cs typeface="B Mitra" panose="00000400000000000000" pitchFamily="2" charset="-78"/>
              </a:rPr>
              <a:t>ب) ارﺳﺎل ﯾﮏ صفحه </a:t>
            </a:r>
            <a:r>
              <a:rPr lang="ar-SA" sz="2000" b="1" dirty="0">
                <a:solidFill>
                  <a:srgbClr val="FF0000"/>
                </a:solidFill>
                <a:effectLst/>
                <a:latin typeface="Times New Roman" panose="02020603050405020304" pitchFamily="18" charset="0"/>
                <a:ea typeface="Times New Roman" panose="02020603050405020304" pitchFamily="18" charset="0"/>
                <a:cs typeface="B Mitra" panose="00000400000000000000" pitchFamily="2" charset="-78"/>
              </a:rPr>
              <a:t>ﮔﺰارش ﺗﺼﻮﯾﺮي رﻧﮕﯽ </a:t>
            </a:r>
            <a:r>
              <a:rPr lang="en-US" sz="2000" b="1" dirty="0">
                <a:effectLst/>
                <a:latin typeface="Times New Roman" panose="02020603050405020304" pitchFamily="18" charset="0"/>
                <a:ea typeface="Times New Roman" panose="02020603050405020304" pitchFamily="18" charset="0"/>
                <a:cs typeface="B Mitra" panose="00000400000000000000" pitchFamily="2" charset="-78"/>
              </a:rPr>
              <a:t>)</a:t>
            </a:r>
            <a:r>
              <a:rPr lang="ar-SA" sz="2000" b="1" dirty="0">
                <a:effectLst/>
                <a:latin typeface="Times New Roman" panose="02020603050405020304" pitchFamily="18" charset="0"/>
                <a:ea typeface="Times New Roman" panose="02020603050405020304" pitchFamily="18" charset="0"/>
                <a:cs typeface="B Mitra" panose="00000400000000000000" pitchFamily="2" charset="-78"/>
              </a:rPr>
              <a:t>ﻋﮑﺲ</a:t>
            </a:r>
            <a:r>
              <a:rPr lang="en-US" sz="2000" b="1" dirty="0">
                <a:effectLst/>
                <a:latin typeface="Times New Roman" panose="02020603050405020304" pitchFamily="18" charset="0"/>
                <a:ea typeface="Times New Roman" panose="02020603050405020304" pitchFamily="18" charset="0"/>
                <a:cs typeface="B Mitra" panose="00000400000000000000" pitchFamily="2" charset="-78"/>
              </a:rPr>
              <a:t>(</a:t>
            </a:r>
            <a:r>
              <a:rPr lang="ar-SA" sz="2000" b="1" dirty="0">
                <a:effectLst/>
                <a:latin typeface="Times New Roman" panose="02020603050405020304" pitchFamily="18" charset="0"/>
                <a:ea typeface="Times New Roman" panose="02020603050405020304" pitchFamily="18" charset="0"/>
                <a:cs typeface="B Mitra" panose="00000400000000000000" pitchFamily="2" charset="-78"/>
              </a:rPr>
              <a:t> از آﺧﺮﯾﻦ وﺿﻌﯿﺖ ﭘﯿﺸﺮﻓﺖ ﻓﯿﺰﯾﮑﯽ ﭘﺮوژه </a:t>
            </a:r>
            <a:r>
              <a:rPr lang="ar-SA" sz="2000" b="1" dirty="0">
                <a:solidFill>
                  <a:srgbClr val="FF0000"/>
                </a:solidFill>
                <a:effectLst/>
                <a:latin typeface="Times New Roman" panose="02020603050405020304" pitchFamily="18" charset="0"/>
                <a:ea typeface="Times New Roman" panose="02020603050405020304" pitchFamily="18" charset="0"/>
                <a:cs typeface="B Mitra" panose="00000400000000000000" pitchFamily="2" charset="-78"/>
              </a:rPr>
              <a:t>ﺑﻪ ﺗﻔﮑﯿﮏ ﻫﺮ ﻓﺮد </a:t>
            </a:r>
            <a:r>
              <a:rPr lang="ar-SA" sz="2000" b="1" dirty="0">
                <a:effectLst/>
                <a:latin typeface="Times New Roman" panose="02020603050405020304" pitchFamily="18" charset="0"/>
                <a:ea typeface="Times New Roman" panose="02020603050405020304" pitchFamily="18" charset="0"/>
                <a:cs typeface="B Mitra" panose="00000400000000000000" pitchFamily="2" charset="-78"/>
              </a:rPr>
              <a:t>ﻣﺪدﺟﻮ برای واحدهای مسکونی دارای پیشرفت فیزیکی (در ﻗﺎﻟﺐ ﻓﺮﻣﺖ </a:t>
            </a:r>
            <a:r>
              <a:rPr lang="ar-SA" sz="2000" b="1" dirty="0">
                <a:effectLst/>
                <a:highlight>
                  <a:srgbClr val="FFFF00"/>
                </a:highlight>
                <a:latin typeface="Times New Roman" panose="02020603050405020304" pitchFamily="18" charset="0"/>
                <a:ea typeface="Times New Roman" panose="02020603050405020304" pitchFamily="18" charset="0"/>
                <a:cs typeface="B Mitra" panose="00000400000000000000" pitchFamily="2" charset="-78"/>
              </a:rPr>
              <a:t>پیوست شماره دو</a:t>
            </a:r>
            <a:r>
              <a:rPr lang="ar-SA" sz="2000" b="1" dirty="0">
                <a:effectLst/>
                <a:latin typeface="Times New Roman" panose="02020603050405020304" pitchFamily="18" charset="0"/>
                <a:ea typeface="Times New Roman" panose="02020603050405020304" pitchFamily="18" charset="0"/>
                <a:cs typeface="B Mitra" panose="00000400000000000000" pitchFamily="2" charset="-78"/>
              </a:rPr>
              <a:t>).</a:t>
            </a:r>
            <a:endParaRPr lang="en-US" sz="2000" b="1" dirty="0">
              <a:effectLst/>
              <a:latin typeface="Times New Roman" panose="02020603050405020304" pitchFamily="18" charset="0"/>
              <a:ea typeface="Times New Roman" panose="02020603050405020304" pitchFamily="18" charset="0"/>
              <a:cs typeface="B Mitra" panose="00000400000000000000" pitchFamily="2" charset="-78"/>
            </a:endParaRPr>
          </a:p>
          <a:p>
            <a:pPr marL="0" marR="0" algn="just" rtl="1">
              <a:lnSpc>
                <a:spcPct val="200000"/>
              </a:lnSpc>
              <a:spcBef>
                <a:spcPts val="0"/>
              </a:spcBef>
              <a:spcAft>
                <a:spcPts val="0"/>
              </a:spcAft>
            </a:pPr>
            <a:r>
              <a:rPr lang="ar-SA" sz="2000" b="1" dirty="0">
                <a:effectLst/>
                <a:latin typeface="Times New Roman" panose="02020603050405020304" pitchFamily="18" charset="0"/>
                <a:ea typeface="Times New Roman" panose="02020603050405020304" pitchFamily="18" charset="0"/>
                <a:cs typeface="B Mitra" panose="00000400000000000000" pitchFamily="2" charset="-78"/>
              </a:rPr>
              <a:t>تبصره: با توجه به افزایش کمک بلاعوض بهزیستی در این روش میزان افزایش کمک بلاعوض قابل پرداخت به هر خانوار متناسب با باقیمانده پیشرفت فیزیکی محاسبه و در قالب جداول ابلاغ شده توسط معاونت تامین و توسعه مسکن تعیین می‎گردد. </a:t>
            </a:r>
            <a:endParaRPr lang="en-US" sz="2000" b="1" dirty="0">
              <a:effectLst/>
              <a:latin typeface="Times New Roman" panose="02020603050405020304" pitchFamily="18" charset="0"/>
              <a:ea typeface="Times New Roman" panose="02020603050405020304" pitchFamily="18" charset="0"/>
              <a:cs typeface="B Mitra" panose="00000400000000000000" pitchFamily="2" charset="-78"/>
            </a:endParaRPr>
          </a:p>
          <a:p>
            <a:endParaRPr lang="en-US" dirty="0"/>
          </a:p>
        </p:txBody>
      </p:sp>
    </p:spTree>
    <p:extLst>
      <p:ext uri="{BB962C8B-B14F-4D97-AF65-F5344CB8AC3E}">
        <p14:creationId xmlns:p14="http://schemas.microsoft.com/office/powerpoint/2010/main" val="40745178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56CC099-F8F0-41B8-9B7A-A50211F569EE}"/>
              </a:ext>
            </a:extLst>
          </p:cNvPr>
          <p:cNvSpPr>
            <a:spLocks noGrp="1"/>
          </p:cNvSpPr>
          <p:nvPr>
            <p:ph type="title"/>
          </p:nvPr>
        </p:nvSpPr>
        <p:spPr>
          <a:xfrm>
            <a:off x="503584" y="185530"/>
            <a:ext cx="11569146" cy="1457740"/>
          </a:xfrm>
        </p:spPr>
        <p:txBody>
          <a:bodyPr>
            <a:normAutofit fontScale="90000"/>
          </a:bodyPr>
          <a:lstStyle/>
          <a:p>
            <a:pPr marL="342900" lvl="0" indent="-342900" algn="just" rtl="1">
              <a:spcAft>
                <a:spcPts val="0"/>
              </a:spcAft>
            </a:pPr>
            <a:r>
              <a:rPr lang="fa-IR" sz="2300" dirty="0">
                <a:latin typeface="Times New Roman" panose="02020603050405020304" pitchFamily="18" charset="0"/>
                <a:ea typeface="Times New Roman" panose="02020603050405020304" pitchFamily="18" charset="0"/>
                <a:cs typeface="B Titr" panose="00000700000000000000" pitchFamily="2" charset="-78"/>
              </a:rPr>
              <a:t>5-پرداخت کمک بلاعوض به افراد دارای معلولیت و مددجویان حائز شرایطی که </a:t>
            </a:r>
            <a:r>
              <a:rPr lang="fa-IR" sz="2300" dirty="0">
                <a:solidFill>
                  <a:srgbClr val="FF0000"/>
                </a:solidFill>
                <a:latin typeface="Times New Roman" panose="02020603050405020304" pitchFamily="18" charset="0"/>
                <a:ea typeface="Times New Roman" panose="02020603050405020304" pitchFamily="18" charset="0"/>
                <a:cs typeface="B Titr" panose="00000700000000000000" pitchFamily="2" charset="-78"/>
              </a:rPr>
              <a:t>قبلاً از کمک بلاعوض سازمان جهت احداث واحد مسکونی بهره مند شده اند</a:t>
            </a:r>
            <a:r>
              <a:rPr lang="fa-IR" sz="2300" dirty="0">
                <a:latin typeface="Times New Roman" panose="02020603050405020304" pitchFamily="18" charset="0"/>
                <a:ea typeface="Times New Roman" panose="02020603050405020304" pitchFamily="18" charset="0"/>
                <a:cs typeface="B Titr" panose="00000700000000000000" pitchFamily="2" charset="-78"/>
              </a:rPr>
              <a:t> </a:t>
            </a:r>
            <a:r>
              <a:rPr lang="fa-IR" sz="2300" dirty="0">
                <a:highlight>
                  <a:srgbClr val="FFFF00"/>
                </a:highlight>
                <a:latin typeface="Times New Roman" panose="02020603050405020304" pitchFamily="18" charset="0"/>
                <a:ea typeface="Times New Roman" panose="02020603050405020304" pitchFamily="18" charset="0"/>
                <a:cs typeface="B Titr" panose="00000700000000000000" pitchFamily="2" charset="-78"/>
              </a:rPr>
              <a:t>ولی</a:t>
            </a:r>
            <a:r>
              <a:rPr lang="fa-IR" sz="2300" dirty="0">
                <a:latin typeface="Times New Roman" panose="02020603050405020304" pitchFamily="18" charset="0"/>
                <a:ea typeface="Times New Roman" panose="02020603050405020304" pitchFamily="18" charset="0"/>
                <a:cs typeface="B Titr" panose="00000700000000000000" pitchFamily="2" charset="-78"/>
              </a:rPr>
              <a:t> </a:t>
            </a:r>
            <a:r>
              <a:rPr lang="fa-IR" sz="2300" u="sng" dirty="0">
                <a:latin typeface="Times New Roman" panose="02020603050405020304" pitchFamily="18" charset="0"/>
                <a:ea typeface="Times New Roman" panose="02020603050405020304" pitchFamily="18" charset="0"/>
                <a:cs typeface="B Titr" panose="00000700000000000000" pitchFamily="2" charset="-78"/>
              </a:rPr>
              <a:t>عملیات ساخت واحد مسکونی آنها به </a:t>
            </a:r>
            <a:r>
              <a:rPr lang="fa-IR" sz="2300" u="sng" dirty="0">
                <a:highlight>
                  <a:srgbClr val="FFFF00"/>
                </a:highlight>
                <a:latin typeface="Times New Roman" panose="02020603050405020304" pitchFamily="18" charset="0"/>
                <a:ea typeface="Times New Roman" panose="02020603050405020304" pitchFamily="18" charset="0"/>
                <a:cs typeface="B Titr" panose="00000700000000000000" pitchFamily="2" charset="-78"/>
              </a:rPr>
              <a:t>پایان نرسیده است</a:t>
            </a:r>
            <a:r>
              <a:rPr lang="fa-IR" sz="2300" dirty="0">
                <a:latin typeface="Times New Roman" panose="02020603050405020304" pitchFamily="18" charset="0"/>
                <a:ea typeface="Times New Roman" panose="02020603050405020304" pitchFamily="18" charset="0"/>
                <a:cs typeface="B Titr" panose="00000700000000000000" pitchFamily="2" charset="-78"/>
              </a:rPr>
              <a:t>، در صورت رعایت سایر مفاد این بخشنامه، تا سقف ریالی اعلام شده </a:t>
            </a:r>
            <a:r>
              <a:rPr lang="fa-IR" sz="2300" dirty="0">
                <a:solidFill>
                  <a:srgbClr val="FF0000"/>
                </a:solidFill>
                <a:latin typeface="Times New Roman" panose="02020603050405020304" pitchFamily="18" charset="0"/>
                <a:ea typeface="Times New Roman" panose="02020603050405020304" pitchFamily="18" charset="0"/>
                <a:cs typeface="B Titr" panose="00000700000000000000" pitchFamily="2" charset="-78"/>
              </a:rPr>
              <a:t>بلامانع</a:t>
            </a:r>
            <a:r>
              <a:rPr lang="fa-IR" sz="2300" dirty="0">
                <a:latin typeface="Times New Roman" panose="02020603050405020304" pitchFamily="18" charset="0"/>
                <a:ea typeface="Times New Roman" panose="02020603050405020304" pitchFamily="18" charset="0"/>
                <a:cs typeface="B Titr" panose="00000700000000000000" pitchFamily="2" charset="-78"/>
              </a:rPr>
              <a:t> می باشد.</a:t>
            </a:r>
            <a:r>
              <a:rPr lang="en-US" sz="3200" dirty="0">
                <a:latin typeface="Times New Roman" panose="02020603050405020304" pitchFamily="18" charset="0"/>
                <a:ea typeface="Times New Roman" panose="02020603050405020304" pitchFamily="18" charset="0"/>
                <a:cs typeface="B Mitra"/>
              </a:rPr>
              <a:t/>
            </a:r>
            <a:br>
              <a:rPr lang="en-US" sz="3200" dirty="0">
                <a:latin typeface="Times New Roman" panose="02020603050405020304" pitchFamily="18" charset="0"/>
                <a:ea typeface="Times New Roman" panose="02020603050405020304" pitchFamily="18" charset="0"/>
                <a:cs typeface="B Mitra"/>
              </a:rPr>
            </a:br>
            <a:endParaRPr lang="en-US" dirty="0"/>
          </a:p>
        </p:txBody>
      </p:sp>
      <p:sp>
        <p:nvSpPr>
          <p:cNvPr id="3" name="Content Placeholder 2">
            <a:extLst>
              <a:ext uri="{FF2B5EF4-FFF2-40B4-BE49-F238E27FC236}">
                <a16:creationId xmlns="" xmlns:a16="http://schemas.microsoft.com/office/drawing/2014/main" id="{2D1980FB-DFB2-42C1-AD20-4A27F0BC146B}"/>
              </a:ext>
            </a:extLst>
          </p:cNvPr>
          <p:cNvSpPr>
            <a:spLocks noGrp="1"/>
          </p:cNvSpPr>
          <p:nvPr>
            <p:ph idx="1"/>
          </p:nvPr>
        </p:nvSpPr>
        <p:spPr>
          <a:xfrm>
            <a:off x="503584" y="1537252"/>
            <a:ext cx="11516136" cy="5320748"/>
          </a:xfrm>
        </p:spPr>
        <p:txBody>
          <a:bodyPr>
            <a:normAutofit fontScale="92500"/>
          </a:bodyPr>
          <a:lstStyle/>
          <a:p>
            <a:pPr marL="228600" algn="justLow" rtl="1">
              <a:lnSpc>
                <a:spcPct val="150000"/>
              </a:lnSpc>
            </a:pPr>
            <a:r>
              <a:rPr lang="fa-IR" sz="2400" b="1" dirty="0">
                <a:latin typeface="Times New Roman" panose="02020603050405020304" pitchFamily="18" charset="0"/>
                <a:ea typeface="Times New Roman" panose="02020603050405020304" pitchFamily="18" charset="0"/>
                <a:cs typeface="B Mitra" panose="00000400000000000000" pitchFamily="2" charset="-78"/>
              </a:rPr>
              <a:t>1-5- پرداخت کمک بلاعوض درخصوص واحدهای مسکونی </a:t>
            </a:r>
            <a:r>
              <a:rPr lang="fa-IR" sz="2600" b="1" dirty="0">
                <a:solidFill>
                  <a:srgbClr val="FF0000"/>
                </a:solidFill>
                <a:latin typeface="Times New Roman" panose="02020603050405020304" pitchFamily="18" charset="0"/>
                <a:ea typeface="Times New Roman" panose="02020603050405020304" pitchFamily="18" charset="0"/>
                <a:cs typeface="B Mitra" panose="00000400000000000000" pitchFamily="2" charset="-78"/>
              </a:rPr>
              <a:t>روستایی</a:t>
            </a:r>
            <a:r>
              <a:rPr lang="fa-IR" sz="2600" b="1" dirty="0">
                <a:latin typeface="Times New Roman" panose="02020603050405020304" pitchFamily="18" charset="0"/>
                <a:ea typeface="Times New Roman" panose="02020603050405020304" pitchFamily="18" charset="0"/>
                <a:cs typeface="B Mitra" panose="00000400000000000000" pitchFamily="2" charset="-78"/>
              </a:rPr>
              <a:t> </a:t>
            </a:r>
            <a:r>
              <a:rPr lang="fa-IR" sz="2600" b="1" dirty="0">
                <a:solidFill>
                  <a:srgbClr val="FF0000"/>
                </a:solidFill>
                <a:latin typeface="Times New Roman" panose="02020603050405020304" pitchFamily="18" charset="0"/>
                <a:ea typeface="Times New Roman" panose="02020603050405020304" pitchFamily="18" charset="0"/>
                <a:cs typeface="B Mitra" panose="00000400000000000000" pitchFamily="2" charset="-78"/>
              </a:rPr>
              <a:t>در دست احداث </a:t>
            </a:r>
            <a:r>
              <a:rPr lang="fa-IR" sz="2400" b="1" dirty="0">
                <a:latin typeface="Times New Roman" panose="02020603050405020304" pitchFamily="18" charset="0"/>
                <a:ea typeface="Times New Roman" panose="02020603050405020304" pitchFamily="18" charset="0"/>
                <a:cs typeface="B Mitra" panose="00000400000000000000" pitchFamily="2" charset="-78"/>
              </a:rPr>
              <a:t>که تا پایان سال </a:t>
            </a:r>
            <a:r>
              <a:rPr lang="fa-IR" sz="2400" b="1" dirty="0">
                <a:solidFill>
                  <a:srgbClr val="FF0000"/>
                </a:solidFill>
                <a:latin typeface="Times New Roman" panose="02020603050405020304" pitchFamily="18" charset="0"/>
                <a:ea typeface="Times New Roman" panose="02020603050405020304" pitchFamily="18" charset="0"/>
                <a:cs typeface="B Mitra" panose="00000400000000000000" pitchFamily="2" charset="-78"/>
              </a:rPr>
              <a:t>1402</a:t>
            </a:r>
            <a:r>
              <a:rPr lang="fa-IR" sz="2400" b="1" dirty="0">
                <a:latin typeface="Times New Roman" panose="02020603050405020304" pitchFamily="18" charset="0"/>
                <a:ea typeface="Times New Roman" panose="02020603050405020304" pitchFamily="18" charset="0"/>
                <a:cs typeface="B Mitra" panose="00000400000000000000" pitchFamily="2" charset="-78"/>
              </a:rPr>
              <a:t> </a:t>
            </a:r>
            <a:r>
              <a:rPr lang="fa-IR" sz="2400" b="1" dirty="0">
                <a:highlight>
                  <a:srgbClr val="FFFF00"/>
                </a:highlight>
                <a:latin typeface="Times New Roman" panose="02020603050405020304" pitchFamily="18" charset="0"/>
                <a:ea typeface="Times New Roman" panose="02020603050405020304" pitchFamily="18" charset="0"/>
                <a:cs typeface="B Mitra" panose="00000400000000000000" pitchFamily="2" charset="-78"/>
              </a:rPr>
              <a:t>سقف </a:t>
            </a:r>
            <a:r>
              <a:rPr lang="fa-IR" sz="2400" b="1" dirty="0">
                <a:latin typeface="Times New Roman" panose="02020603050405020304" pitchFamily="18" charset="0"/>
                <a:ea typeface="Times New Roman" panose="02020603050405020304" pitchFamily="18" charset="0"/>
                <a:cs typeface="B Mitra" panose="00000400000000000000" pitchFamily="2" charset="-78"/>
              </a:rPr>
              <a:t>کمک بلاعوض را </a:t>
            </a:r>
            <a:r>
              <a:rPr lang="fa-IR" sz="2400" b="1" dirty="0">
                <a:highlight>
                  <a:srgbClr val="FFFF00"/>
                </a:highlight>
                <a:latin typeface="Times New Roman" panose="02020603050405020304" pitchFamily="18" charset="0"/>
                <a:ea typeface="Times New Roman" panose="02020603050405020304" pitchFamily="18" charset="0"/>
                <a:cs typeface="B Mitra" panose="00000400000000000000" pitchFamily="2" charset="-78"/>
              </a:rPr>
              <a:t>دریافت نموده اما قابلیت اسکان ندارند</a:t>
            </a:r>
            <a:r>
              <a:rPr lang="fa-IR" sz="2400" b="1" dirty="0">
                <a:latin typeface="Times New Roman" panose="02020603050405020304" pitchFamily="18" charset="0"/>
                <a:ea typeface="Times New Roman" panose="02020603050405020304" pitchFamily="18" charset="0"/>
                <a:cs typeface="B Mitra" panose="00000400000000000000" pitchFamily="2" charset="-78"/>
              </a:rPr>
              <a:t>، </a:t>
            </a:r>
            <a:r>
              <a:rPr lang="fa-IR" sz="2400" b="1" dirty="0">
                <a:highlight>
                  <a:srgbClr val="FF0000"/>
                </a:highlight>
                <a:latin typeface="Times New Roman" panose="02020603050405020304" pitchFamily="18" charset="0"/>
                <a:ea typeface="Times New Roman" panose="02020603050405020304" pitchFamily="18" charset="0"/>
                <a:cs typeface="B Mitra" panose="00000400000000000000" pitchFamily="2" charset="-78"/>
              </a:rPr>
              <a:t>امکان پذیر نمی باشد.</a:t>
            </a:r>
            <a:endParaRPr lang="en-US" sz="2000" b="1" dirty="0">
              <a:highlight>
                <a:srgbClr val="FF0000"/>
              </a:highlight>
              <a:latin typeface="Times New Roman" panose="02020603050405020304" pitchFamily="18" charset="0"/>
              <a:ea typeface="Times New Roman" panose="02020603050405020304" pitchFamily="18" charset="0"/>
              <a:cs typeface="B Mitra" panose="00000400000000000000" pitchFamily="2" charset="-78"/>
            </a:endParaRPr>
          </a:p>
          <a:p>
            <a:pPr marL="228600" algn="justLow" rtl="1">
              <a:lnSpc>
                <a:spcPct val="150000"/>
              </a:lnSpc>
            </a:pPr>
            <a:r>
              <a:rPr lang="fa-IR" sz="2400" b="1" dirty="0">
                <a:latin typeface="Times New Roman" panose="02020603050405020304" pitchFamily="18" charset="0"/>
                <a:ea typeface="Times New Roman" panose="02020603050405020304" pitchFamily="18" charset="0"/>
                <a:cs typeface="B Mitra" panose="00000400000000000000" pitchFamily="2" charset="-78"/>
              </a:rPr>
              <a:t>2-5- پرداخت کمک بلاعوض در خصوص واحدهای مسکونی </a:t>
            </a:r>
            <a:r>
              <a:rPr lang="fa-IR" sz="2600" b="1" dirty="0">
                <a:solidFill>
                  <a:srgbClr val="FF0000"/>
                </a:solidFill>
                <a:latin typeface="Times New Roman" panose="02020603050405020304" pitchFamily="18" charset="0"/>
                <a:ea typeface="Times New Roman" panose="02020603050405020304" pitchFamily="18" charset="0"/>
                <a:cs typeface="B Mitra" panose="00000400000000000000" pitchFamily="2" charset="-78"/>
              </a:rPr>
              <a:t>روستایی در دست احداث در قالب مشارکت با فرد </a:t>
            </a:r>
            <a:r>
              <a:rPr lang="fa-IR" sz="2400" b="1" dirty="0">
                <a:latin typeface="Times New Roman" panose="02020603050405020304" pitchFamily="18" charset="0"/>
                <a:ea typeface="Times New Roman" panose="02020603050405020304" pitchFamily="18" charset="0"/>
                <a:cs typeface="B Mitra" panose="00000400000000000000" pitchFamily="2" charset="-78"/>
              </a:rPr>
              <a:t>تحت پوشش (خود مالکی) که </a:t>
            </a:r>
            <a:r>
              <a:rPr lang="fa-IR" sz="2400" b="1" dirty="0">
                <a:highlight>
                  <a:srgbClr val="FFFF00"/>
                </a:highlight>
                <a:latin typeface="Times New Roman" panose="02020603050405020304" pitchFamily="18" charset="0"/>
                <a:ea typeface="Times New Roman" panose="02020603050405020304" pitchFamily="18" charset="0"/>
                <a:cs typeface="B Mitra" panose="00000400000000000000" pitchFamily="2" charset="-78"/>
              </a:rPr>
              <a:t>در سالهای گذشته بخشی از کمک ب</a:t>
            </a:r>
            <a:r>
              <a:rPr lang="fa-IR" sz="2400" b="1" dirty="0">
                <a:latin typeface="Times New Roman" panose="02020603050405020304" pitchFamily="18" charset="0"/>
                <a:ea typeface="Times New Roman" panose="02020603050405020304" pitchFamily="18" charset="0"/>
                <a:cs typeface="B Mitra" panose="00000400000000000000" pitchFamily="2" charset="-78"/>
              </a:rPr>
              <a:t>لاعوض سازمان را </a:t>
            </a:r>
            <a:r>
              <a:rPr lang="fa-IR" sz="2400" b="1" dirty="0">
                <a:highlight>
                  <a:srgbClr val="FFFF00"/>
                </a:highlight>
                <a:latin typeface="Times New Roman" panose="02020603050405020304" pitchFamily="18" charset="0"/>
                <a:ea typeface="Times New Roman" panose="02020603050405020304" pitchFamily="18" charset="0"/>
                <a:cs typeface="B Mitra" panose="00000400000000000000" pitchFamily="2" charset="-78"/>
              </a:rPr>
              <a:t>دریافت کرده اند</a:t>
            </a:r>
            <a:r>
              <a:rPr lang="fa-IR" sz="2400" b="1" dirty="0">
                <a:latin typeface="Times New Roman" panose="02020603050405020304" pitchFamily="18" charset="0"/>
                <a:ea typeface="Times New Roman" panose="02020603050405020304" pitchFamily="18" charset="0"/>
                <a:cs typeface="B Mitra" panose="00000400000000000000" pitchFamily="2" charset="-78"/>
              </a:rPr>
              <a:t>، </a:t>
            </a:r>
            <a:r>
              <a:rPr lang="fa-IR" sz="2400" b="1" dirty="0">
                <a:highlight>
                  <a:srgbClr val="FF0000"/>
                </a:highlight>
                <a:latin typeface="Times New Roman" panose="02020603050405020304" pitchFamily="18" charset="0"/>
                <a:ea typeface="Times New Roman" panose="02020603050405020304" pitchFamily="18" charset="0"/>
                <a:cs typeface="B Mitra" panose="00000400000000000000" pitchFamily="2" charset="-78"/>
              </a:rPr>
              <a:t>امکان پذیر نمی باشد.</a:t>
            </a:r>
            <a:endParaRPr lang="en-US" sz="2000" b="1" dirty="0">
              <a:highlight>
                <a:srgbClr val="FF0000"/>
              </a:highlight>
              <a:latin typeface="Times New Roman" panose="02020603050405020304" pitchFamily="18" charset="0"/>
              <a:ea typeface="Times New Roman" panose="02020603050405020304" pitchFamily="18" charset="0"/>
              <a:cs typeface="B Mitra" panose="00000400000000000000" pitchFamily="2" charset="-78"/>
            </a:endParaRPr>
          </a:p>
          <a:p>
            <a:pPr marL="228600" algn="justLow" rtl="1">
              <a:lnSpc>
                <a:spcPct val="150000"/>
              </a:lnSpc>
            </a:pPr>
            <a:r>
              <a:rPr lang="fa-IR" sz="2400" b="1" dirty="0">
                <a:latin typeface="Times New Roman" panose="02020603050405020304" pitchFamily="18" charset="0"/>
                <a:ea typeface="Times New Roman" panose="02020603050405020304" pitchFamily="18" charset="0"/>
                <a:cs typeface="B Mitra" panose="00000400000000000000" pitchFamily="2" charset="-78"/>
              </a:rPr>
              <a:t>3-5- پرداخت کمک بلاعوض در خصوص واحدهای مسکونی </a:t>
            </a:r>
            <a:r>
              <a:rPr lang="fa-IR" sz="2400" b="1" dirty="0">
                <a:solidFill>
                  <a:srgbClr val="008BBC"/>
                </a:solidFill>
                <a:latin typeface="Times New Roman" panose="02020603050405020304" pitchFamily="18" charset="0"/>
                <a:ea typeface="Times New Roman" panose="02020603050405020304" pitchFamily="18" charset="0"/>
                <a:cs typeface="B Mitra" panose="00000400000000000000" pitchFamily="2" charset="-78"/>
              </a:rPr>
              <a:t>شهری که در سالهای 1401 و 1402</a:t>
            </a:r>
            <a:r>
              <a:rPr lang="fa-IR" sz="2400" b="1" dirty="0">
                <a:latin typeface="Times New Roman" panose="02020603050405020304" pitchFamily="18" charset="0"/>
                <a:ea typeface="Times New Roman" panose="02020603050405020304" pitchFamily="18" charset="0"/>
                <a:cs typeface="B Mitra" panose="00000400000000000000" pitchFamily="2" charset="-78"/>
              </a:rPr>
              <a:t>، </a:t>
            </a:r>
            <a:r>
              <a:rPr lang="fa-IR" sz="2400" b="1" dirty="0">
                <a:highlight>
                  <a:srgbClr val="FFFF00"/>
                </a:highlight>
                <a:latin typeface="Times New Roman" panose="02020603050405020304" pitchFamily="18" charset="0"/>
                <a:ea typeface="Times New Roman" panose="02020603050405020304" pitchFamily="18" charset="0"/>
                <a:cs typeface="B Mitra" panose="00000400000000000000" pitchFamily="2" charset="-78"/>
              </a:rPr>
              <a:t>سقف</a:t>
            </a:r>
            <a:r>
              <a:rPr lang="fa-IR" sz="2400" b="1" dirty="0">
                <a:latin typeface="Times New Roman" panose="02020603050405020304" pitchFamily="18" charset="0"/>
                <a:ea typeface="Times New Roman" panose="02020603050405020304" pitchFamily="18" charset="0"/>
                <a:cs typeface="B Mitra" panose="00000400000000000000" pitchFamily="2" charset="-78"/>
              </a:rPr>
              <a:t> کمک بلاعوض را در مرحله نازک کاری </a:t>
            </a:r>
            <a:r>
              <a:rPr lang="fa-IR" sz="2400" b="1" dirty="0">
                <a:highlight>
                  <a:srgbClr val="FFFF00"/>
                </a:highlight>
                <a:latin typeface="Times New Roman" panose="02020603050405020304" pitchFamily="18" charset="0"/>
                <a:ea typeface="Times New Roman" panose="02020603050405020304" pitchFamily="18" charset="0"/>
                <a:cs typeface="B Mitra" panose="00000400000000000000" pitchFamily="2" charset="-78"/>
              </a:rPr>
              <a:t>دریافت نموده اما قابلیت اسکان ندارند</a:t>
            </a:r>
            <a:r>
              <a:rPr lang="fa-IR" sz="2400" b="1" dirty="0">
                <a:latin typeface="Times New Roman" panose="02020603050405020304" pitchFamily="18" charset="0"/>
                <a:ea typeface="Times New Roman" panose="02020603050405020304" pitchFamily="18" charset="0"/>
                <a:cs typeface="B Mitra" panose="00000400000000000000" pitchFamily="2" charset="-78"/>
              </a:rPr>
              <a:t>، </a:t>
            </a:r>
            <a:r>
              <a:rPr lang="fa-IR" sz="2400" b="1" dirty="0">
                <a:highlight>
                  <a:srgbClr val="FF0000"/>
                </a:highlight>
                <a:latin typeface="Times New Roman" panose="02020603050405020304" pitchFamily="18" charset="0"/>
                <a:ea typeface="Times New Roman" panose="02020603050405020304" pitchFamily="18" charset="0"/>
                <a:cs typeface="B Mitra" panose="00000400000000000000" pitchFamily="2" charset="-78"/>
              </a:rPr>
              <a:t>امکان پذیر نمی باشد.</a:t>
            </a:r>
            <a:endParaRPr lang="en-US" sz="2000" b="1" dirty="0">
              <a:highlight>
                <a:srgbClr val="FF0000"/>
              </a:highlight>
              <a:latin typeface="Times New Roman" panose="02020603050405020304" pitchFamily="18" charset="0"/>
              <a:ea typeface="Times New Roman" panose="02020603050405020304" pitchFamily="18" charset="0"/>
              <a:cs typeface="B Mitra" panose="00000400000000000000" pitchFamily="2" charset="-78"/>
            </a:endParaRPr>
          </a:p>
          <a:p>
            <a:pPr marL="228600" algn="justLow" rtl="1">
              <a:lnSpc>
                <a:spcPct val="150000"/>
              </a:lnSpc>
            </a:pPr>
            <a:r>
              <a:rPr lang="fa-IR" sz="2400" b="1" dirty="0">
                <a:latin typeface="Times New Roman" panose="02020603050405020304" pitchFamily="18" charset="0"/>
                <a:ea typeface="Times New Roman" panose="02020603050405020304" pitchFamily="18" charset="0"/>
                <a:cs typeface="B Mitra" panose="00000400000000000000" pitchFamily="2" charset="-78"/>
              </a:rPr>
              <a:t>4-5- پرداخت کمک بلاعوض در خصوص واحدهای مسکونی </a:t>
            </a:r>
            <a:r>
              <a:rPr lang="fa-IR" sz="2600" b="1" dirty="0">
                <a:solidFill>
                  <a:srgbClr val="008BBC"/>
                </a:solidFill>
                <a:latin typeface="Times New Roman" panose="02020603050405020304" pitchFamily="18" charset="0"/>
                <a:ea typeface="Times New Roman" panose="02020603050405020304" pitchFamily="18" charset="0"/>
                <a:cs typeface="B Mitra" panose="00000400000000000000" pitchFamily="2" charset="-78"/>
              </a:rPr>
              <a:t>شهری دارای پروانه ساختمانی صادر شده از قبل از سال 1393 </a:t>
            </a:r>
            <a:r>
              <a:rPr lang="fa-IR" sz="2400" b="1" dirty="0">
                <a:latin typeface="Times New Roman" panose="02020603050405020304" pitchFamily="18" charset="0"/>
                <a:ea typeface="Times New Roman" panose="02020603050405020304" pitchFamily="18" charset="0"/>
                <a:cs typeface="B Mitra" panose="00000400000000000000" pitchFamily="2" charset="-78"/>
              </a:rPr>
              <a:t>که در سالهای گذشته </a:t>
            </a:r>
            <a:r>
              <a:rPr lang="fa-IR" sz="2400" b="1" dirty="0">
                <a:highlight>
                  <a:srgbClr val="FFFF00"/>
                </a:highlight>
                <a:latin typeface="Times New Roman" panose="02020603050405020304" pitchFamily="18" charset="0"/>
                <a:ea typeface="Times New Roman" panose="02020603050405020304" pitchFamily="18" charset="0"/>
                <a:cs typeface="B Mitra" panose="00000400000000000000" pitchFamily="2" charset="-78"/>
              </a:rPr>
              <a:t>بخشی از کمک </a:t>
            </a:r>
            <a:r>
              <a:rPr lang="fa-IR" sz="2400" b="1" dirty="0">
                <a:latin typeface="Times New Roman" panose="02020603050405020304" pitchFamily="18" charset="0"/>
                <a:ea typeface="Times New Roman" panose="02020603050405020304" pitchFamily="18" charset="0"/>
                <a:cs typeface="B Mitra" panose="00000400000000000000" pitchFamily="2" charset="-78"/>
              </a:rPr>
              <a:t>بلاعوض سازمان را دریافت کرده اند، </a:t>
            </a:r>
            <a:r>
              <a:rPr lang="fa-IR" sz="2400" b="1" dirty="0">
                <a:highlight>
                  <a:srgbClr val="FF0000"/>
                </a:highlight>
                <a:latin typeface="Times New Roman" panose="02020603050405020304" pitchFamily="18" charset="0"/>
                <a:ea typeface="Times New Roman" panose="02020603050405020304" pitchFamily="18" charset="0"/>
                <a:cs typeface="B Mitra" panose="00000400000000000000" pitchFamily="2" charset="-78"/>
              </a:rPr>
              <a:t>امکان پذیر نمی باشد. </a:t>
            </a:r>
            <a:endParaRPr lang="en-US" sz="2000" b="1" dirty="0">
              <a:highlight>
                <a:srgbClr val="FF0000"/>
              </a:highlight>
              <a:latin typeface="Times New Roman" panose="02020603050405020304" pitchFamily="18" charset="0"/>
              <a:ea typeface="Times New Roman" panose="02020603050405020304" pitchFamily="18" charset="0"/>
              <a:cs typeface="B Mitra" panose="00000400000000000000" pitchFamily="2" charset="-78"/>
            </a:endParaRPr>
          </a:p>
          <a:p>
            <a:endParaRPr lang="en-US" dirty="0"/>
          </a:p>
        </p:txBody>
      </p:sp>
    </p:spTree>
    <p:extLst>
      <p:ext uri="{BB962C8B-B14F-4D97-AF65-F5344CB8AC3E}">
        <p14:creationId xmlns:p14="http://schemas.microsoft.com/office/powerpoint/2010/main" val="217598055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3BC24F3-9509-0450-67C0-D4A2EA03FD2C}"/>
              </a:ext>
            </a:extLst>
          </p:cNvPr>
          <p:cNvSpPr>
            <a:spLocks noGrp="1"/>
          </p:cNvSpPr>
          <p:nvPr>
            <p:ph type="title"/>
          </p:nvPr>
        </p:nvSpPr>
        <p:spPr>
          <a:xfrm>
            <a:off x="1027130" y="132522"/>
            <a:ext cx="10616543" cy="1467678"/>
          </a:xfrm>
        </p:spPr>
        <p:txBody>
          <a:bodyPr/>
          <a:lstStyle/>
          <a:p>
            <a:pPr marL="0" marR="0" algn="r" rtl="1">
              <a:lnSpc>
                <a:spcPct val="150000"/>
              </a:lnSpc>
              <a:spcBef>
                <a:spcPts val="0"/>
              </a:spcBef>
              <a:spcAft>
                <a:spcPts val="0"/>
              </a:spcAft>
            </a:pPr>
            <a:r>
              <a:rPr lang="fa-IR" sz="2000" dirty="0">
                <a:solidFill>
                  <a:srgbClr val="FF0000"/>
                </a:solidFill>
                <a:effectLst/>
                <a:latin typeface="Times New Roman" panose="02020603050405020304" pitchFamily="18" charset="0"/>
                <a:ea typeface="Times New Roman" panose="02020603050405020304" pitchFamily="18" charset="0"/>
                <a:cs typeface="B Titr" panose="00000700000000000000" pitchFamily="2" charset="-78"/>
              </a:rPr>
              <a:t>9-پرداخت کمک هزینه تعمیر مسکن (ویژه افراد تحت پوشش سرپرست خانوار) تا سقف کمک 400 میلیون ریال:</a:t>
            </a:r>
            <a:r>
              <a:rPr lang="en-US" sz="2000" dirty="0">
                <a:effectLst/>
                <a:latin typeface="Times New Roman" panose="02020603050405020304" pitchFamily="18" charset="0"/>
                <a:ea typeface="Times New Roman" panose="02020603050405020304" pitchFamily="18" charset="0"/>
              </a:rPr>
              <a:t/>
            </a:r>
            <a:br>
              <a:rPr lang="en-US" sz="2000" dirty="0">
                <a:effectLst/>
                <a:latin typeface="Times New Roman" panose="02020603050405020304" pitchFamily="18" charset="0"/>
                <a:ea typeface="Times New Roman" panose="02020603050405020304" pitchFamily="18" charset="0"/>
              </a:rPr>
            </a:br>
            <a:r>
              <a:rPr lang="fa-IR" sz="2000" dirty="0">
                <a:effectLst/>
                <a:latin typeface="Times New Roman" panose="02020603050405020304" pitchFamily="18" charset="0"/>
                <a:ea typeface="Times New Roman" panose="02020603050405020304" pitchFamily="18" charset="0"/>
                <a:cs typeface="B Mitra" panose="00000400000000000000" pitchFamily="2" charset="-78"/>
              </a:rPr>
              <a:t> </a:t>
            </a:r>
            <a:r>
              <a:rPr lang="ar-SA" sz="2000" b="1" dirty="0">
                <a:solidFill>
                  <a:srgbClr val="FF0000"/>
                </a:solidFill>
                <a:effectLst/>
                <a:latin typeface="Times New Roman" panose="02020603050405020304" pitchFamily="18" charset="0"/>
                <a:ea typeface="Times New Roman" panose="02020603050405020304" pitchFamily="18" charset="0"/>
                <a:cs typeface="B Mitra" panose="00000400000000000000" pitchFamily="2" charset="-78"/>
              </a:rPr>
              <a:t>الف) </a:t>
            </a:r>
            <a:r>
              <a:rPr lang="ar-SA" sz="2000" b="1" dirty="0">
                <a:effectLst/>
                <a:latin typeface="Times New Roman" panose="02020603050405020304" pitchFamily="18" charset="0"/>
                <a:ea typeface="Times New Roman" panose="02020603050405020304" pitchFamily="18" charset="0"/>
                <a:cs typeface="B Mitra" panose="00000400000000000000" pitchFamily="2" charset="-78"/>
              </a:rPr>
              <a:t>ارسال اسامی افراد تحت پوشش سرپرست خانوار حائز شرايط در قالب جدول ذیل با فرمت </a:t>
            </a:r>
            <a:r>
              <a:rPr lang="en-US" sz="2000" b="1" dirty="0">
                <a:effectLst/>
                <a:latin typeface="Times New Roman" panose="02020603050405020304" pitchFamily="18" charset="0"/>
                <a:ea typeface="Times New Roman" panose="02020603050405020304" pitchFamily="18" charset="0"/>
                <a:cs typeface="B Mitra" panose="00000400000000000000" pitchFamily="2" charset="-78"/>
              </a:rPr>
              <a:t>Excel</a:t>
            </a:r>
            <a:r>
              <a:rPr lang="ar-SA" sz="2000" b="1" dirty="0">
                <a:effectLst/>
                <a:latin typeface="Times New Roman" panose="02020603050405020304" pitchFamily="18" charset="0"/>
                <a:ea typeface="Times New Roman" panose="02020603050405020304" pitchFamily="18" charset="0"/>
                <a:cs typeface="B Mitra" panose="00000400000000000000" pitchFamily="2" charset="-78"/>
              </a:rPr>
              <a:t> به انضمام اسکن جدول </a:t>
            </a:r>
            <a:r>
              <a:rPr lang="fa-IR" sz="2000" b="1" dirty="0">
                <a:effectLst/>
                <a:latin typeface="Times New Roman" panose="02020603050405020304" pitchFamily="18" charset="0"/>
                <a:ea typeface="Times New Roman" panose="02020603050405020304" pitchFamily="18" charset="0"/>
                <a:cs typeface="B Mitra" panose="00000400000000000000" pitchFamily="2" charset="-78"/>
              </a:rPr>
              <a:t>با</a:t>
            </a:r>
            <a:r>
              <a:rPr lang="ar-SA" sz="2000" b="1" dirty="0">
                <a:effectLst/>
                <a:latin typeface="Times New Roman" panose="02020603050405020304" pitchFamily="18" charset="0"/>
                <a:ea typeface="Times New Roman" panose="02020603050405020304" pitchFamily="18" charset="0"/>
                <a:cs typeface="B Mitra" panose="00000400000000000000" pitchFamily="2" charset="-78"/>
              </a:rPr>
              <a:t> امضای اعضاء تائید کننده</a:t>
            </a:r>
            <a:endParaRPr lang="en-US" sz="2000" b="1" dirty="0">
              <a:cs typeface="B Mitra" panose="00000400000000000000" pitchFamily="2" charset="-78"/>
            </a:endParaRPr>
          </a:p>
        </p:txBody>
      </p:sp>
      <p:graphicFrame>
        <p:nvGraphicFramePr>
          <p:cNvPr id="4" name="Content Placeholder 3">
            <a:extLst>
              <a:ext uri="{FF2B5EF4-FFF2-40B4-BE49-F238E27FC236}">
                <a16:creationId xmlns="" xmlns:a16="http://schemas.microsoft.com/office/drawing/2014/main" id="{FDB105C9-07B8-E083-7976-48C0A5778071}"/>
              </a:ext>
            </a:extLst>
          </p:cNvPr>
          <p:cNvGraphicFramePr>
            <a:graphicFrameLocks noGrp="1"/>
          </p:cNvGraphicFramePr>
          <p:nvPr>
            <p:ph idx="1"/>
            <p:extLst>
              <p:ext uri="{D42A27DB-BD31-4B8C-83A1-F6EECF244321}">
                <p14:modId xmlns:p14="http://schemas.microsoft.com/office/powerpoint/2010/main" val="3806135689"/>
              </p:ext>
            </p:extLst>
          </p:nvPr>
        </p:nvGraphicFramePr>
        <p:xfrm>
          <a:off x="1027130" y="1600200"/>
          <a:ext cx="10616543" cy="3199243"/>
        </p:xfrm>
        <a:graphic>
          <a:graphicData uri="http://schemas.openxmlformats.org/drawingml/2006/table">
            <a:tbl>
              <a:tblPr rtl="1" firstRow="1" firstCol="1" bandRow="1">
                <a:tableStyleId>{616DA210-FB5B-4158-B5E0-FEB733F419BA}</a:tableStyleId>
              </a:tblPr>
              <a:tblGrid>
                <a:gridCol w="607728">
                  <a:extLst>
                    <a:ext uri="{9D8B030D-6E8A-4147-A177-3AD203B41FA5}">
                      <a16:colId xmlns="" xmlns:a16="http://schemas.microsoft.com/office/drawing/2014/main" val="3355913920"/>
                    </a:ext>
                  </a:extLst>
                </a:gridCol>
                <a:gridCol w="1301409">
                  <a:extLst>
                    <a:ext uri="{9D8B030D-6E8A-4147-A177-3AD203B41FA5}">
                      <a16:colId xmlns="" xmlns:a16="http://schemas.microsoft.com/office/drawing/2014/main" val="972081489"/>
                    </a:ext>
                  </a:extLst>
                </a:gridCol>
                <a:gridCol w="851427">
                  <a:extLst>
                    <a:ext uri="{9D8B030D-6E8A-4147-A177-3AD203B41FA5}">
                      <a16:colId xmlns="" xmlns:a16="http://schemas.microsoft.com/office/drawing/2014/main" val="1101929645"/>
                    </a:ext>
                  </a:extLst>
                </a:gridCol>
                <a:gridCol w="1113327">
                  <a:extLst>
                    <a:ext uri="{9D8B030D-6E8A-4147-A177-3AD203B41FA5}">
                      <a16:colId xmlns="" xmlns:a16="http://schemas.microsoft.com/office/drawing/2014/main" val="820762125"/>
                    </a:ext>
                  </a:extLst>
                </a:gridCol>
                <a:gridCol w="1145685">
                  <a:extLst>
                    <a:ext uri="{9D8B030D-6E8A-4147-A177-3AD203B41FA5}">
                      <a16:colId xmlns="" xmlns:a16="http://schemas.microsoft.com/office/drawing/2014/main" val="2832040300"/>
                    </a:ext>
                  </a:extLst>
                </a:gridCol>
                <a:gridCol w="1229615">
                  <a:extLst>
                    <a:ext uri="{9D8B030D-6E8A-4147-A177-3AD203B41FA5}">
                      <a16:colId xmlns="" xmlns:a16="http://schemas.microsoft.com/office/drawing/2014/main" val="1452028116"/>
                    </a:ext>
                  </a:extLst>
                </a:gridCol>
                <a:gridCol w="871650">
                  <a:extLst>
                    <a:ext uri="{9D8B030D-6E8A-4147-A177-3AD203B41FA5}">
                      <a16:colId xmlns="" xmlns:a16="http://schemas.microsoft.com/office/drawing/2014/main" val="2705646784"/>
                    </a:ext>
                  </a:extLst>
                </a:gridCol>
                <a:gridCol w="1949584">
                  <a:extLst>
                    <a:ext uri="{9D8B030D-6E8A-4147-A177-3AD203B41FA5}">
                      <a16:colId xmlns="" xmlns:a16="http://schemas.microsoft.com/office/drawing/2014/main" val="2685950640"/>
                    </a:ext>
                  </a:extLst>
                </a:gridCol>
                <a:gridCol w="1546118">
                  <a:extLst>
                    <a:ext uri="{9D8B030D-6E8A-4147-A177-3AD203B41FA5}">
                      <a16:colId xmlns="" xmlns:a16="http://schemas.microsoft.com/office/drawing/2014/main" val="1407210340"/>
                    </a:ext>
                  </a:extLst>
                </a:gridCol>
              </a:tblGrid>
              <a:tr h="880734">
                <a:tc>
                  <a:txBody>
                    <a:bodyPr/>
                    <a:lstStyle/>
                    <a:p>
                      <a:pPr marL="0" marR="0" algn="ctr" rtl="1">
                        <a:spcBef>
                          <a:spcPts val="0"/>
                        </a:spcBef>
                        <a:spcAft>
                          <a:spcPts val="0"/>
                        </a:spcAft>
                      </a:pPr>
                      <a:r>
                        <a:rPr lang="ar-SA" sz="1100" dirty="0">
                          <a:effectLst/>
                          <a:cs typeface="B Titr" panose="00000700000000000000" pitchFamily="2" charset="-78"/>
                        </a:rPr>
                        <a:t>ردیف</a:t>
                      </a:r>
                      <a:endParaRPr lang="en-US" sz="1100" dirty="0">
                        <a:effectLst/>
                        <a:latin typeface="Times New Roman" panose="02020603050405020304" pitchFamily="18" charset="0"/>
                        <a:ea typeface="Times New Roman" panose="02020603050405020304" pitchFamily="18" charset="0"/>
                        <a:cs typeface="B Titr" panose="00000700000000000000" pitchFamily="2" charset="-78"/>
                      </a:endParaRPr>
                    </a:p>
                  </a:txBody>
                  <a:tcPr marL="68580" marR="68580" marT="0" marB="0" anchor="ctr"/>
                </a:tc>
                <a:tc>
                  <a:txBody>
                    <a:bodyPr/>
                    <a:lstStyle/>
                    <a:p>
                      <a:pPr marL="0" marR="0" algn="ctr" rtl="1">
                        <a:spcBef>
                          <a:spcPts val="0"/>
                        </a:spcBef>
                        <a:spcAft>
                          <a:spcPts val="0"/>
                        </a:spcAft>
                      </a:pPr>
                      <a:r>
                        <a:rPr lang="ar-SA" sz="1100" dirty="0">
                          <a:effectLst/>
                          <a:cs typeface="B Titr" panose="00000700000000000000" pitchFamily="2" charset="-78"/>
                        </a:rPr>
                        <a:t>نام و نام خانوادگی</a:t>
                      </a:r>
                      <a:endParaRPr lang="en-US" sz="1100" dirty="0">
                        <a:effectLst/>
                        <a:latin typeface="Times New Roman" panose="02020603050405020304" pitchFamily="18" charset="0"/>
                        <a:ea typeface="Times New Roman" panose="02020603050405020304" pitchFamily="18" charset="0"/>
                        <a:cs typeface="B Titr" panose="00000700000000000000" pitchFamily="2" charset="-78"/>
                      </a:endParaRPr>
                    </a:p>
                  </a:txBody>
                  <a:tcPr marL="68580" marR="68580" marT="0" marB="0" anchor="ctr"/>
                </a:tc>
                <a:tc>
                  <a:txBody>
                    <a:bodyPr/>
                    <a:lstStyle/>
                    <a:p>
                      <a:pPr marL="0" marR="0" algn="ctr" rtl="1">
                        <a:spcBef>
                          <a:spcPts val="0"/>
                        </a:spcBef>
                        <a:spcAft>
                          <a:spcPts val="0"/>
                        </a:spcAft>
                      </a:pPr>
                      <a:r>
                        <a:rPr lang="ar-SA" sz="1100" dirty="0">
                          <a:effectLst/>
                          <a:cs typeface="B Titr" panose="00000700000000000000" pitchFamily="2" charset="-78"/>
                        </a:rPr>
                        <a:t>کدملی</a:t>
                      </a:r>
                      <a:endParaRPr lang="en-US" sz="1100" dirty="0">
                        <a:effectLst/>
                        <a:latin typeface="Times New Roman" panose="02020603050405020304" pitchFamily="18" charset="0"/>
                        <a:ea typeface="Times New Roman" panose="02020603050405020304" pitchFamily="18" charset="0"/>
                        <a:cs typeface="B Titr" panose="00000700000000000000" pitchFamily="2" charset="-78"/>
                      </a:endParaRPr>
                    </a:p>
                  </a:txBody>
                  <a:tcPr marL="68580" marR="68580" marT="0" marB="0" anchor="ctr"/>
                </a:tc>
                <a:tc>
                  <a:txBody>
                    <a:bodyPr/>
                    <a:lstStyle/>
                    <a:p>
                      <a:pPr marL="0" marR="0" algn="ctr" rtl="1">
                        <a:spcBef>
                          <a:spcPts val="0"/>
                        </a:spcBef>
                        <a:spcAft>
                          <a:spcPts val="0"/>
                        </a:spcAft>
                      </a:pPr>
                      <a:r>
                        <a:rPr lang="ar-SA" sz="1100" dirty="0">
                          <a:effectLst/>
                          <a:cs typeface="B Titr" panose="00000700000000000000" pitchFamily="2" charset="-78"/>
                        </a:rPr>
                        <a:t>نام شهرستان</a:t>
                      </a:r>
                      <a:endParaRPr lang="en-US" sz="1100" dirty="0">
                        <a:effectLst/>
                        <a:latin typeface="Times New Roman" panose="02020603050405020304" pitchFamily="18" charset="0"/>
                        <a:ea typeface="Times New Roman" panose="02020603050405020304" pitchFamily="18" charset="0"/>
                        <a:cs typeface="B Titr" panose="00000700000000000000" pitchFamily="2" charset="-78"/>
                      </a:endParaRPr>
                    </a:p>
                  </a:txBody>
                  <a:tcPr marL="68580" marR="68580" marT="0" marB="0" anchor="ctr"/>
                </a:tc>
                <a:tc>
                  <a:txBody>
                    <a:bodyPr/>
                    <a:lstStyle/>
                    <a:p>
                      <a:pPr marL="0" marR="0" algn="ctr" rtl="1">
                        <a:spcBef>
                          <a:spcPts val="0"/>
                        </a:spcBef>
                        <a:spcAft>
                          <a:spcPts val="0"/>
                        </a:spcAft>
                      </a:pPr>
                      <a:r>
                        <a:rPr lang="ar-SA" sz="1100" dirty="0">
                          <a:effectLst/>
                          <a:cs typeface="B Titr" panose="00000700000000000000" pitchFamily="2" charset="-78"/>
                        </a:rPr>
                        <a:t>نام شهر یا روستا</a:t>
                      </a:r>
                      <a:endParaRPr lang="en-US" sz="1100" dirty="0">
                        <a:effectLst/>
                        <a:latin typeface="Times New Roman" panose="02020603050405020304" pitchFamily="18" charset="0"/>
                        <a:ea typeface="Times New Roman" panose="02020603050405020304" pitchFamily="18" charset="0"/>
                        <a:cs typeface="B Titr" panose="00000700000000000000" pitchFamily="2" charset="-78"/>
                      </a:endParaRPr>
                    </a:p>
                  </a:txBody>
                  <a:tcPr marL="68580" marR="68580" marT="0" marB="0" anchor="ctr"/>
                </a:tc>
                <a:tc>
                  <a:txBody>
                    <a:bodyPr/>
                    <a:lstStyle/>
                    <a:p>
                      <a:pPr marL="0" marR="0" algn="ctr" rtl="1">
                        <a:spcBef>
                          <a:spcPts val="0"/>
                        </a:spcBef>
                        <a:spcAft>
                          <a:spcPts val="0"/>
                        </a:spcAft>
                      </a:pPr>
                      <a:r>
                        <a:rPr lang="ar-SA" sz="1100" dirty="0">
                          <a:effectLst/>
                          <a:cs typeface="B Titr" panose="00000700000000000000" pitchFamily="2" charset="-78"/>
                        </a:rPr>
                        <a:t>عنوان مستندات  مالکیت واحد مسکونی</a:t>
                      </a:r>
                      <a:endParaRPr lang="en-US" sz="1100" dirty="0">
                        <a:effectLst/>
                        <a:latin typeface="Times New Roman" panose="02020603050405020304" pitchFamily="18" charset="0"/>
                        <a:ea typeface="Times New Roman" panose="02020603050405020304" pitchFamily="18" charset="0"/>
                        <a:cs typeface="B Titr" panose="00000700000000000000" pitchFamily="2" charset="-78"/>
                      </a:endParaRPr>
                    </a:p>
                  </a:txBody>
                  <a:tcPr marL="68580" marR="68580" marT="0" marB="0" anchor="ctr"/>
                </a:tc>
                <a:tc>
                  <a:txBody>
                    <a:bodyPr/>
                    <a:lstStyle/>
                    <a:p>
                      <a:pPr marL="0" marR="0" algn="ctr" rtl="1">
                        <a:spcBef>
                          <a:spcPts val="0"/>
                        </a:spcBef>
                        <a:spcAft>
                          <a:spcPts val="0"/>
                        </a:spcAft>
                      </a:pPr>
                      <a:r>
                        <a:rPr lang="ar-SA" sz="1100" dirty="0">
                          <a:effectLst/>
                          <a:cs typeface="B Titr" panose="00000700000000000000" pitchFamily="2" charset="-78"/>
                        </a:rPr>
                        <a:t>ذکر عنوان نوع  تعمیرات</a:t>
                      </a:r>
                      <a:endParaRPr lang="en-US" sz="1100" dirty="0">
                        <a:effectLst/>
                        <a:latin typeface="Times New Roman" panose="02020603050405020304" pitchFamily="18" charset="0"/>
                        <a:ea typeface="Times New Roman" panose="02020603050405020304" pitchFamily="18" charset="0"/>
                        <a:cs typeface="B Titr" panose="00000700000000000000" pitchFamily="2" charset="-78"/>
                      </a:endParaRPr>
                    </a:p>
                  </a:txBody>
                  <a:tcPr marL="68580" marR="68580" marT="0" marB="0" anchor="ctr"/>
                </a:tc>
                <a:tc>
                  <a:txBody>
                    <a:bodyPr/>
                    <a:lstStyle/>
                    <a:p>
                      <a:pPr marL="0" marR="0" algn="ctr" rtl="1">
                        <a:spcBef>
                          <a:spcPts val="0"/>
                        </a:spcBef>
                        <a:spcAft>
                          <a:spcPts val="0"/>
                        </a:spcAft>
                      </a:pPr>
                      <a:r>
                        <a:rPr lang="ar-SA" sz="1100" dirty="0">
                          <a:effectLst/>
                          <a:cs typeface="B Titr" panose="00000700000000000000" pitchFamily="2" charset="-78"/>
                        </a:rPr>
                        <a:t>میزان کمک بلاعوض پیشنهادی استان براساس گزارش مددکاری</a:t>
                      </a:r>
                      <a:endParaRPr lang="en-US" sz="1100" dirty="0">
                        <a:effectLst/>
                        <a:cs typeface="B Titr" panose="00000700000000000000" pitchFamily="2" charset="-78"/>
                      </a:endParaRPr>
                    </a:p>
                    <a:p>
                      <a:pPr marL="0" marR="0" algn="ctr" rtl="0">
                        <a:spcBef>
                          <a:spcPts val="0"/>
                        </a:spcBef>
                        <a:spcAft>
                          <a:spcPts val="0"/>
                        </a:spcAft>
                      </a:pPr>
                      <a:r>
                        <a:rPr lang="ar-SA" sz="1100" dirty="0">
                          <a:effectLst/>
                          <a:cs typeface="B Titr" panose="00000700000000000000" pitchFamily="2" charset="-78"/>
                        </a:rPr>
                        <a:t>(ریال)</a:t>
                      </a:r>
                      <a:endParaRPr lang="en-US" sz="1100" dirty="0">
                        <a:effectLst/>
                        <a:cs typeface="B Titr" panose="00000700000000000000" pitchFamily="2" charset="-78"/>
                      </a:endParaRPr>
                    </a:p>
                    <a:p>
                      <a:pPr marL="0" marR="0" algn="ctr" rtl="1">
                        <a:spcBef>
                          <a:spcPts val="0"/>
                        </a:spcBef>
                        <a:spcAft>
                          <a:spcPts val="0"/>
                        </a:spcAft>
                      </a:pPr>
                      <a:r>
                        <a:rPr lang="ar-SA" sz="1100" dirty="0">
                          <a:effectLst/>
                          <a:cs typeface="B Titr" panose="00000700000000000000" pitchFamily="2" charset="-78"/>
                        </a:rPr>
                        <a:t> </a:t>
                      </a:r>
                      <a:endParaRPr lang="en-US" sz="1100" dirty="0">
                        <a:effectLst/>
                        <a:cs typeface="B Titr" panose="00000700000000000000" pitchFamily="2" charset="-78"/>
                      </a:endParaRPr>
                    </a:p>
                    <a:p>
                      <a:pPr marL="0" marR="0" algn="ctr" rtl="1">
                        <a:spcBef>
                          <a:spcPts val="0"/>
                        </a:spcBef>
                        <a:spcAft>
                          <a:spcPts val="0"/>
                        </a:spcAft>
                      </a:pPr>
                      <a:r>
                        <a:rPr lang="en-US" sz="1100" dirty="0">
                          <a:effectLst/>
                          <a:cs typeface="B Titr" panose="00000700000000000000" pitchFamily="2" charset="-78"/>
                        </a:rPr>
                        <a:t> </a:t>
                      </a:r>
                      <a:endParaRPr lang="en-US" sz="1100" dirty="0">
                        <a:effectLst/>
                        <a:latin typeface="Times New Roman" panose="02020603050405020304" pitchFamily="18" charset="0"/>
                        <a:ea typeface="Times New Roman" panose="02020603050405020304" pitchFamily="18" charset="0"/>
                        <a:cs typeface="B Titr" panose="00000700000000000000" pitchFamily="2" charset="-78"/>
                      </a:endParaRPr>
                    </a:p>
                  </a:txBody>
                  <a:tcPr marL="68580" marR="68580" marT="0" marB="0" anchor="ctr"/>
                </a:tc>
                <a:tc>
                  <a:txBody>
                    <a:bodyPr/>
                    <a:lstStyle/>
                    <a:p>
                      <a:pPr marL="0" marR="0" algn="ctr" rtl="1">
                        <a:spcBef>
                          <a:spcPts val="0"/>
                        </a:spcBef>
                        <a:spcAft>
                          <a:spcPts val="0"/>
                        </a:spcAft>
                      </a:pPr>
                      <a:r>
                        <a:rPr lang="fa-IR" sz="1100">
                          <a:effectLst/>
                          <a:cs typeface="B Titr" panose="00000700000000000000" pitchFamily="2" charset="-78"/>
                        </a:rPr>
                        <a:t>نوع حمایت</a:t>
                      </a:r>
                      <a:endParaRPr lang="en-US" sz="1100">
                        <a:effectLst/>
                        <a:cs typeface="B Titr" panose="00000700000000000000" pitchFamily="2" charset="-78"/>
                      </a:endParaRPr>
                    </a:p>
                    <a:p>
                      <a:pPr marL="0" marR="0" algn="ctr" rtl="1">
                        <a:spcBef>
                          <a:spcPts val="0"/>
                        </a:spcBef>
                        <a:spcAft>
                          <a:spcPts val="0"/>
                        </a:spcAft>
                      </a:pPr>
                      <a:r>
                        <a:rPr lang="fa-IR" sz="1100">
                          <a:effectLst/>
                          <a:cs typeface="B Titr" panose="00000700000000000000" pitchFamily="2" charset="-78"/>
                        </a:rPr>
                        <a:t>(اجتماعی/توانبخشی)</a:t>
                      </a:r>
                      <a:endParaRPr lang="en-US" sz="1100">
                        <a:effectLst/>
                        <a:latin typeface="Times New Roman" panose="02020603050405020304" pitchFamily="18" charset="0"/>
                        <a:ea typeface="Times New Roman" panose="02020603050405020304" pitchFamily="18" charset="0"/>
                        <a:cs typeface="B Titr" panose="00000700000000000000" pitchFamily="2" charset="-78"/>
                      </a:endParaRPr>
                    </a:p>
                  </a:txBody>
                  <a:tcPr marL="68580" marR="68580" marT="0" marB="0" anchor="ctr"/>
                </a:tc>
                <a:extLst>
                  <a:ext uri="{0D108BD9-81ED-4DB2-BD59-A6C34878D82A}">
                    <a16:rowId xmlns="" xmlns:a16="http://schemas.microsoft.com/office/drawing/2014/main" val="766267718"/>
                  </a:ext>
                </a:extLst>
              </a:tr>
              <a:tr h="400154">
                <a:tc>
                  <a:txBody>
                    <a:bodyPr/>
                    <a:lstStyle/>
                    <a:p>
                      <a:pPr marL="0" marR="0" algn="justLow" rtl="1">
                        <a:spcBef>
                          <a:spcPts val="0"/>
                        </a:spcBef>
                        <a:spcAft>
                          <a:spcPts val="0"/>
                        </a:spcAft>
                      </a:pPr>
                      <a:r>
                        <a:rPr lang="en-US" sz="1100">
                          <a:effectLst/>
                          <a:cs typeface="B Titr" panose="00000700000000000000" pitchFamily="2" charset="-78"/>
                        </a:rPr>
                        <a:t> </a:t>
                      </a:r>
                      <a:endParaRPr lang="en-US" sz="1100">
                        <a:effectLst/>
                        <a:latin typeface="Times New Roman" panose="02020603050405020304" pitchFamily="18" charset="0"/>
                        <a:ea typeface="Times New Roman" panose="02020603050405020304" pitchFamily="18" charset="0"/>
                        <a:cs typeface="B Titr" panose="00000700000000000000" pitchFamily="2" charset="-78"/>
                      </a:endParaRPr>
                    </a:p>
                  </a:txBody>
                  <a:tcPr marL="68580" marR="68580" marT="0" marB="0"/>
                </a:tc>
                <a:tc>
                  <a:txBody>
                    <a:bodyPr/>
                    <a:lstStyle/>
                    <a:p>
                      <a:pPr marL="0" marR="0" algn="justLow" rtl="1">
                        <a:spcBef>
                          <a:spcPts val="0"/>
                        </a:spcBef>
                        <a:spcAft>
                          <a:spcPts val="0"/>
                        </a:spcAft>
                      </a:pPr>
                      <a:r>
                        <a:rPr lang="en-US" sz="1100">
                          <a:effectLst/>
                          <a:cs typeface="B Titr" panose="00000700000000000000" pitchFamily="2" charset="-78"/>
                        </a:rPr>
                        <a:t> </a:t>
                      </a:r>
                      <a:endParaRPr lang="en-US" sz="1100">
                        <a:effectLst/>
                        <a:latin typeface="Times New Roman" panose="02020603050405020304" pitchFamily="18" charset="0"/>
                        <a:ea typeface="Times New Roman" panose="02020603050405020304" pitchFamily="18" charset="0"/>
                        <a:cs typeface="B Titr" panose="00000700000000000000" pitchFamily="2" charset="-78"/>
                      </a:endParaRPr>
                    </a:p>
                  </a:txBody>
                  <a:tcPr marL="68580" marR="68580" marT="0" marB="0"/>
                </a:tc>
                <a:tc>
                  <a:txBody>
                    <a:bodyPr/>
                    <a:lstStyle/>
                    <a:p>
                      <a:pPr marL="0" marR="0" algn="justLow" rtl="1">
                        <a:spcBef>
                          <a:spcPts val="0"/>
                        </a:spcBef>
                        <a:spcAft>
                          <a:spcPts val="0"/>
                        </a:spcAft>
                      </a:pPr>
                      <a:r>
                        <a:rPr lang="en-US" sz="1100">
                          <a:effectLst/>
                          <a:cs typeface="B Titr" panose="00000700000000000000" pitchFamily="2" charset="-78"/>
                        </a:rPr>
                        <a:t> </a:t>
                      </a:r>
                      <a:endParaRPr lang="en-US" sz="1100">
                        <a:effectLst/>
                        <a:latin typeface="Times New Roman" panose="02020603050405020304" pitchFamily="18" charset="0"/>
                        <a:ea typeface="Times New Roman" panose="02020603050405020304" pitchFamily="18" charset="0"/>
                        <a:cs typeface="B Titr" panose="00000700000000000000" pitchFamily="2" charset="-78"/>
                      </a:endParaRPr>
                    </a:p>
                  </a:txBody>
                  <a:tcPr marL="68580" marR="68580" marT="0" marB="0"/>
                </a:tc>
                <a:tc>
                  <a:txBody>
                    <a:bodyPr/>
                    <a:lstStyle/>
                    <a:p>
                      <a:pPr marL="0" marR="0" algn="justLow" rtl="1">
                        <a:spcBef>
                          <a:spcPts val="0"/>
                        </a:spcBef>
                        <a:spcAft>
                          <a:spcPts val="0"/>
                        </a:spcAft>
                      </a:pPr>
                      <a:r>
                        <a:rPr lang="en-US" sz="1100">
                          <a:effectLst/>
                          <a:cs typeface="B Titr" panose="00000700000000000000" pitchFamily="2" charset="-78"/>
                        </a:rPr>
                        <a:t> </a:t>
                      </a:r>
                      <a:endParaRPr lang="en-US" sz="1100">
                        <a:effectLst/>
                        <a:latin typeface="Times New Roman" panose="02020603050405020304" pitchFamily="18" charset="0"/>
                        <a:ea typeface="Times New Roman" panose="02020603050405020304" pitchFamily="18" charset="0"/>
                        <a:cs typeface="B Titr" panose="00000700000000000000" pitchFamily="2" charset="-78"/>
                      </a:endParaRPr>
                    </a:p>
                  </a:txBody>
                  <a:tcPr marL="68580" marR="68580" marT="0" marB="0"/>
                </a:tc>
                <a:tc>
                  <a:txBody>
                    <a:bodyPr/>
                    <a:lstStyle/>
                    <a:p>
                      <a:pPr marL="0" marR="0" algn="justLow" rtl="1">
                        <a:spcBef>
                          <a:spcPts val="0"/>
                        </a:spcBef>
                        <a:spcAft>
                          <a:spcPts val="0"/>
                        </a:spcAft>
                      </a:pPr>
                      <a:r>
                        <a:rPr lang="en-US" sz="1100" dirty="0">
                          <a:effectLst/>
                          <a:cs typeface="B Titr" panose="00000700000000000000" pitchFamily="2" charset="-78"/>
                        </a:rPr>
                        <a:t> </a:t>
                      </a:r>
                      <a:endParaRPr lang="en-US" sz="1100" dirty="0">
                        <a:effectLst/>
                        <a:latin typeface="Times New Roman" panose="02020603050405020304" pitchFamily="18" charset="0"/>
                        <a:ea typeface="Times New Roman" panose="02020603050405020304" pitchFamily="18" charset="0"/>
                        <a:cs typeface="B Titr" panose="00000700000000000000" pitchFamily="2" charset="-78"/>
                      </a:endParaRPr>
                    </a:p>
                  </a:txBody>
                  <a:tcPr marL="68580" marR="68580" marT="0" marB="0"/>
                </a:tc>
                <a:tc>
                  <a:txBody>
                    <a:bodyPr/>
                    <a:lstStyle/>
                    <a:p>
                      <a:pPr marL="0" marR="0" algn="justLow" rtl="1">
                        <a:spcBef>
                          <a:spcPts val="0"/>
                        </a:spcBef>
                        <a:spcAft>
                          <a:spcPts val="0"/>
                        </a:spcAft>
                      </a:pPr>
                      <a:r>
                        <a:rPr lang="en-US" sz="1100" dirty="0">
                          <a:effectLst/>
                          <a:cs typeface="B Titr" panose="00000700000000000000" pitchFamily="2" charset="-78"/>
                        </a:rPr>
                        <a:t> </a:t>
                      </a:r>
                      <a:endParaRPr lang="en-US" sz="1100" dirty="0">
                        <a:effectLst/>
                        <a:latin typeface="Times New Roman" panose="02020603050405020304" pitchFamily="18" charset="0"/>
                        <a:ea typeface="Times New Roman" panose="02020603050405020304" pitchFamily="18" charset="0"/>
                        <a:cs typeface="B Titr" panose="00000700000000000000" pitchFamily="2" charset="-78"/>
                      </a:endParaRPr>
                    </a:p>
                  </a:txBody>
                  <a:tcPr marL="68580" marR="68580" marT="0" marB="0"/>
                </a:tc>
                <a:tc>
                  <a:txBody>
                    <a:bodyPr/>
                    <a:lstStyle/>
                    <a:p>
                      <a:pPr marL="0" marR="0" algn="justLow" rtl="1">
                        <a:spcBef>
                          <a:spcPts val="0"/>
                        </a:spcBef>
                        <a:spcAft>
                          <a:spcPts val="0"/>
                        </a:spcAft>
                      </a:pPr>
                      <a:r>
                        <a:rPr lang="en-US" sz="1100">
                          <a:effectLst/>
                          <a:cs typeface="B Titr" panose="00000700000000000000" pitchFamily="2" charset="-78"/>
                        </a:rPr>
                        <a:t> </a:t>
                      </a:r>
                      <a:endParaRPr lang="en-US" sz="1100">
                        <a:effectLst/>
                        <a:latin typeface="Times New Roman" panose="02020603050405020304" pitchFamily="18" charset="0"/>
                        <a:ea typeface="Times New Roman" panose="02020603050405020304" pitchFamily="18" charset="0"/>
                        <a:cs typeface="B Titr" panose="00000700000000000000" pitchFamily="2" charset="-78"/>
                      </a:endParaRPr>
                    </a:p>
                  </a:txBody>
                  <a:tcPr marL="68580" marR="68580" marT="0" marB="0"/>
                </a:tc>
                <a:tc>
                  <a:txBody>
                    <a:bodyPr/>
                    <a:lstStyle/>
                    <a:p>
                      <a:pPr marL="0" marR="0" algn="justLow" rtl="1">
                        <a:spcBef>
                          <a:spcPts val="0"/>
                        </a:spcBef>
                        <a:spcAft>
                          <a:spcPts val="0"/>
                        </a:spcAft>
                      </a:pPr>
                      <a:r>
                        <a:rPr lang="en-US" sz="1100" dirty="0">
                          <a:effectLst/>
                          <a:cs typeface="B Titr" panose="00000700000000000000" pitchFamily="2" charset="-78"/>
                        </a:rPr>
                        <a:t> </a:t>
                      </a:r>
                      <a:endParaRPr lang="en-US" sz="1100" dirty="0">
                        <a:effectLst/>
                        <a:latin typeface="Times New Roman" panose="02020603050405020304" pitchFamily="18" charset="0"/>
                        <a:ea typeface="Times New Roman" panose="02020603050405020304" pitchFamily="18" charset="0"/>
                        <a:cs typeface="B Titr" panose="00000700000000000000" pitchFamily="2" charset="-78"/>
                      </a:endParaRPr>
                    </a:p>
                  </a:txBody>
                  <a:tcPr marL="68580" marR="68580" marT="0" marB="0"/>
                </a:tc>
                <a:tc>
                  <a:txBody>
                    <a:bodyPr/>
                    <a:lstStyle/>
                    <a:p>
                      <a:pPr marL="0" marR="0" algn="justLow" rtl="1">
                        <a:spcBef>
                          <a:spcPts val="0"/>
                        </a:spcBef>
                        <a:spcAft>
                          <a:spcPts val="0"/>
                        </a:spcAft>
                      </a:pPr>
                      <a:r>
                        <a:rPr lang="en-US" sz="1100">
                          <a:effectLst/>
                          <a:cs typeface="B Titr" panose="00000700000000000000" pitchFamily="2" charset="-78"/>
                        </a:rPr>
                        <a:t> </a:t>
                      </a:r>
                      <a:endParaRPr lang="en-US" sz="1100">
                        <a:effectLst/>
                        <a:latin typeface="Times New Roman" panose="02020603050405020304" pitchFamily="18" charset="0"/>
                        <a:ea typeface="Times New Roman" panose="02020603050405020304" pitchFamily="18" charset="0"/>
                        <a:cs typeface="B Titr" panose="00000700000000000000" pitchFamily="2" charset="-78"/>
                      </a:endParaRPr>
                    </a:p>
                  </a:txBody>
                  <a:tcPr marL="68580" marR="68580" marT="0" marB="0"/>
                </a:tc>
                <a:extLst>
                  <a:ext uri="{0D108BD9-81ED-4DB2-BD59-A6C34878D82A}">
                    <a16:rowId xmlns="" xmlns:a16="http://schemas.microsoft.com/office/drawing/2014/main" val="439930603"/>
                  </a:ext>
                </a:extLst>
              </a:tr>
              <a:tr h="243871">
                <a:tc gridSpan="9">
                  <a:txBody>
                    <a:bodyPr/>
                    <a:lstStyle/>
                    <a:p>
                      <a:pPr marL="0" marR="0" algn="ctr" rtl="1">
                        <a:spcBef>
                          <a:spcPts val="0"/>
                        </a:spcBef>
                        <a:spcAft>
                          <a:spcPts val="0"/>
                        </a:spcAft>
                      </a:pPr>
                      <a:r>
                        <a:rPr lang="ar-SA" sz="1100" dirty="0">
                          <a:effectLst/>
                          <a:cs typeface="B Titr" panose="00000700000000000000" pitchFamily="2" charset="-78"/>
                        </a:rPr>
                        <a:t>اعضاء تائید کننده</a:t>
                      </a:r>
                      <a:endParaRPr lang="en-US" sz="1100" dirty="0">
                        <a:effectLst/>
                        <a:latin typeface="Times New Roman" panose="02020603050405020304" pitchFamily="18" charset="0"/>
                        <a:ea typeface="Times New Roman" panose="02020603050405020304" pitchFamily="18" charset="0"/>
                        <a:cs typeface="B Titr" panose="00000700000000000000" pitchFamily="2" charset="-78"/>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3147761775"/>
                  </a:ext>
                </a:extLst>
              </a:tr>
              <a:tr h="628320">
                <a:tc gridSpan="2">
                  <a:txBody>
                    <a:bodyPr/>
                    <a:lstStyle/>
                    <a:p>
                      <a:pPr marL="0" marR="0" algn="ctr" rtl="1">
                        <a:spcBef>
                          <a:spcPts val="0"/>
                        </a:spcBef>
                        <a:spcAft>
                          <a:spcPts val="0"/>
                        </a:spcAft>
                      </a:pPr>
                      <a:r>
                        <a:rPr lang="ar-SA" sz="1100">
                          <a:effectLst/>
                          <a:cs typeface="B Titr" panose="00000700000000000000" pitchFamily="2" charset="-78"/>
                        </a:rPr>
                        <a:t>کارشناس مسکن شهرستان</a:t>
                      </a:r>
                      <a:endParaRPr lang="en-US" sz="1100">
                        <a:effectLst/>
                        <a:latin typeface="Times New Roman" panose="02020603050405020304" pitchFamily="18" charset="0"/>
                        <a:ea typeface="Times New Roman" panose="02020603050405020304" pitchFamily="18" charset="0"/>
                        <a:cs typeface="B Titr" panose="00000700000000000000" pitchFamily="2" charset="-78"/>
                      </a:endParaRPr>
                    </a:p>
                  </a:txBody>
                  <a:tcPr marL="68580" marR="68580" marT="0" marB="0" anchor="ctr"/>
                </a:tc>
                <a:tc hMerge="1">
                  <a:txBody>
                    <a:bodyPr/>
                    <a:lstStyle/>
                    <a:p>
                      <a:endParaRPr lang="en-US"/>
                    </a:p>
                  </a:txBody>
                  <a:tcPr/>
                </a:tc>
                <a:tc gridSpan="2">
                  <a:txBody>
                    <a:bodyPr/>
                    <a:lstStyle/>
                    <a:p>
                      <a:pPr marL="0" marR="0" algn="ctr" rtl="1">
                        <a:spcBef>
                          <a:spcPts val="0"/>
                        </a:spcBef>
                        <a:spcAft>
                          <a:spcPts val="0"/>
                        </a:spcAft>
                      </a:pPr>
                      <a:r>
                        <a:rPr lang="ar-SA" sz="1100">
                          <a:effectLst/>
                          <a:cs typeface="B Titr" panose="00000700000000000000" pitchFamily="2" charset="-78"/>
                        </a:rPr>
                        <a:t>رئیس بهزیستی شهرستان</a:t>
                      </a:r>
                      <a:endParaRPr lang="en-US" sz="1100">
                        <a:effectLst/>
                        <a:latin typeface="Times New Roman" panose="02020603050405020304" pitchFamily="18" charset="0"/>
                        <a:ea typeface="Times New Roman" panose="02020603050405020304" pitchFamily="18" charset="0"/>
                        <a:cs typeface="B Titr" panose="00000700000000000000" pitchFamily="2" charset="-78"/>
                      </a:endParaRPr>
                    </a:p>
                  </a:txBody>
                  <a:tcPr marL="68580" marR="68580" marT="0" marB="0" anchor="ctr"/>
                </a:tc>
                <a:tc hMerge="1">
                  <a:txBody>
                    <a:bodyPr/>
                    <a:lstStyle/>
                    <a:p>
                      <a:endParaRPr lang="en-US"/>
                    </a:p>
                  </a:txBody>
                  <a:tcPr/>
                </a:tc>
                <a:tc gridSpan="2">
                  <a:txBody>
                    <a:bodyPr/>
                    <a:lstStyle/>
                    <a:p>
                      <a:pPr marL="0" marR="0" algn="ctr" rtl="1">
                        <a:spcBef>
                          <a:spcPts val="0"/>
                        </a:spcBef>
                        <a:spcAft>
                          <a:spcPts val="0"/>
                        </a:spcAft>
                      </a:pPr>
                      <a:r>
                        <a:rPr lang="ar-SA" sz="1100" dirty="0">
                          <a:effectLst/>
                          <a:cs typeface="B Titr" panose="00000700000000000000" pitchFamily="2" charset="-78"/>
                        </a:rPr>
                        <a:t>کارشناس فنی حوزه مسکن بهزیستی استان</a:t>
                      </a:r>
                      <a:endParaRPr lang="en-US" sz="1100" dirty="0">
                        <a:effectLst/>
                        <a:latin typeface="Times New Roman" panose="02020603050405020304" pitchFamily="18" charset="0"/>
                        <a:ea typeface="Times New Roman" panose="02020603050405020304" pitchFamily="18" charset="0"/>
                        <a:cs typeface="B Titr" panose="00000700000000000000" pitchFamily="2" charset="-78"/>
                      </a:endParaRPr>
                    </a:p>
                  </a:txBody>
                  <a:tcPr marL="68580" marR="68580" marT="0" marB="0" anchor="ctr"/>
                </a:tc>
                <a:tc hMerge="1">
                  <a:txBody>
                    <a:bodyPr/>
                    <a:lstStyle/>
                    <a:p>
                      <a:endParaRPr lang="en-US"/>
                    </a:p>
                  </a:txBody>
                  <a:tcPr/>
                </a:tc>
                <a:tc gridSpan="2">
                  <a:txBody>
                    <a:bodyPr/>
                    <a:lstStyle/>
                    <a:p>
                      <a:pPr marL="0" marR="0" algn="ctr" rtl="1">
                        <a:spcBef>
                          <a:spcPts val="0"/>
                        </a:spcBef>
                        <a:spcAft>
                          <a:spcPts val="0"/>
                        </a:spcAft>
                      </a:pPr>
                      <a:r>
                        <a:rPr lang="ar-SA" sz="1100" dirty="0">
                          <a:effectLst/>
                          <a:cs typeface="B Titr" panose="00000700000000000000" pitchFamily="2" charset="-78"/>
                        </a:rPr>
                        <a:t>رئیس اداره/معاون مشارکت های مردمی، اشتغال و موسسات خیریه بهزیستی استان</a:t>
                      </a:r>
                      <a:endParaRPr lang="en-US" sz="1100" dirty="0">
                        <a:effectLst/>
                        <a:latin typeface="Times New Roman" panose="02020603050405020304" pitchFamily="18" charset="0"/>
                        <a:ea typeface="Times New Roman" panose="02020603050405020304" pitchFamily="18" charset="0"/>
                        <a:cs typeface="B Titr" panose="00000700000000000000" pitchFamily="2" charset="-78"/>
                      </a:endParaRPr>
                    </a:p>
                  </a:txBody>
                  <a:tcPr marL="68580" marR="68580" marT="0" marB="0" anchor="ctr"/>
                </a:tc>
                <a:tc hMerge="1">
                  <a:txBody>
                    <a:bodyPr/>
                    <a:lstStyle/>
                    <a:p>
                      <a:endParaRPr lang="en-US"/>
                    </a:p>
                  </a:txBody>
                  <a:tcPr/>
                </a:tc>
                <a:tc>
                  <a:txBody>
                    <a:bodyPr/>
                    <a:lstStyle/>
                    <a:p>
                      <a:pPr marL="0" marR="0" algn="ctr" rtl="1">
                        <a:spcBef>
                          <a:spcPts val="0"/>
                        </a:spcBef>
                        <a:spcAft>
                          <a:spcPts val="0"/>
                        </a:spcAft>
                      </a:pPr>
                      <a:r>
                        <a:rPr lang="ar-SA" sz="1100" dirty="0">
                          <a:effectLst/>
                          <a:cs typeface="B Titr" panose="00000700000000000000" pitchFamily="2" charset="-78"/>
                        </a:rPr>
                        <a:t>مدیرکل بهزیستی استان</a:t>
                      </a:r>
                      <a:endParaRPr lang="en-US" sz="1100" dirty="0">
                        <a:effectLst/>
                        <a:latin typeface="Times New Roman" panose="02020603050405020304" pitchFamily="18" charset="0"/>
                        <a:ea typeface="Times New Roman" panose="02020603050405020304" pitchFamily="18" charset="0"/>
                        <a:cs typeface="B Titr" panose="00000700000000000000" pitchFamily="2" charset="-78"/>
                      </a:endParaRPr>
                    </a:p>
                  </a:txBody>
                  <a:tcPr marL="68580" marR="68580" marT="0" marB="0" anchor="ctr"/>
                </a:tc>
                <a:extLst>
                  <a:ext uri="{0D108BD9-81ED-4DB2-BD59-A6C34878D82A}">
                    <a16:rowId xmlns="" xmlns:a16="http://schemas.microsoft.com/office/drawing/2014/main" val="920122618"/>
                  </a:ext>
                </a:extLst>
              </a:tr>
              <a:tr h="586380">
                <a:tc gridSpan="2">
                  <a:txBody>
                    <a:bodyPr/>
                    <a:lstStyle/>
                    <a:p>
                      <a:pPr marL="0" marR="0" algn="ctr" rtl="1">
                        <a:spcBef>
                          <a:spcPts val="0"/>
                        </a:spcBef>
                        <a:spcAft>
                          <a:spcPts val="0"/>
                        </a:spcAft>
                      </a:pPr>
                      <a:r>
                        <a:rPr lang="ar-SA" sz="1100">
                          <a:effectLst/>
                          <a:cs typeface="B Titr" panose="00000700000000000000" pitchFamily="2" charset="-78"/>
                        </a:rPr>
                        <a:t>نام و نام خانوادگی</a:t>
                      </a:r>
                      <a:endParaRPr lang="en-US" sz="1100">
                        <a:effectLst/>
                        <a:latin typeface="Times New Roman" panose="02020603050405020304" pitchFamily="18" charset="0"/>
                        <a:ea typeface="Times New Roman" panose="02020603050405020304" pitchFamily="18" charset="0"/>
                        <a:cs typeface="B Titr" panose="00000700000000000000" pitchFamily="2" charset="-78"/>
                      </a:endParaRPr>
                    </a:p>
                  </a:txBody>
                  <a:tcPr marL="68580" marR="68580" marT="0" marB="0" anchor="ctr"/>
                </a:tc>
                <a:tc hMerge="1">
                  <a:txBody>
                    <a:bodyPr/>
                    <a:lstStyle/>
                    <a:p>
                      <a:endParaRPr lang="en-US"/>
                    </a:p>
                  </a:txBody>
                  <a:tcPr/>
                </a:tc>
                <a:tc gridSpan="2">
                  <a:txBody>
                    <a:bodyPr/>
                    <a:lstStyle/>
                    <a:p>
                      <a:pPr marL="0" marR="0" algn="ctr" rtl="1">
                        <a:spcBef>
                          <a:spcPts val="0"/>
                        </a:spcBef>
                        <a:spcAft>
                          <a:spcPts val="0"/>
                        </a:spcAft>
                      </a:pPr>
                      <a:r>
                        <a:rPr lang="ar-SA" sz="1100">
                          <a:effectLst/>
                          <a:cs typeface="B Titr" panose="00000700000000000000" pitchFamily="2" charset="-78"/>
                        </a:rPr>
                        <a:t>نام و نام خانوادگی</a:t>
                      </a:r>
                      <a:endParaRPr lang="en-US" sz="1100">
                        <a:effectLst/>
                        <a:latin typeface="Times New Roman" panose="02020603050405020304" pitchFamily="18" charset="0"/>
                        <a:ea typeface="Times New Roman" panose="02020603050405020304" pitchFamily="18" charset="0"/>
                        <a:cs typeface="B Titr" panose="00000700000000000000" pitchFamily="2" charset="-78"/>
                      </a:endParaRPr>
                    </a:p>
                  </a:txBody>
                  <a:tcPr marL="68580" marR="68580" marT="0" marB="0" anchor="ctr"/>
                </a:tc>
                <a:tc hMerge="1">
                  <a:txBody>
                    <a:bodyPr/>
                    <a:lstStyle/>
                    <a:p>
                      <a:endParaRPr lang="en-US"/>
                    </a:p>
                  </a:txBody>
                  <a:tcPr/>
                </a:tc>
                <a:tc gridSpan="2">
                  <a:txBody>
                    <a:bodyPr/>
                    <a:lstStyle/>
                    <a:p>
                      <a:pPr marL="0" marR="0" algn="ctr" rtl="1">
                        <a:spcBef>
                          <a:spcPts val="0"/>
                        </a:spcBef>
                        <a:spcAft>
                          <a:spcPts val="0"/>
                        </a:spcAft>
                      </a:pPr>
                      <a:r>
                        <a:rPr lang="ar-SA" sz="1100">
                          <a:effectLst/>
                          <a:cs typeface="B Titr" panose="00000700000000000000" pitchFamily="2" charset="-78"/>
                        </a:rPr>
                        <a:t>نام و نام خانوادگی</a:t>
                      </a:r>
                      <a:endParaRPr lang="en-US" sz="1100">
                        <a:effectLst/>
                        <a:latin typeface="Times New Roman" panose="02020603050405020304" pitchFamily="18" charset="0"/>
                        <a:ea typeface="Times New Roman" panose="02020603050405020304" pitchFamily="18" charset="0"/>
                        <a:cs typeface="B Titr" panose="00000700000000000000" pitchFamily="2" charset="-78"/>
                      </a:endParaRPr>
                    </a:p>
                  </a:txBody>
                  <a:tcPr marL="68580" marR="68580" marT="0" marB="0" anchor="ctr"/>
                </a:tc>
                <a:tc hMerge="1">
                  <a:txBody>
                    <a:bodyPr/>
                    <a:lstStyle/>
                    <a:p>
                      <a:endParaRPr lang="en-US"/>
                    </a:p>
                  </a:txBody>
                  <a:tcPr/>
                </a:tc>
                <a:tc gridSpan="2">
                  <a:txBody>
                    <a:bodyPr/>
                    <a:lstStyle/>
                    <a:p>
                      <a:pPr marL="0" marR="0" algn="ctr" rtl="1">
                        <a:spcBef>
                          <a:spcPts val="0"/>
                        </a:spcBef>
                        <a:spcAft>
                          <a:spcPts val="0"/>
                        </a:spcAft>
                      </a:pPr>
                      <a:r>
                        <a:rPr lang="ar-SA" sz="1100" dirty="0">
                          <a:effectLst/>
                          <a:cs typeface="B Titr" panose="00000700000000000000" pitchFamily="2" charset="-78"/>
                        </a:rPr>
                        <a:t>نام و نام خانوادگی</a:t>
                      </a:r>
                      <a:endParaRPr lang="en-US" sz="1100" dirty="0">
                        <a:effectLst/>
                        <a:latin typeface="Times New Roman" panose="02020603050405020304" pitchFamily="18" charset="0"/>
                        <a:ea typeface="Times New Roman" panose="02020603050405020304" pitchFamily="18" charset="0"/>
                        <a:cs typeface="B Titr" panose="00000700000000000000" pitchFamily="2" charset="-78"/>
                      </a:endParaRPr>
                    </a:p>
                  </a:txBody>
                  <a:tcPr marL="68580" marR="68580" marT="0" marB="0" anchor="ctr"/>
                </a:tc>
                <a:tc hMerge="1">
                  <a:txBody>
                    <a:bodyPr/>
                    <a:lstStyle/>
                    <a:p>
                      <a:endParaRPr lang="en-US"/>
                    </a:p>
                  </a:txBody>
                  <a:tcPr/>
                </a:tc>
                <a:tc>
                  <a:txBody>
                    <a:bodyPr/>
                    <a:lstStyle/>
                    <a:p>
                      <a:pPr marL="0" marR="0" algn="ctr" rtl="1">
                        <a:spcBef>
                          <a:spcPts val="0"/>
                        </a:spcBef>
                        <a:spcAft>
                          <a:spcPts val="0"/>
                        </a:spcAft>
                      </a:pPr>
                      <a:r>
                        <a:rPr lang="ar-SA" sz="1100" dirty="0">
                          <a:effectLst/>
                          <a:cs typeface="B Titr" panose="00000700000000000000" pitchFamily="2" charset="-78"/>
                        </a:rPr>
                        <a:t>نام و نام خانوادگی</a:t>
                      </a:r>
                      <a:endParaRPr lang="en-US" sz="1100" dirty="0">
                        <a:effectLst/>
                        <a:latin typeface="Times New Roman" panose="02020603050405020304" pitchFamily="18" charset="0"/>
                        <a:ea typeface="Times New Roman" panose="02020603050405020304" pitchFamily="18" charset="0"/>
                        <a:cs typeface="B Titr" panose="00000700000000000000" pitchFamily="2" charset="-78"/>
                      </a:endParaRPr>
                    </a:p>
                  </a:txBody>
                  <a:tcPr marL="68580" marR="68580" marT="0" marB="0" anchor="ctr"/>
                </a:tc>
                <a:extLst>
                  <a:ext uri="{0D108BD9-81ED-4DB2-BD59-A6C34878D82A}">
                    <a16:rowId xmlns="" xmlns:a16="http://schemas.microsoft.com/office/drawing/2014/main" val="4049803105"/>
                  </a:ext>
                </a:extLst>
              </a:tr>
              <a:tr h="459784">
                <a:tc gridSpan="2">
                  <a:txBody>
                    <a:bodyPr/>
                    <a:lstStyle/>
                    <a:p>
                      <a:pPr marL="0" marR="0" algn="ctr" rtl="1">
                        <a:spcBef>
                          <a:spcPts val="0"/>
                        </a:spcBef>
                        <a:spcAft>
                          <a:spcPts val="0"/>
                        </a:spcAft>
                      </a:pPr>
                      <a:r>
                        <a:rPr lang="ar-SA" sz="1100" dirty="0">
                          <a:effectLst/>
                          <a:cs typeface="B Titr" panose="00000700000000000000" pitchFamily="2" charset="-78"/>
                        </a:rPr>
                        <a:t>امضاء</a:t>
                      </a:r>
                      <a:endParaRPr lang="en-US" sz="1100" dirty="0">
                        <a:effectLst/>
                        <a:latin typeface="Times New Roman" panose="02020603050405020304" pitchFamily="18" charset="0"/>
                        <a:ea typeface="Times New Roman" panose="02020603050405020304" pitchFamily="18" charset="0"/>
                        <a:cs typeface="B Titr" panose="00000700000000000000" pitchFamily="2" charset="-78"/>
                      </a:endParaRPr>
                    </a:p>
                  </a:txBody>
                  <a:tcPr marL="68580" marR="68580" marT="0" marB="0" anchor="ctr"/>
                </a:tc>
                <a:tc hMerge="1">
                  <a:txBody>
                    <a:bodyPr/>
                    <a:lstStyle/>
                    <a:p>
                      <a:endParaRPr lang="en-US"/>
                    </a:p>
                  </a:txBody>
                  <a:tcPr/>
                </a:tc>
                <a:tc gridSpan="2">
                  <a:txBody>
                    <a:bodyPr/>
                    <a:lstStyle/>
                    <a:p>
                      <a:pPr marL="0" marR="0" algn="ctr" rtl="1">
                        <a:spcBef>
                          <a:spcPts val="0"/>
                        </a:spcBef>
                        <a:spcAft>
                          <a:spcPts val="0"/>
                        </a:spcAft>
                      </a:pPr>
                      <a:r>
                        <a:rPr lang="ar-SA" sz="1100" dirty="0">
                          <a:effectLst/>
                          <a:cs typeface="B Titr" panose="00000700000000000000" pitchFamily="2" charset="-78"/>
                        </a:rPr>
                        <a:t>امضاء</a:t>
                      </a:r>
                      <a:endParaRPr lang="en-US" sz="1100" dirty="0">
                        <a:effectLst/>
                        <a:latin typeface="Times New Roman" panose="02020603050405020304" pitchFamily="18" charset="0"/>
                        <a:ea typeface="Times New Roman" panose="02020603050405020304" pitchFamily="18" charset="0"/>
                        <a:cs typeface="B Titr" panose="00000700000000000000" pitchFamily="2" charset="-78"/>
                      </a:endParaRPr>
                    </a:p>
                  </a:txBody>
                  <a:tcPr marL="68580" marR="68580" marT="0" marB="0" anchor="ctr"/>
                </a:tc>
                <a:tc hMerge="1">
                  <a:txBody>
                    <a:bodyPr/>
                    <a:lstStyle/>
                    <a:p>
                      <a:endParaRPr lang="en-US"/>
                    </a:p>
                  </a:txBody>
                  <a:tcPr/>
                </a:tc>
                <a:tc gridSpan="2">
                  <a:txBody>
                    <a:bodyPr/>
                    <a:lstStyle/>
                    <a:p>
                      <a:pPr marL="0" marR="0" algn="ctr" rtl="1">
                        <a:spcBef>
                          <a:spcPts val="0"/>
                        </a:spcBef>
                        <a:spcAft>
                          <a:spcPts val="0"/>
                        </a:spcAft>
                      </a:pPr>
                      <a:r>
                        <a:rPr lang="ar-SA" sz="1100" dirty="0">
                          <a:effectLst/>
                          <a:cs typeface="B Titr" panose="00000700000000000000" pitchFamily="2" charset="-78"/>
                        </a:rPr>
                        <a:t>امضاء</a:t>
                      </a:r>
                      <a:endParaRPr lang="en-US" sz="1100" dirty="0">
                        <a:effectLst/>
                        <a:latin typeface="Times New Roman" panose="02020603050405020304" pitchFamily="18" charset="0"/>
                        <a:ea typeface="Times New Roman" panose="02020603050405020304" pitchFamily="18" charset="0"/>
                        <a:cs typeface="B Titr" panose="00000700000000000000" pitchFamily="2" charset="-78"/>
                      </a:endParaRPr>
                    </a:p>
                  </a:txBody>
                  <a:tcPr marL="68580" marR="68580" marT="0" marB="0" anchor="ctr"/>
                </a:tc>
                <a:tc hMerge="1">
                  <a:txBody>
                    <a:bodyPr/>
                    <a:lstStyle/>
                    <a:p>
                      <a:endParaRPr lang="en-US"/>
                    </a:p>
                  </a:txBody>
                  <a:tcPr/>
                </a:tc>
                <a:tc gridSpan="2">
                  <a:txBody>
                    <a:bodyPr/>
                    <a:lstStyle/>
                    <a:p>
                      <a:pPr marL="0" marR="0" algn="ctr" rtl="1">
                        <a:spcBef>
                          <a:spcPts val="0"/>
                        </a:spcBef>
                        <a:spcAft>
                          <a:spcPts val="0"/>
                        </a:spcAft>
                      </a:pPr>
                      <a:r>
                        <a:rPr lang="ar-SA" sz="1100" dirty="0">
                          <a:effectLst/>
                          <a:cs typeface="B Titr" panose="00000700000000000000" pitchFamily="2" charset="-78"/>
                        </a:rPr>
                        <a:t>امضاء</a:t>
                      </a:r>
                      <a:endParaRPr lang="en-US" sz="1100" dirty="0">
                        <a:effectLst/>
                        <a:latin typeface="Times New Roman" panose="02020603050405020304" pitchFamily="18" charset="0"/>
                        <a:ea typeface="Times New Roman" panose="02020603050405020304" pitchFamily="18" charset="0"/>
                        <a:cs typeface="B Titr" panose="00000700000000000000" pitchFamily="2" charset="-78"/>
                      </a:endParaRPr>
                    </a:p>
                  </a:txBody>
                  <a:tcPr marL="68580" marR="68580" marT="0" marB="0" anchor="ctr"/>
                </a:tc>
                <a:tc hMerge="1">
                  <a:txBody>
                    <a:bodyPr/>
                    <a:lstStyle/>
                    <a:p>
                      <a:endParaRPr lang="en-US"/>
                    </a:p>
                  </a:txBody>
                  <a:tcPr/>
                </a:tc>
                <a:tc>
                  <a:txBody>
                    <a:bodyPr/>
                    <a:lstStyle/>
                    <a:p>
                      <a:pPr marL="0" marR="0" algn="ctr" rtl="1">
                        <a:spcBef>
                          <a:spcPts val="0"/>
                        </a:spcBef>
                        <a:spcAft>
                          <a:spcPts val="0"/>
                        </a:spcAft>
                      </a:pPr>
                      <a:r>
                        <a:rPr lang="ar-SA" sz="1100" dirty="0">
                          <a:effectLst/>
                          <a:cs typeface="B Titr" panose="00000700000000000000" pitchFamily="2" charset="-78"/>
                        </a:rPr>
                        <a:t>امضاء</a:t>
                      </a:r>
                      <a:endParaRPr lang="en-US" sz="1100" dirty="0">
                        <a:effectLst/>
                        <a:latin typeface="Times New Roman" panose="02020603050405020304" pitchFamily="18" charset="0"/>
                        <a:ea typeface="Times New Roman" panose="02020603050405020304" pitchFamily="18" charset="0"/>
                        <a:cs typeface="B Titr" panose="00000700000000000000" pitchFamily="2" charset="-78"/>
                      </a:endParaRPr>
                    </a:p>
                  </a:txBody>
                  <a:tcPr marL="68580" marR="68580" marT="0" marB="0" anchor="ctr"/>
                </a:tc>
                <a:extLst>
                  <a:ext uri="{0D108BD9-81ED-4DB2-BD59-A6C34878D82A}">
                    <a16:rowId xmlns="" xmlns:a16="http://schemas.microsoft.com/office/drawing/2014/main" val="652685440"/>
                  </a:ext>
                </a:extLst>
              </a:tr>
            </a:tbl>
          </a:graphicData>
        </a:graphic>
      </p:graphicFrame>
      <p:sp>
        <p:nvSpPr>
          <p:cNvPr id="6" name="TextBox 5">
            <a:extLst>
              <a:ext uri="{FF2B5EF4-FFF2-40B4-BE49-F238E27FC236}">
                <a16:creationId xmlns="" xmlns:a16="http://schemas.microsoft.com/office/drawing/2014/main" id="{328BC6F2-619D-539E-74D1-0D849C1F8792}"/>
              </a:ext>
            </a:extLst>
          </p:cNvPr>
          <p:cNvSpPr txBox="1"/>
          <p:nvPr/>
        </p:nvSpPr>
        <p:spPr>
          <a:xfrm>
            <a:off x="198782" y="4892816"/>
            <a:ext cx="11873948" cy="2085186"/>
          </a:xfrm>
          <a:prstGeom prst="rect">
            <a:avLst/>
          </a:prstGeom>
          <a:noFill/>
        </p:spPr>
        <p:txBody>
          <a:bodyPr wrap="square">
            <a:spAutoFit/>
          </a:bodyPr>
          <a:lstStyle/>
          <a:p>
            <a:pPr marL="0" marR="0" algn="just" rtl="1">
              <a:lnSpc>
                <a:spcPct val="150000"/>
              </a:lnSpc>
              <a:spcBef>
                <a:spcPts val="0"/>
              </a:spcBef>
              <a:spcAft>
                <a:spcPts val="0"/>
              </a:spcAft>
            </a:pPr>
            <a:r>
              <a:rPr lang="ar-SA" sz="2400" b="1" dirty="0">
                <a:solidFill>
                  <a:srgbClr val="FF0000"/>
                </a:solidFill>
                <a:effectLst/>
                <a:latin typeface="Times New Roman" panose="02020603050405020304" pitchFamily="18" charset="0"/>
                <a:ea typeface="Times New Roman" panose="02020603050405020304" pitchFamily="18" charset="0"/>
                <a:cs typeface="B Mitra" panose="00000400000000000000" pitchFamily="2" charset="-78"/>
              </a:rPr>
              <a:t>ب</a:t>
            </a:r>
            <a:r>
              <a:rPr lang="ar-SA" sz="2000" b="1" dirty="0">
                <a:solidFill>
                  <a:srgbClr val="FF0000"/>
                </a:solidFill>
                <a:effectLst/>
                <a:latin typeface="Times New Roman" panose="02020603050405020304" pitchFamily="18" charset="0"/>
                <a:ea typeface="Times New Roman" panose="02020603050405020304" pitchFamily="18" charset="0"/>
                <a:cs typeface="B Mitra" panose="00000400000000000000" pitchFamily="2" charset="-78"/>
              </a:rPr>
              <a:t>) </a:t>
            </a:r>
            <a:r>
              <a:rPr lang="fa-IR" sz="2000" b="1" dirty="0">
                <a:effectLst/>
                <a:latin typeface="Times New Roman" panose="02020603050405020304" pitchFamily="18" charset="0"/>
                <a:ea typeface="Times New Roman" panose="02020603050405020304" pitchFamily="18" charset="0"/>
                <a:cs typeface="B Mitra" panose="00000400000000000000" pitchFamily="2" charset="-78"/>
              </a:rPr>
              <a:t>ارائه مستندات مبنی بر مالکیت واحد مسکونی توسط </a:t>
            </a:r>
            <a:r>
              <a:rPr lang="ar-SA" sz="2000" b="1" dirty="0">
                <a:effectLst/>
                <a:latin typeface="Times New Roman" panose="02020603050405020304" pitchFamily="18" charset="0"/>
                <a:ea typeface="Times New Roman" panose="02020603050405020304" pitchFamily="18" charset="0"/>
                <a:cs typeface="B Mitra" panose="00000400000000000000" pitchFamily="2" charset="-78"/>
              </a:rPr>
              <a:t>فرد تحت پوشش سرپرست خانوار (اعم از سند مالکیت/ تائیدیه مالکیت توسط فرمانداری یا دهیاری و یا شورای روستا/ارائه پایانکار/ فیش آب، برق و گاز).</a:t>
            </a:r>
            <a:endParaRPr lang="en-US" sz="2000" b="1" dirty="0">
              <a:effectLst/>
              <a:latin typeface="Times New Roman" panose="02020603050405020304" pitchFamily="18" charset="0"/>
              <a:ea typeface="Times New Roman" panose="02020603050405020304" pitchFamily="18" charset="0"/>
              <a:cs typeface="B Mitra" panose="00000400000000000000" pitchFamily="2" charset="-78"/>
            </a:endParaRPr>
          </a:p>
          <a:p>
            <a:pPr marL="0" marR="0" algn="just" rtl="1">
              <a:lnSpc>
                <a:spcPct val="150000"/>
              </a:lnSpc>
              <a:spcBef>
                <a:spcPts val="0"/>
              </a:spcBef>
              <a:spcAft>
                <a:spcPts val="0"/>
              </a:spcAft>
            </a:pPr>
            <a:r>
              <a:rPr lang="ar-SA" sz="2400" b="1" dirty="0">
                <a:solidFill>
                  <a:srgbClr val="FF0000"/>
                </a:solidFill>
                <a:effectLst/>
                <a:latin typeface="Times New Roman" panose="02020603050405020304" pitchFamily="18" charset="0"/>
                <a:ea typeface="Times New Roman" panose="02020603050405020304" pitchFamily="18" charset="0"/>
                <a:cs typeface="B Mitra" panose="00000400000000000000" pitchFamily="2" charset="-78"/>
              </a:rPr>
              <a:t>ج) </a:t>
            </a:r>
            <a:r>
              <a:rPr lang="ar-SA" sz="2000" b="1" dirty="0">
                <a:effectLst/>
                <a:latin typeface="Times New Roman" panose="02020603050405020304" pitchFamily="18" charset="0"/>
                <a:ea typeface="Times New Roman" panose="02020603050405020304" pitchFamily="18" charset="0"/>
                <a:cs typeface="B Mitra" panose="00000400000000000000" pitchFamily="2" charset="-78"/>
              </a:rPr>
              <a:t>ارسال یک برگ گزارش مددکاری با محوریت تائید نیازمندی و تعیین میزان کمک بلاعوض قابل پرداخت (در ﻗﺎﻟﺐ ﻓﺮﻣﺖ پیوست شماره یک).</a:t>
            </a:r>
            <a:r>
              <a:rPr lang="fa-IR" sz="2000" b="1" dirty="0">
                <a:effectLst/>
                <a:highlight>
                  <a:srgbClr val="FF00FF"/>
                </a:highlight>
                <a:latin typeface="Times New Roman" panose="02020603050405020304" pitchFamily="18" charset="0"/>
                <a:ea typeface="Times New Roman" panose="02020603050405020304" pitchFamily="18" charset="0"/>
                <a:cs typeface="B Mitra" panose="00000400000000000000" pitchFamily="2" charset="-78"/>
              </a:rPr>
              <a:t>*</a:t>
            </a:r>
            <a:r>
              <a:rPr lang="fa-IR" sz="2000" b="1" dirty="0">
                <a:effectLst/>
                <a:highlight>
                  <a:srgbClr val="FF00FF"/>
                </a:highlight>
                <a:latin typeface="Times New Roman" panose="02020603050405020304" pitchFamily="18" charset="0"/>
                <a:ea typeface="Times New Roman" panose="02020603050405020304" pitchFamily="18" charset="0"/>
                <a:cs typeface="B Mitra" panose="00000400000000000000" pitchFamily="2" charset="-78"/>
                <a:hlinkClick r:id="rId2" action="ppaction://hlinkfile"/>
              </a:rPr>
              <a:t>بخشنامه مستندات عادی-43132\خلاصه+کد-+روش+ها -آخرین تغییرات.</a:t>
            </a:r>
            <a:r>
              <a:rPr lang="en-US" sz="2000" b="1" dirty="0">
                <a:effectLst/>
                <a:highlight>
                  <a:srgbClr val="FF00FF"/>
                </a:highlight>
                <a:latin typeface="Times New Roman" panose="02020603050405020304" pitchFamily="18" charset="0"/>
                <a:ea typeface="Times New Roman" panose="02020603050405020304" pitchFamily="18" charset="0"/>
                <a:cs typeface="B Mitra" panose="00000400000000000000" pitchFamily="2" charset="-78"/>
                <a:hlinkClick r:id="rId2" action="ppaction://hlinkfile"/>
              </a:rPr>
              <a:t>xlsx</a:t>
            </a:r>
            <a:endParaRPr lang="en-US" sz="2000" b="1" dirty="0">
              <a:effectLst/>
              <a:highlight>
                <a:srgbClr val="FF00FF"/>
              </a:highlight>
              <a:latin typeface="Times New Roman" panose="02020603050405020304" pitchFamily="18" charset="0"/>
              <a:ea typeface="Times New Roman" panose="02020603050405020304" pitchFamily="18" charset="0"/>
              <a:cs typeface="B Mitra" panose="00000400000000000000" pitchFamily="2" charset="-78"/>
            </a:endParaRPr>
          </a:p>
        </p:txBody>
      </p:sp>
    </p:spTree>
    <p:extLst>
      <p:ext uri="{BB962C8B-B14F-4D97-AF65-F5344CB8AC3E}">
        <p14:creationId xmlns:p14="http://schemas.microsoft.com/office/powerpoint/2010/main" val="190383633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185842A-91B9-6E36-0788-394D4EC4ABEE}"/>
              </a:ext>
            </a:extLst>
          </p:cNvPr>
          <p:cNvSpPr>
            <a:spLocks noGrp="1"/>
          </p:cNvSpPr>
          <p:nvPr>
            <p:ph type="title"/>
          </p:nvPr>
        </p:nvSpPr>
        <p:spPr>
          <a:xfrm>
            <a:off x="516835" y="187381"/>
            <a:ext cx="11675165" cy="354056"/>
          </a:xfrm>
        </p:spPr>
        <p:txBody>
          <a:bodyPr>
            <a:noAutofit/>
          </a:bodyPr>
          <a:lstStyle/>
          <a:p>
            <a:pPr algn="ctr"/>
            <a:r>
              <a:rPr lang="fa-IR" sz="2000" dirty="0">
                <a:solidFill>
                  <a:srgbClr val="FF0000"/>
                </a:solidFill>
                <a:effectLst/>
                <a:latin typeface="Times New Roman" panose="02020603050405020304" pitchFamily="18" charset="0"/>
                <a:ea typeface="Times New Roman" panose="02020603050405020304" pitchFamily="18" charset="0"/>
                <a:cs typeface="B Titr" panose="00000700000000000000" pitchFamily="2" charset="-78"/>
              </a:rPr>
              <a:t>10- پرداخت کمک هزینه اجاره مسکن (ویژه افراد تحت پوشش سرپرست خانوار) تا سقف کمک 700 میلیون ریال:</a:t>
            </a:r>
            <a:r>
              <a:rPr lang="en-US" sz="2000" dirty="0">
                <a:solidFill>
                  <a:srgbClr val="FF0000"/>
                </a:solidFill>
                <a:effectLst/>
                <a:latin typeface="Times New Roman" panose="02020603050405020304" pitchFamily="18" charset="0"/>
                <a:ea typeface="Times New Roman" panose="02020603050405020304" pitchFamily="18" charset="0"/>
              </a:rPr>
              <a:t/>
            </a:r>
            <a:br>
              <a:rPr lang="en-US" sz="2000" dirty="0">
                <a:solidFill>
                  <a:srgbClr val="FF0000"/>
                </a:solidFill>
                <a:effectLst/>
                <a:latin typeface="Times New Roman" panose="02020603050405020304" pitchFamily="18" charset="0"/>
                <a:ea typeface="Times New Roman" panose="02020603050405020304" pitchFamily="18" charset="0"/>
              </a:rPr>
            </a:br>
            <a:endParaRPr lang="en-US" sz="4000" dirty="0">
              <a:solidFill>
                <a:srgbClr val="FF0000"/>
              </a:solidFill>
            </a:endParaRPr>
          </a:p>
        </p:txBody>
      </p:sp>
      <p:graphicFrame>
        <p:nvGraphicFramePr>
          <p:cNvPr id="6" name="Content Placeholder 5">
            <a:extLst>
              <a:ext uri="{FF2B5EF4-FFF2-40B4-BE49-F238E27FC236}">
                <a16:creationId xmlns="" xmlns:a16="http://schemas.microsoft.com/office/drawing/2014/main" id="{ED248462-0952-6332-3D9F-6A3C41E19836}"/>
              </a:ext>
            </a:extLst>
          </p:cNvPr>
          <p:cNvGraphicFramePr>
            <a:graphicFrameLocks noGrp="1"/>
          </p:cNvGraphicFramePr>
          <p:nvPr>
            <p:ph idx="1"/>
            <p:extLst>
              <p:ext uri="{D42A27DB-BD31-4B8C-83A1-F6EECF244321}">
                <p14:modId xmlns:p14="http://schemas.microsoft.com/office/powerpoint/2010/main" val="171278481"/>
              </p:ext>
            </p:extLst>
          </p:nvPr>
        </p:nvGraphicFramePr>
        <p:xfrm>
          <a:off x="589720" y="1351227"/>
          <a:ext cx="11343860" cy="2512547"/>
        </p:xfrm>
        <a:graphic>
          <a:graphicData uri="http://schemas.openxmlformats.org/drawingml/2006/table">
            <a:tbl>
              <a:tblPr rtl="1" firstRow="1" firstCol="1" bandRow="1">
                <a:tableStyleId>{616DA210-FB5B-4158-B5E0-FEB733F419BA}</a:tableStyleId>
              </a:tblPr>
              <a:tblGrid>
                <a:gridCol w="501340">
                  <a:extLst>
                    <a:ext uri="{9D8B030D-6E8A-4147-A177-3AD203B41FA5}">
                      <a16:colId xmlns="" xmlns:a16="http://schemas.microsoft.com/office/drawing/2014/main" val="3303564870"/>
                    </a:ext>
                  </a:extLst>
                </a:gridCol>
                <a:gridCol w="1538590">
                  <a:extLst>
                    <a:ext uri="{9D8B030D-6E8A-4147-A177-3AD203B41FA5}">
                      <a16:colId xmlns="" xmlns:a16="http://schemas.microsoft.com/office/drawing/2014/main" val="2990380930"/>
                    </a:ext>
                  </a:extLst>
                </a:gridCol>
                <a:gridCol w="650443">
                  <a:extLst>
                    <a:ext uri="{9D8B030D-6E8A-4147-A177-3AD203B41FA5}">
                      <a16:colId xmlns="" xmlns:a16="http://schemas.microsoft.com/office/drawing/2014/main" val="4215771575"/>
                    </a:ext>
                  </a:extLst>
                </a:gridCol>
                <a:gridCol w="972422">
                  <a:extLst>
                    <a:ext uri="{9D8B030D-6E8A-4147-A177-3AD203B41FA5}">
                      <a16:colId xmlns="" xmlns:a16="http://schemas.microsoft.com/office/drawing/2014/main" val="3695961331"/>
                    </a:ext>
                  </a:extLst>
                </a:gridCol>
                <a:gridCol w="1166907">
                  <a:extLst>
                    <a:ext uri="{9D8B030D-6E8A-4147-A177-3AD203B41FA5}">
                      <a16:colId xmlns="" xmlns:a16="http://schemas.microsoft.com/office/drawing/2014/main" val="482025503"/>
                    </a:ext>
                  </a:extLst>
                </a:gridCol>
                <a:gridCol w="1264152">
                  <a:extLst>
                    <a:ext uri="{9D8B030D-6E8A-4147-A177-3AD203B41FA5}">
                      <a16:colId xmlns="" xmlns:a16="http://schemas.microsoft.com/office/drawing/2014/main" val="1598566120"/>
                    </a:ext>
                  </a:extLst>
                </a:gridCol>
                <a:gridCol w="777939">
                  <a:extLst>
                    <a:ext uri="{9D8B030D-6E8A-4147-A177-3AD203B41FA5}">
                      <a16:colId xmlns="" xmlns:a16="http://schemas.microsoft.com/office/drawing/2014/main" val="1121752500"/>
                    </a:ext>
                  </a:extLst>
                </a:gridCol>
                <a:gridCol w="1166907">
                  <a:extLst>
                    <a:ext uri="{9D8B030D-6E8A-4147-A177-3AD203B41FA5}">
                      <a16:colId xmlns="" xmlns:a16="http://schemas.microsoft.com/office/drawing/2014/main" val="4019949110"/>
                    </a:ext>
                  </a:extLst>
                </a:gridCol>
                <a:gridCol w="1653121">
                  <a:extLst>
                    <a:ext uri="{9D8B030D-6E8A-4147-A177-3AD203B41FA5}">
                      <a16:colId xmlns="" xmlns:a16="http://schemas.microsoft.com/office/drawing/2014/main" val="1690815668"/>
                    </a:ext>
                  </a:extLst>
                </a:gridCol>
                <a:gridCol w="1652039">
                  <a:extLst>
                    <a:ext uri="{9D8B030D-6E8A-4147-A177-3AD203B41FA5}">
                      <a16:colId xmlns="" xmlns:a16="http://schemas.microsoft.com/office/drawing/2014/main" val="4020511751"/>
                    </a:ext>
                  </a:extLst>
                </a:gridCol>
              </a:tblGrid>
              <a:tr h="780887">
                <a:tc>
                  <a:txBody>
                    <a:bodyPr/>
                    <a:lstStyle/>
                    <a:p>
                      <a:pPr marL="0" marR="0" algn="ctr" rtl="1">
                        <a:spcBef>
                          <a:spcPts val="0"/>
                        </a:spcBef>
                        <a:spcAft>
                          <a:spcPts val="0"/>
                        </a:spcAft>
                      </a:pPr>
                      <a:r>
                        <a:rPr lang="ar-SA" sz="1200" dirty="0">
                          <a:effectLst/>
                          <a:cs typeface="B Titr" panose="00000700000000000000" pitchFamily="2" charset="-78"/>
                        </a:rPr>
                        <a:t>ردیف</a:t>
                      </a:r>
                      <a:endParaRPr lang="en-US" sz="2800" dirty="0">
                        <a:effectLst/>
                        <a:latin typeface="Times New Roman" panose="02020603050405020304" pitchFamily="18" charset="0"/>
                        <a:ea typeface="Times New Roman" panose="02020603050405020304" pitchFamily="18" charset="0"/>
                        <a:cs typeface="B Titr" panose="00000700000000000000" pitchFamily="2" charset="-78"/>
                      </a:endParaRPr>
                    </a:p>
                  </a:txBody>
                  <a:tcPr marL="68580" marR="68580" marT="0" marB="0" vert="vert270" anchor="ctr"/>
                </a:tc>
                <a:tc>
                  <a:txBody>
                    <a:bodyPr/>
                    <a:lstStyle/>
                    <a:p>
                      <a:pPr marL="0" marR="0" algn="ctr" rtl="1">
                        <a:spcBef>
                          <a:spcPts val="0"/>
                        </a:spcBef>
                        <a:spcAft>
                          <a:spcPts val="0"/>
                        </a:spcAft>
                      </a:pPr>
                      <a:r>
                        <a:rPr lang="ar-SA" sz="1200" dirty="0">
                          <a:effectLst/>
                          <a:cs typeface="B Titr" panose="00000700000000000000" pitchFamily="2" charset="-78"/>
                        </a:rPr>
                        <a:t>نام و نام خانوادگی</a:t>
                      </a:r>
                      <a:endParaRPr lang="en-US" sz="2800" dirty="0">
                        <a:effectLst/>
                        <a:latin typeface="Times New Roman" panose="02020603050405020304" pitchFamily="18" charset="0"/>
                        <a:ea typeface="Times New Roman" panose="02020603050405020304" pitchFamily="18" charset="0"/>
                        <a:cs typeface="B Titr" panose="00000700000000000000" pitchFamily="2" charset="-78"/>
                      </a:endParaRPr>
                    </a:p>
                  </a:txBody>
                  <a:tcPr marL="68580" marR="68580" marT="0" marB="0" anchor="ctr"/>
                </a:tc>
                <a:tc>
                  <a:txBody>
                    <a:bodyPr/>
                    <a:lstStyle/>
                    <a:p>
                      <a:pPr marL="0" marR="0" algn="ctr" rtl="1">
                        <a:spcBef>
                          <a:spcPts val="0"/>
                        </a:spcBef>
                        <a:spcAft>
                          <a:spcPts val="0"/>
                        </a:spcAft>
                      </a:pPr>
                      <a:r>
                        <a:rPr lang="ar-SA" sz="1200">
                          <a:effectLst/>
                          <a:cs typeface="B Titr" panose="00000700000000000000" pitchFamily="2" charset="-78"/>
                        </a:rPr>
                        <a:t>کدملی</a:t>
                      </a:r>
                      <a:endParaRPr lang="en-US" sz="2800">
                        <a:effectLst/>
                        <a:latin typeface="Times New Roman" panose="02020603050405020304" pitchFamily="18" charset="0"/>
                        <a:ea typeface="Times New Roman" panose="02020603050405020304" pitchFamily="18" charset="0"/>
                        <a:cs typeface="B Titr" panose="00000700000000000000" pitchFamily="2" charset="-78"/>
                      </a:endParaRPr>
                    </a:p>
                  </a:txBody>
                  <a:tcPr marL="68580" marR="68580" marT="0" marB="0" anchor="ctr"/>
                </a:tc>
                <a:tc>
                  <a:txBody>
                    <a:bodyPr/>
                    <a:lstStyle/>
                    <a:p>
                      <a:pPr marL="0" marR="0" algn="ctr" rtl="1">
                        <a:spcBef>
                          <a:spcPts val="0"/>
                        </a:spcBef>
                        <a:spcAft>
                          <a:spcPts val="0"/>
                        </a:spcAft>
                      </a:pPr>
                      <a:r>
                        <a:rPr lang="ar-SA" sz="1200">
                          <a:effectLst/>
                          <a:cs typeface="B Titr" panose="00000700000000000000" pitchFamily="2" charset="-78"/>
                        </a:rPr>
                        <a:t>نام شهرستان</a:t>
                      </a:r>
                      <a:endParaRPr lang="en-US" sz="2800">
                        <a:effectLst/>
                        <a:latin typeface="Times New Roman" panose="02020603050405020304" pitchFamily="18" charset="0"/>
                        <a:ea typeface="Times New Roman" panose="02020603050405020304" pitchFamily="18" charset="0"/>
                        <a:cs typeface="B Titr" panose="00000700000000000000" pitchFamily="2" charset="-78"/>
                      </a:endParaRPr>
                    </a:p>
                  </a:txBody>
                  <a:tcPr marL="68580" marR="68580" marT="0" marB="0" anchor="ctr"/>
                </a:tc>
                <a:tc>
                  <a:txBody>
                    <a:bodyPr/>
                    <a:lstStyle/>
                    <a:p>
                      <a:pPr marL="0" marR="0" algn="ctr" rtl="1">
                        <a:spcBef>
                          <a:spcPts val="0"/>
                        </a:spcBef>
                        <a:spcAft>
                          <a:spcPts val="0"/>
                        </a:spcAft>
                      </a:pPr>
                      <a:r>
                        <a:rPr lang="ar-SA" sz="1200">
                          <a:effectLst/>
                          <a:cs typeface="B Titr" panose="00000700000000000000" pitchFamily="2" charset="-78"/>
                        </a:rPr>
                        <a:t>نام شهر یا روستا</a:t>
                      </a:r>
                      <a:endParaRPr lang="en-US" sz="2800">
                        <a:effectLst/>
                        <a:latin typeface="Times New Roman" panose="02020603050405020304" pitchFamily="18" charset="0"/>
                        <a:ea typeface="Times New Roman" panose="02020603050405020304" pitchFamily="18" charset="0"/>
                        <a:cs typeface="B Titr" panose="00000700000000000000" pitchFamily="2" charset="-78"/>
                      </a:endParaRPr>
                    </a:p>
                  </a:txBody>
                  <a:tcPr marL="68580" marR="68580" marT="0" marB="0" anchor="ctr"/>
                </a:tc>
                <a:tc>
                  <a:txBody>
                    <a:bodyPr/>
                    <a:lstStyle/>
                    <a:p>
                      <a:pPr marL="0" marR="0" algn="ctr" rtl="1">
                        <a:spcBef>
                          <a:spcPts val="0"/>
                        </a:spcBef>
                        <a:spcAft>
                          <a:spcPts val="0"/>
                        </a:spcAft>
                      </a:pPr>
                      <a:r>
                        <a:rPr lang="ar-SA" sz="1200">
                          <a:effectLst/>
                          <a:cs typeface="B Titr" panose="00000700000000000000" pitchFamily="2" charset="-78"/>
                        </a:rPr>
                        <a:t>کد رهگیری اجاره نامه</a:t>
                      </a:r>
                      <a:endParaRPr lang="en-US" sz="2800">
                        <a:effectLst/>
                        <a:latin typeface="Times New Roman" panose="02020603050405020304" pitchFamily="18" charset="0"/>
                        <a:ea typeface="Times New Roman" panose="02020603050405020304" pitchFamily="18" charset="0"/>
                        <a:cs typeface="B Titr" panose="00000700000000000000" pitchFamily="2" charset="-78"/>
                      </a:endParaRPr>
                    </a:p>
                  </a:txBody>
                  <a:tcPr marL="68580" marR="68580" marT="0" marB="0" anchor="ctr"/>
                </a:tc>
                <a:tc>
                  <a:txBody>
                    <a:bodyPr/>
                    <a:lstStyle/>
                    <a:p>
                      <a:pPr marL="0" marR="0" algn="ctr" rtl="1">
                        <a:spcBef>
                          <a:spcPts val="0"/>
                        </a:spcBef>
                        <a:spcAft>
                          <a:spcPts val="0"/>
                        </a:spcAft>
                      </a:pPr>
                      <a:r>
                        <a:rPr lang="ar-SA" sz="1200">
                          <a:effectLst/>
                          <a:cs typeface="B Titr" panose="00000700000000000000" pitchFamily="2" charset="-78"/>
                        </a:rPr>
                        <a:t> </a:t>
                      </a:r>
                      <a:endParaRPr lang="en-US" sz="2800">
                        <a:effectLst/>
                        <a:cs typeface="B Titr" panose="00000700000000000000" pitchFamily="2" charset="-78"/>
                      </a:endParaRPr>
                    </a:p>
                    <a:p>
                      <a:pPr marL="0" marR="0" algn="ctr" rtl="1">
                        <a:spcBef>
                          <a:spcPts val="0"/>
                        </a:spcBef>
                        <a:spcAft>
                          <a:spcPts val="0"/>
                        </a:spcAft>
                      </a:pPr>
                      <a:r>
                        <a:rPr lang="ar-SA" sz="1200">
                          <a:effectLst/>
                          <a:cs typeface="B Titr" panose="00000700000000000000" pitchFamily="2" charset="-78"/>
                        </a:rPr>
                        <a:t>مبلغ رهن (ریال)</a:t>
                      </a:r>
                      <a:endParaRPr lang="en-US" sz="2800">
                        <a:effectLst/>
                        <a:latin typeface="Times New Roman" panose="02020603050405020304" pitchFamily="18" charset="0"/>
                        <a:ea typeface="Times New Roman" panose="02020603050405020304" pitchFamily="18" charset="0"/>
                        <a:cs typeface="B Titr" panose="00000700000000000000" pitchFamily="2" charset="-78"/>
                      </a:endParaRPr>
                    </a:p>
                  </a:txBody>
                  <a:tcPr marL="68580" marR="68580" marT="0" marB="0" anchor="ctr"/>
                </a:tc>
                <a:tc>
                  <a:txBody>
                    <a:bodyPr/>
                    <a:lstStyle/>
                    <a:p>
                      <a:pPr marL="0" marR="0" algn="ctr" rtl="1">
                        <a:spcBef>
                          <a:spcPts val="0"/>
                        </a:spcBef>
                        <a:spcAft>
                          <a:spcPts val="0"/>
                        </a:spcAft>
                      </a:pPr>
                      <a:r>
                        <a:rPr lang="ar-SA" sz="1200">
                          <a:effectLst/>
                          <a:cs typeface="B Titr" panose="00000700000000000000" pitchFamily="2" charset="-78"/>
                        </a:rPr>
                        <a:t>مبلغ اجاره  ماهیانه (ریال)</a:t>
                      </a:r>
                      <a:endParaRPr lang="en-US" sz="2800">
                        <a:effectLst/>
                        <a:cs typeface="B Titr" panose="00000700000000000000" pitchFamily="2" charset="-78"/>
                      </a:endParaRPr>
                    </a:p>
                    <a:p>
                      <a:pPr marL="0" marR="0" algn="ctr" rtl="1">
                        <a:spcBef>
                          <a:spcPts val="0"/>
                        </a:spcBef>
                        <a:spcAft>
                          <a:spcPts val="0"/>
                        </a:spcAft>
                      </a:pPr>
                      <a:r>
                        <a:rPr lang="en-US" sz="1200">
                          <a:effectLst/>
                          <a:cs typeface="B Titr" panose="00000700000000000000" pitchFamily="2" charset="-78"/>
                        </a:rPr>
                        <a:t> </a:t>
                      </a:r>
                      <a:endParaRPr lang="en-US" sz="2800">
                        <a:effectLst/>
                        <a:latin typeface="Times New Roman" panose="02020603050405020304" pitchFamily="18" charset="0"/>
                        <a:ea typeface="Times New Roman" panose="02020603050405020304" pitchFamily="18" charset="0"/>
                        <a:cs typeface="B Titr" panose="00000700000000000000" pitchFamily="2" charset="-78"/>
                      </a:endParaRPr>
                    </a:p>
                  </a:txBody>
                  <a:tcPr marL="68580" marR="68580" marT="0" marB="0" anchor="ctr"/>
                </a:tc>
                <a:tc>
                  <a:txBody>
                    <a:bodyPr/>
                    <a:lstStyle/>
                    <a:p>
                      <a:pPr marL="0" marR="0" algn="ctr" rtl="1">
                        <a:spcBef>
                          <a:spcPts val="0"/>
                        </a:spcBef>
                        <a:spcAft>
                          <a:spcPts val="0"/>
                        </a:spcAft>
                      </a:pPr>
                      <a:r>
                        <a:rPr lang="ar-SA" sz="1200">
                          <a:effectLst/>
                          <a:cs typeface="B Titr" panose="00000700000000000000" pitchFamily="2" charset="-78"/>
                        </a:rPr>
                        <a:t>میزان کمک بلاعوض</a:t>
                      </a:r>
                      <a:endParaRPr lang="en-US" sz="2800">
                        <a:effectLst/>
                        <a:cs typeface="B Titr" panose="00000700000000000000" pitchFamily="2" charset="-78"/>
                      </a:endParaRPr>
                    </a:p>
                    <a:p>
                      <a:pPr marL="0" marR="0" algn="ctr" rtl="1">
                        <a:spcBef>
                          <a:spcPts val="0"/>
                        </a:spcBef>
                        <a:spcAft>
                          <a:spcPts val="0"/>
                        </a:spcAft>
                      </a:pPr>
                      <a:r>
                        <a:rPr lang="ar-SA" sz="1200">
                          <a:effectLst/>
                          <a:cs typeface="B Titr" panose="00000700000000000000" pitchFamily="2" charset="-78"/>
                        </a:rPr>
                        <a:t> پیشنهادی استان</a:t>
                      </a:r>
                      <a:endParaRPr lang="en-US" sz="2800">
                        <a:effectLst/>
                        <a:cs typeface="B Titr" panose="00000700000000000000" pitchFamily="2" charset="-78"/>
                      </a:endParaRPr>
                    </a:p>
                    <a:p>
                      <a:pPr marL="0" marR="0" algn="ctr" rtl="1">
                        <a:spcBef>
                          <a:spcPts val="0"/>
                        </a:spcBef>
                        <a:spcAft>
                          <a:spcPts val="0"/>
                        </a:spcAft>
                      </a:pPr>
                      <a:r>
                        <a:rPr lang="ar-SA" sz="1200">
                          <a:effectLst/>
                          <a:cs typeface="B Titr" panose="00000700000000000000" pitchFamily="2" charset="-78"/>
                        </a:rPr>
                        <a:t>براساس گزارش مددکاری</a:t>
                      </a:r>
                      <a:endParaRPr lang="en-US" sz="2800">
                        <a:effectLst/>
                        <a:cs typeface="B Titr" panose="00000700000000000000" pitchFamily="2" charset="-78"/>
                      </a:endParaRPr>
                    </a:p>
                    <a:p>
                      <a:pPr marL="0" marR="0" algn="ctr" rtl="1">
                        <a:spcBef>
                          <a:spcPts val="0"/>
                        </a:spcBef>
                        <a:spcAft>
                          <a:spcPts val="0"/>
                        </a:spcAft>
                      </a:pPr>
                      <a:r>
                        <a:rPr lang="ar-SA" sz="1200">
                          <a:effectLst/>
                          <a:cs typeface="B Titr" panose="00000700000000000000" pitchFamily="2" charset="-78"/>
                        </a:rPr>
                        <a:t>(ریال)</a:t>
                      </a:r>
                      <a:endParaRPr lang="en-US" sz="2800">
                        <a:effectLst/>
                        <a:latin typeface="Times New Roman" panose="02020603050405020304" pitchFamily="18" charset="0"/>
                        <a:ea typeface="Times New Roman" panose="02020603050405020304" pitchFamily="18" charset="0"/>
                        <a:cs typeface="B Titr" panose="00000700000000000000" pitchFamily="2" charset="-78"/>
                      </a:endParaRPr>
                    </a:p>
                  </a:txBody>
                  <a:tcPr marL="68580" marR="68580" marT="0" marB="0" anchor="ctr"/>
                </a:tc>
                <a:tc>
                  <a:txBody>
                    <a:bodyPr/>
                    <a:lstStyle/>
                    <a:p>
                      <a:pPr marL="0" marR="0" algn="ctr" rtl="1">
                        <a:spcBef>
                          <a:spcPts val="0"/>
                        </a:spcBef>
                        <a:spcAft>
                          <a:spcPts val="0"/>
                        </a:spcAft>
                      </a:pPr>
                      <a:r>
                        <a:rPr lang="fa-IR" sz="1200" dirty="0">
                          <a:effectLst/>
                          <a:cs typeface="B Titr" panose="00000700000000000000" pitchFamily="2" charset="-78"/>
                        </a:rPr>
                        <a:t>نوع حمایت</a:t>
                      </a:r>
                      <a:endParaRPr lang="en-US" sz="2800" dirty="0">
                        <a:effectLst/>
                        <a:cs typeface="B Titr" panose="00000700000000000000" pitchFamily="2" charset="-78"/>
                      </a:endParaRPr>
                    </a:p>
                    <a:p>
                      <a:pPr marL="0" marR="0" algn="ctr" rtl="1">
                        <a:spcBef>
                          <a:spcPts val="0"/>
                        </a:spcBef>
                        <a:spcAft>
                          <a:spcPts val="0"/>
                        </a:spcAft>
                      </a:pPr>
                      <a:r>
                        <a:rPr lang="fa-IR" sz="1100" dirty="0">
                          <a:effectLst/>
                          <a:cs typeface="B Titr" panose="00000700000000000000" pitchFamily="2" charset="-78"/>
                        </a:rPr>
                        <a:t>(اجتماعی/توانبخشی)</a:t>
                      </a:r>
                      <a:endParaRPr lang="en-US" sz="2800" dirty="0">
                        <a:effectLst/>
                        <a:latin typeface="Times New Roman" panose="02020603050405020304" pitchFamily="18" charset="0"/>
                        <a:ea typeface="Times New Roman" panose="02020603050405020304" pitchFamily="18" charset="0"/>
                        <a:cs typeface="B Titr" panose="00000700000000000000" pitchFamily="2" charset="-78"/>
                      </a:endParaRPr>
                    </a:p>
                  </a:txBody>
                  <a:tcPr marL="68580" marR="68580" marT="0" marB="0" anchor="ctr"/>
                </a:tc>
                <a:extLst>
                  <a:ext uri="{0D108BD9-81ED-4DB2-BD59-A6C34878D82A}">
                    <a16:rowId xmlns="" xmlns:a16="http://schemas.microsoft.com/office/drawing/2014/main" val="1287837851"/>
                  </a:ext>
                </a:extLst>
              </a:tr>
              <a:tr h="520592">
                <a:tc>
                  <a:txBody>
                    <a:bodyPr/>
                    <a:lstStyle/>
                    <a:p>
                      <a:pPr marL="0" marR="0" algn="justLow" rtl="1">
                        <a:spcBef>
                          <a:spcPts val="0"/>
                        </a:spcBef>
                        <a:spcAft>
                          <a:spcPts val="0"/>
                        </a:spcAft>
                      </a:pPr>
                      <a:r>
                        <a:rPr lang="en-US" sz="3200" dirty="0">
                          <a:effectLst/>
                          <a:cs typeface="B Titr" panose="00000700000000000000" pitchFamily="2" charset="-78"/>
                        </a:rPr>
                        <a:t> </a:t>
                      </a:r>
                      <a:endParaRPr lang="en-US" sz="2800" dirty="0">
                        <a:effectLst/>
                        <a:latin typeface="Times New Roman" panose="02020603050405020304" pitchFamily="18" charset="0"/>
                        <a:ea typeface="Times New Roman" panose="02020603050405020304" pitchFamily="18" charset="0"/>
                        <a:cs typeface="B Titr" panose="00000700000000000000" pitchFamily="2" charset="-78"/>
                      </a:endParaRPr>
                    </a:p>
                  </a:txBody>
                  <a:tcPr marL="68580" marR="68580" marT="0" marB="0"/>
                </a:tc>
                <a:tc>
                  <a:txBody>
                    <a:bodyPr/>
                    <a:lstStyle/>
                    <a:p>
                      <a:pPr marL="0" marR="0" algn="justLow" rtl="1">
                        <a:spcBef>
                          <a:spcPts val="0"/>
                        </a:spcBef>
                        <a:spcAft>
                          <a:spcPts val="0"/>
                        </a:spcAft>
                      </a:pPr>
                      <a:r>
                        <a:rPr lang="en-US" sz="3200" dirty="0">
                          <a:effectLst/>
                          <a:cs typeface="B Titr" panose="00000700000000000000" pitchFamily="2" charset="-78"/>
                        </a:rPr>
                        <a:t> </a:t>
                      </a:r>
                      <a:endParaRPr lang="en-US" sz="2800" dirty="0">
                        <a:effectLst/>
                        <a:latin typeface="Times New Roman" panose="02020603050405020304" pitchFamily="18" charset="0"/>
                        <a:ea typeface="Times New Roman" panose="02020603050405020304" pitchFamily="18" charset="0"/>
                        <a:cs typeface="B Titr" panose="00000700000000000000" pitchFamily="2" charset="-78"/>
                      </a:endParaRPr>
                    </a:p>
                  </a:txBody>
                  <a:tcPr marL="68580" marR="68580" marT="0" marB="0"/>
                </a:tc>
                <a:tc>
                  <a:txBody>
                    <a:bodyPr/>
                    <a:lstStyle/>
                    <a:p>
                      <a:pPr marL="0" marR="0" algn="justLow" rtl="1">
                        <a:spcBef>
                          <a:spcPts val="0"/>
                        </a:spcBef>
                        <a:spcAft>
                          <a:spcPts val="0"/>
                        </a:spcAft>
                      </a:pPr>
                      <a:r>
                        <a:rPr lang="en-US" sz="3200">
                          <a:effectLst/>
                          <a:cs typeface="B Titr" panose="00000700000000000000" pitchFamily="2" charset="-78"/>
                        </a:rPr>
                        <a:t> </a:t>
                      </a:r>
                      <a:endParaRPr lang="en-US" sz="2800">
                        <a:effectLst/>
                        <a:latin typeface="Times New Roman" panose="02020603050405020304" pitchFamily="18" charset="0"/>
                        <a:ea typeface="Times New Roman" panose="02020603050405020304" pitchFamily="18" charset="0"/>
                        <a:cs typeface="B Titr" panose="00000700000000000000" pitchFamily="2" charset="-78"/>
                      </a:endParaRPr>
                    </a:p>
                  </a:txBody>
                  <a:tcPr marL="68580" marR="68580" marT="0" marB="0"/>
                </a:tc>
                <a:tc>
                  <a:txBody>
                    <a:bodyPr/>
                    <a:lstStyle/>
                    <a:p>
                      <a:pPr marL="0" marR="0" algn="justLow" rtl="1">
                        <a:spcBef>
                          <a:spcPts val="0"/>
                        </a:spcBef>
                        <a:spcAft>
                          <a:spcPts val="0"/>
                        </a:spcAft>
                      </a:pPr>
                      <a:r>
                        <a:rPr lang="en-US" sz="3200">
                          <a:effectLst/>
                          <a:cs typeface="B Titr" panose="00000700000000000000" pitchFamily="2" charset="-78"/>
                        </a:rPr>
                        <a:t> </a:t>
                      </a:r>
                      <a:endParaRPr lang="en-US" sz="2800">
                        <a:effectLst/>
                        <a:latin typeface="Times New Roman" panose="02020603050405020304" pitchFamily="18" charset="0"/>
                        <a:ea typeface="Times New Roman" panose="02020603050405020304" pitchFamily="18" charset="0"/>
                        <a:cs typeface="B Titr" panose="00000700000000000000" pitchFamily="2" charset="-78"/>
                      </a:endParaRPr>
                    </a:p>
                  </a:txBody>
                  <a:tcPr marL="68580" marR="68580" marT="0" marB="0"/>
                </a:tc>
                <a:tc>
                  <a:txBody>
                    <a:bodyPr/>
                    <a:lstStyle/>
                    <a:p>
                      <a:pPr marL="0" marR="0" algn="justLow" rtl="1">
                        <a:spcBef>
                          <a:spcPts val="0"/>
                        </a:spcBef>
                        <a:spcAft>
                          <a:spcPts val="0"/>
                        </a:spcAft>
                      </a:pPr>
                      <a:r>
                        <a:rPr lang="en-US" sz="3200">
                          <a:effectLst/>
                          <a:cs typeface="B Titr" panose="00000700000000000000" pitchFamily="2" charset="-78"/>
                        </a:rPr>
                        <a:t> </a:t>
                      </a:r>
                      <a:endParaRPr lang="en-US" sz="2800">
                        <a:effectLst/>
                        <a:latin typeface="Times New Roman" panose="02020603050405020304" pitchFamily="18" charset="0"/>
                        <a:ea typeface="Times New Roman" panose="02020603050405020304" pitchFamily="18" charset="0"/>
                        <a:cs typeface="B Titr" panose="00000700000000000000" pitchFamily="2" charset="-78"/>
                      </a:endParaRPr>
                    </a:p>
                  </a:txBody>
                  <a:tcPr marL="68580" marR="68580" marT="0" marB="0"/>
                </a:tc>
                <a:tc>
                  <a:txBody>
                    <a:bodyPr/>
                    <a:lstStyle/>
                    <a:p>
                      <a:pPr marL="0" marR="0" algn="justLow" rtl="1">
                        <a:spcBef>
                          <a:spcPts val="0"/>
                        </a:spcBef>
                        <a:spcAft>
                          <a:spcPts val="0"/>
                        </a:spcAft>
                      </a:pPr>
                      <a:r>
                        <a:rPr lang="en-US" sz="3200">
                          <a:effectLst/>
                          <a:cs typeface="B Titr" panose="00000700000000000000" pitchFamily="2" charset="-78"/>
                        </a:rPr>
                        <a:t> </a:t>
                      </a:r>
                      <a:endParaRPr lang="en-US" sz="2800">
                        <a:effectLst/>
                        <a:latin typeface="Times New Roman" panose="02020603050405020304" pitchFamily="18" charset="0"/>
                        <a:ea typeface="Times New Roman" panose="02020603050405020304" pitchFamily="18" charset="0"/>
                        <a:cs typeface="B Titr" panose="00000700000000000000" pitchFamily="2" charset="-78"/>
                      </a:endParaRPr>
                    </a:p>
                  </a:txBody>
                  <a:tcPr marL="68580" marR="68580" marT="0" marB="0"/>
                </a:tc>
                <a:tc>
                  <a:txBody>
                    <a:bodyPr/>
                    <a:lstStyle/>
                    <a:p>
                      <a:pPr marL="0" marR="0" algn="justLow" rtl="1">
                        <a:spcBef>
                          <a:spcPts val="0"/>
                        </a:spcBef>
                        <a:spcAft>
                          <a:spcPts val="0"/>
                        </a:spcAft>
                      </a:pPr>
                      <a:r>
                        <a:rPr lang="en-US" sz="3200">
                          <a:effectLst/>
                          <a:cs typeface="B Titr" panose="00000700000000000000" pitchFamily="2" charset="-78"/>
                        </a:rPr>
                        <a:t> </a:t>
                      </a:r>
                      <a:endParaRPr lang="en-US" sz="2800">
                        <a:effectLst/>
                        <a:latin typeface="Times New Roman" panose="02020603050405020304" pitchFamily="18" charset="0"/>
                        <a:ea typeface="Times New Roman" panose="02020603050405020304" pitchFamily="18" charset="0"/>
                        <a:cs typeface="B Titr" panose="00000700000000000000" pitchFamily="2" charset="-78"/>
                      </a:endParaRPr>
                    </a:p>
                  </a:txBody>
                  <a:tcPr marL="68580" marR="68580" marT="0" marB="0"/>
                </a:tc>
                <a:tc>
                  <a:txBody>
                    <a:bodyPr/>
                    <a:lstStyle/>
                    <a:p>
                      <a:pPr marL="0" marR="0" algn="justLow" rtl="1">
                        <a:spcBef>
                          <a:spcPts val="0"/>
                        </a:spcBef>
                        <a:spcAft>
                          <a:spcPts val="0"/>
                        </a:spcAft>
                      </a:pPr>
                      <a:r>
                        <a:rPr lang="en-US" sz="3200">
                          <a:effectLst/>
                          <a:cs typeface="B Titr" panose="00000700000000000000" pitchFamily="2" charset="-78"/>
                        </a:rPr>
                        <a:t> </a:t>
                      </a:r>
                      <a:endParaRPr lang="en-US" sz="2800">
                        <a:effectLst/>
                        <a:latin typeface="Times New Roman" panose="02020603050405020304" pitchFamily="18" charset="0"/>
                        <a:ea typeface="Times New Roman" panose="02020603050405020304" pitchFamily="18" charset="0"/>
                        <a:cs typeface="B Titr" panose="00000700000000000000" pitchFamily="2" charset="-78"/>
                      </a:endParaRPr>
                    </a:p>
                  </a:txBody>
                  <a:tcPr marL="68580" marR="68580" marT="0" marB="0"/>
                </a:tc>
                <a:tc>
                  <a:txBody>
                    <a:bodyPr/>
                    <a:lstStyle/>
                    <a:p>
                      <a:pPr marL="0" marR="0" algn="justLow" rtl="1">
                        <a:spcBef>
                          <a:spcPts val="0"/>
                        </a:spcBef>
                        <a:spcAft>
                          <a:spcPts val="0"/>
                        </a:spcAft>
                      </a:pPr>
                      <a:r>
                        <a:rPr lang="en-US" sz="3200" dirty="0">
                          <a:effectLst/>
                          <a:cs typeface="B Titr" panose="00000700000000000000" pitchFamily="2" charset="-78"/>
                        </a:rPr>
                        <a:t> </a:t>
                      </a:r>
                      <a:endParaRPr lang="en-US" sz="2800" dirty="0">
                        <a:effectLst/>
                        <a:latin typeface="Times New Roman" panose="02020603050405020304" pitchFamily="18" charset="0"/>
                        <a:ea typeface="Times New Roman" panose="02020603050405020304" pitchFamily="18" charset="0"/>
                        <a:cs typeface="B Titr" panose="00000700000000000000" pitchFamily="2" charset="-78"/>
                      </a:endParaRPr>
                    </a:p>
                  </a:txBody>
                  <a:tcPr marL="68580" marR="68580" marT="0" marB="0"/>
                </a:tc>
                <a:tc>
                  <a:txBody>
                    <a:bodyPr/>
                    <a:lstStyle/>
                    <a:p>
                      <a:pPr marL="0" marR="0" algn="justLow" rtl="1">
                        <a:spcBef>
                          <a:spcPts val="0"/>
                        </a:spcBef>
                        <a:spcAft>
                          <a:spcPts val="0"/>
                        </a:spcAft>
                      </a:pPr>
                      <a:r>
                        <a:rPr lang="en-US" sz="3200">
                          <a:effectLst/>
                          <a:cs typeface="B Titr" panose="00000700000000000000" pitchFamily="2" charset="-78"/>
                        </a:rPr>
                        <a:t> </a:t>
                      </a:r>
                      <a:endParaRPr lang="en-US" sz="2800">
                        <a:effectLst/>
                        <a:latin typeface="Times New Roman" panose="02020603050405020304" pitchFamily="18" charset="0"/>
                        <a:ea typeface="Times New Roman" panose="02020603050405020304" pitchFamily="18" charset="0"/>
                        <a:cs typeface="B Titr" panose="00000700000000000000" pitchFamily="2" charset="-78"/>
                      </a:endParaRPr>
                    </a:p>
                  </a:txBody>
                  <a:tcPr marL="68580" marR="68580" marT="0" marB="0"/>
                </a:tc>
                <a:extLst>
                  <a:ext uri="{0D108BD9-81ED-4DB2-BD59-A6C34878D82A}">
                    <a16:rowId xmlns="" xmlns:a16="http://schemas.microsoft.com/office/drawing/2014/main" val="3459564768"/>
                  </a:ext>
                </a:extLst>
              </a:tr>
              <a:tr h="212846">
                <a:tc gridSpan="10">
                  <a:txBody>
                    <a:bodyPr/>
                    <a:lstStyle/>
                    <a:p>
                      <a:pPr marL="0" marR="0" algn="ctr" rtl="1">
                        <a:spcBef>
                          <a:spcPts val="0"/>
                        </a:spcBef>
                        <a:spcAft>
                          <a:spcPts val="0"/>
                        </a:spcAft>
                      </a:pPr>
                      <a:r>
                        <a:rPr lang="ar-SA" sz="1200" dirty="0">
                          <a:effectLst/>
                          <a:cs typeface="B Titr" panose="00000700000000000000" pitchFamily="2" charset="-78"/>
                        </a:rPr>
                        <a:t>اعضاء تائید کننده</a:t>
                      </a:r>
                      <a:endParaRPr lang="en-US" sz="2800" dirty="0">
                        <a:effectLst/>
                        <a:latin typeface="Times New Roman" panose="02020603050405020304" pitchFamily="18" charset="0"/>
                        <a:ea typeface="Times New Roman" panose="02020603050405020304" pitchFamily="18" charset="0"/>
                        <a:cs typeface="B Titr" panose="00000700000000000000" pitchFamily="2" charset="-78"/>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63423490"/>
                  </a:ext>
                </a:extLst>
              </a:tr>
              <a:tr h="548384">
                <a:tc gridSpan="2">
                  <a:txBody>
                    <a:bodyPr/>
                    <a:lstStyle/>
                    <a:p>
                      <a:pPr marL="0" marR="0" algn="ctr" rtl="1">
                        <a:spcBef>
                          <a:spcPts val="0"/>
                        </a:spcBef>
                        <a:spcAft>
                          <a:spcPts val="0"/>
                        </a:spcAft>
                      </a:pPr>
                      <a:r>
                        <a:rPr lang="ar-SA" sz="1100" dirty="0">
                          <a:effectLst/>
                          <a:cs typeface="B Titr" panose="00000700000000000000" pitchFamily="2" charset="-78"/>
                        </a:rPr>
                        <a:t>کارشناس مسکن شهرستان</a:t>
                      </a:r>
                      <a:endParaRPr lang="en-US" sz="2800" dirty="0">
                        <a:effectLst/>
                        <a:latin typeface="Times New Roman" panose="02020603050405020304" pitchFamily="18" charset="0"/>
                        <a:ea typeface="Times New Roman" panose="02020603050405020304" pitchFamily="18" charset="0"/>
                        <a:cs typeface="B Titr" panose="00000700000000000000" pitchFamily="2" charset="-78"/>
                      </a:endParaRPr>
                    </a:p>
                  </a:txBody>
                  <a:tcPr marL="68580" marR="68580" marT="0" marB="0" anchor="ctr"/>
                </a:tc>
                <a:tc hMerge="1">
                  <a:txBody>
                    <a:bodyPr/>
                    <a:lstStyle/>
                    <a:p>
                      <a:endParaRPr lang="en-US"/>
                    </a:p>
                  </a:txBody>
                  <a:tcPr/>
                </a:tc>
                <a:tc gridSpan="2">
                  <a:txBody>
                    <a:bodyPr/>
                    <a:lstStyle/>
                    <a:p>
                      <a:pPr marL="0" marR="0" algn="ctr" rtl="1">
                        <a:spcBef>
                          <a:spcPts val="0"/>
                        </a:spcBef>
                        <a:spcAft>
                          <a:spcPts val="0"/>
                        </a:spcAft>
                      </a:pPr>
                      <a:r>
                        <a:rPr lang="ar-SA" sz="1100" dirty="0">
                          <a:effectLst/>
                          <a:cs typeface="B Titr" panose="00000700000000000000" pitchFamily="2" charset="-78"/>
                        </a:rPr>
                        <a:t>رئیس بهزیستی شهرستان</a:t>
                      </a:r>
                      <a:endParaRPr lang="en-US" sz="2800" dirty="0">
                        <a:effectLst/>
                        <a:latin typeface="Times New Roman" panose="02020603050405020304" pitchFamily="18" charset="0"/>
                        <a:ea typeface="Times New Roman" panose="02020603050405020304" pitchFamily="18" charset="0"/>
                        <a:cs typeface="B Titr" panose="00000700000000000000" pitchFamily="2" charset="-78"/>
                      </a:endParaRPr>
                    </a:p>
                  </a:txBody>
                  <a:tcPr marL="68580" marR="68580" marT="0" marB="0" anchor="ctr"/>
                </a:tc>
                <a:tc hMerge="1">
                  <a:txBody>
                    <a:bodyPr/>
                    <a:lstStyle/>
                    <a:p>
                      <a:endParaRPr lang="en-US"/>
                    </a:p>
                  </a:txBody>
                  <a:tcPr/>
                </a:tc>
                <a:tc gridSpan="2">
                  <a:txBody>
                    <a:bodyPr/>
                    <a:lstStyle/>
                    <a:p>
                      <a:pPr marL="0" marR="0" algn="ctr" rtl="1">
                        <a:spcBef>
                          <a:spcPts val="0"/>
                        </a:spcBef>
                        <a:spcAft>
                          <a:spcPts val="0"/>
                        </a:spcAft>
                      </a:pPr>
                      <a:r>
                        <a:rPr lang="ar-SA" sz="1100" dirty="0">
                          <a:effectLst/>
                          <a:cs typeface="B Titr" panose="00000700000000000000" pitchFamily="2" charset="-78"/>
                        </a:rPr>
                        <a:t>کارشناس فنی حوزه مسکن بهزیستی استان</a:t>
                      </a:r>
                      <a:endParaRPr lang="en-US" sz="2800" dirty="0">
                        <a:effectLst/>
                        <a:latin typeface="Times New Roman" panose="02020603050405020304" pitchFamily="18" charset="0"/>
                        <a:ea typeface="Times New Roman" panose="02020603050405020304" pitchFamily="18" charset="0"/>
                        <a:cs typeface="B Titr" panose="00000700000000000000" pitchFamily="2" charset="-78"/>
                      </a:endParaRPr>
                    </a:p>
                  </a:txBody>
                  <a:tcPr marL="68580" marR="68580" marT="0" marB="0" anchor="ctr"/>
                </a:tc>
                <a:tc hMerge="1">
                  <a:txBody>
                    <a:bodyPr/>
                    <a:lstStyle/>
                    <a:p>
                      <a:endParaRPr lang="en-US"/>
                    </a:p>
                  </a:txBody>
                  <a:tcPr/>
                </a:tc>
                <a:tc gridSpan="3">
                  <a:txBody>
                    <a:bodyPr/>
                    <a:lstStyle/>
                    <a:p>
                      <a:pPr marL="0" marR="0" algn="ctr" rtl="1">
                        <a:spcBef>
                          <a:spcPts val="0"/>
                        </a:spcBef>
                        <a:spcAft>
                          <a:spcPts val="0"/>
                        </a:spcAft>
                      </a:pPr>
                      <a:r>
                        <a:rPr lang="ar-SA" sz="1100" dirty="0">
                          <a:effectLst/>
                          <a:cs typeface="B Titr" panose="00000700000000000000" pitchFamily="2" charset="-78"/>
                        </a:rPr>
                        <a:t>رئیس اداره/معاون مشارکت های مردمی، اشتغال و موسسات خیریه بهزیستی استان</a:t>
                      </a:r>
                      <a:endParaRPr lang="en-US" sz="2800" dirty="0">
                        <a:effectLst/>
                        <a:latin typeface="Times New Roman" panose="02020603050405020304" pitchFamily="18" charset="0"/>
                        <a:ea typeface="Times New Roman" panose="02020603050405020304" pitchFamily="18" charset="0"/>
                        <a:cs typeface="B Titr" panose="00000700000000000000" pitchFamily="2" charset="-78"/>
                      </a:endParaRPr>
                    </a:p>
                  </a:txBody>
                  <a:tcPr marL="68580" marR="68580" marT="0" marB="0" anchor="ctr"/>
                </a:tc>
                <a:tc hMerge="1">
                  <a:txBody>
                    <a:bodyPr/>
                    <a:lstStyle/>
                    <a:p>
                      <a:endParaRPr lang="en-US"/>
                    </a:p>
                  </a:txBody>
                  <a:tcPr/>
                </a:tc>
                <a:tc hMerge="1">
                  <a:txBody>
                    <a:bodyPr/>
                    <a:lstStyle/>
                    <a:p>
                      <a:endParaRPr lang="en-US"/>
                    </a:p>
                  </a:txBody>
                  <a:tcPr/>
                </a:tc>
                <a:tc>
                  <a:txBody>
                    <a:bodyPr/>
                    <a:lstStyle/>
                    <a:p>
                      <a:pPr marL="0" marR="0" algn="ctr" rtl="1">
                        <a:spcBef>
                          <a:spcPts val="0"/>
                        </a:spcBef>
                        <a:spcAft>
                          <a:spcPts val="0"/>
                        </a:spcAft>
                      </a:pPr>
                      <a:r>
                        <a:rPr lang="ar-SA" sz="1100">
                          <a:effectLst/>
                          <a:cs typeface="B Titr" panose="00000700000000000000" pitchFamily="2" charset="-78"/>
                        </a:rPr>
                        <a:t>مدیرکل بهزیستی استان</a:t>
                      </a:r>
                      <a:endParaRPr lang="en-US" sz="2800">
                        <a:effectLst/>
                        <a:latin typeface="Times New Roman" panose="02020603050405020304" pitchFamily="18" charset="0"/>
                        <a:ea typeface="Times New Roman" panose="02020603050405020304" pitchFamily="18" charset="0"/>
                        <a:cs typeface="B Titr" panose="00000700000000000000" pitchFamily="2" charset="-78"/>
                      </a:endParaRPr>
                    </a:p>
                  </a:txBody>
                  <a:tcPr marL="68580" marR="68580" marT="0" marB="0" anchor="ctr"/>
                </a:tc>
                <a:extLst>
                  <a:ext uri="{0D108BD9-81ED-4DB2-BD59-A6C34878D82A}">
                    <a16:rowId xmlns="" xmlns:a16="http://schemas.microsoft.com/office/drawing/2014/main" val="1429726314"/>
                  </a:ext>
                </a:extLst>
              </a:tr>
              <a:tr h="308177">
                <a:tc gridSpan="2">
                  <a:txBody>
                    <a:bodyPr/>
                    <a:lstStyle/>
                    <a:p>
                      <a:pPr marL="0" marR="0" algn="ctr" rtl="1">
                        <a:spcBef>
                          <a:spcPts val="0"/>
                        </a:spcBef>
                        <a:spcAft>
                          <a:spcPts val="0"/>
                        </a:spcAft>
                      </a:pPr>
                      <a:r>
                        <a:rPr lang="ar-SA" sz="1100">
                          <a:effectLst/>
                          <a:cs typeface="B Titr" panose="00000700000000000000" pitchFamily="2" charset="-78"/>
                        </a:rPr>
                        <a:t>نام و نام خانوادگی</a:t>
                      </a:r>
                      <a:endParaRPr lang="en-US" sz="2800">
                        <a:effectLst/>
                        <a:latin typeface="Times New Roman" panose="02020603050405020304" pitchFamily="18" charset="0"/>
                        <a:ea typeface="Times New Roman" panose="02020603050405020304" pitchFamily="18" charset="0"/>
                        <a:cs typeface="B Titr" panose="00000700000000000000" pitchFamily="2" charset="-78"/>
                      </a:endParaRPr>
                    </a:p>
                  </a:txBody>
                  <a:tcPr marL="68580" marR="68580" marT="0" marB="0" anchor="ctr"/>
                </a:tc>
                <a:tc hMerge="1">
                  <a:txBody>
                    <a:bodyPr/>
                    <a:lstStyle/>
                    <a:p>
                      <a:endParaRPr lang="en-US"/>
                    </a:p>
                  </a:txBody>
                  <a:tcPr/>
                </a:tc>
                <a:tc gridSpan="2">
                  <a:txBody>
                    <a:bodyPr/>
                    <a:lstStyle/>
                    <a:p>
                      <a:pPr marL="0" marR="0" algn="ctr" rtl="1">
                        <a:spcBef>
                          <a:spcPts val="0"/>
                        </a:spcBef>
                        <a:spcAft>
                          <a:spcPts val="0"/>
                        </a:spcAft>
                      </a:pPr>
                      <a:r>
                        <a:rPr lang="ar-SA" sz="1100" dirty="0">
                          <a:effectLst/>
                          <a:cs typeface="B Titr" panose="00000700000000000000" pitchFamily="2" charset="-78"/>
                        </a:rPr>
                        <a:t>نام و نام خانوادگی</a:t>
                      </a:r>
                      <a:endParaRPr lang="en-US" sz="2800" dirty="0">
                        <a:effectLst/>
                        <a:latin typeface="Times New Roman" panose="02020603050405020304" pitchFamily="18" charset="0"/>
                        <a:ea typeface="Times New Roman" panose="02020603050405020304" pitchFamily="18" charset="0"/>
                        <a:cs typeface="B Titr" panose="00000700000000000000" pitchFamily="2" charset="-78"/>
                      </a:endParaRPr>
                    </a:p>
                  </a:txBody>
                  <a:tcPr marL="68580" marR="68580" marT="0" marB="0" anchor="ctr"/>
                </a:tc>
                <a:tc hMerge="1">
                  <a:txBody>
                    <a:bodyPr/>
                    <a:lstStyle/>
                    <a:p>
                      <a:endParaRPr lang="en-US"/>
                    </a:p>
                  </a:txBody>
                  <a:tcPr/>
                </a:tc>
                <a:tc gridSpan="2">
                  <a:txBody>
                    <a:bodyPr/>
                    <a:lstStyle/>
                    <a:p>
                      <a:pPr marL="0" marR="0" algn="ctr" rtl="1">
                        <a:spcBef>
                          <a:spcPts val="0"/>
                        </a:spcBef>
                        <a:spcAft>
                          <a:spcPts val="0"/>
                        </a:spcAft>
                      </a:pPr>
                      <a:r>
                        <a:rPr lang="ar-SA" sz="1100" dirty="0">
                          <a:effectLst/>
                          <a:cs typeface="B Titr" panose="00000700000000000000" pitchFamily="2" charset="-78"/>
                        </a:rPr>
                        <a:t>نام و نام خانوادگی</a:t>
                      </a:r>
                      <a:endParaRPr lang="en-US" sz="2800" dirty="0">
                        <a:effectLst/>
                        <a:latin typeface="Times New Roman" panose="02020603050405020304" pitchFamily="18" charset="0"/>
                        <a:ea typeface="Times New Roman" panose="02020603050405020304" pitchFamily="18" charset="0"/>
                        <a:cs typeface="B Titr" panose="00000700000000000000" pitchFamily="2" charset="-78"/>
                      </a:endParaRPr>
                    </a:p>
                  </a:txBody>
                  <a:tcPr marL="68580" marR="68580" marT="0" marB="0" anchor="ctr"/>
                </a:tc>
                <a:tc hMerge="1">
                  <a:txBody>
                    <a:bodyPr/>
                    <a:lstStyle/>
                    <a:p>
                      <a:endParaRPr lang="en-US"/>
                    </a:p>
                  </a:txBody>
                  <a:tcPr/>
                </a:tc>
                <a:tc gridSpan="3">
                  <a:txBody>
                    <a:bodyPr/>
                    <a:lstStyle/>
                    <a:p>
                      <a:pPr marL="0" marR="0" algn="ctr" rtl="1">
                        <a:spcBef>
                          <a:spcPts val="0"/>
                        </a:spcBef>
                        <a:spcAft>
                          <a:spcPts val="0"/>
                        </a:spcAft>
                      </a:pPr>
                      <a:r>
                        <a:rPr lang="ar-SA" sz="1100" dirty="0">
                          <a:effectLst/>
                          <a:cs typeface="B Titr" panose="00000700000000000000" pitchFamily="2" charset="-78"/>
                        </a:rPr>
                        <a:t>نام و نام خانوادگی</a:t>
                      </a:r>
                      <a:endParaRPr lang="en-US" sz="2800" dirty="0">
                        <a:effectLst/>
                        <a:latin typeface="Times New Roman" panose="02020603050405020304" pitchFamily="18" charset="0"/>
                        <a:ea typeface="Times New Roman" panose="02020603050405020304" pitchFamily="18" charset="0"/>
                        <a:cs typeface="B Titr" panose="00000700000000000000" pitchFamily="2" charset="-78"/>
                      </a:endParaRPr>
                    </a:p>
                  </a:txBody>
                  <a:tcPr marL="68580" marR="68580" marT="0" marB="0" anchor="ctr"/>
                </a:tc>
                <a:tc hMerge="1">
                  <a:txBody>
                    <a:bodyPr/>
                    <a:lstStyle/>
                    <a:p>
                      <a:endParaRPr lang="en-US"/>
                    </a:p>
                  </a:txBody>
                  <a:tcPr/>
                </a:tc>
                <a:tc hMerge="1">
                  <a:txBody>
                    <a:bodyPr/>
                    <a:lstStyle/>
                    <a:p>
                      <a:endParaRPr lang="en-US"/>
                    </a:p>
                  </a:txBody>
                  <a:tcPr/>
                </a:tc>
                <a:tc>
                  <a:txBody>
                    <a:bodyPr/>
                    <a:lstStyle/>
                    <a:p>
                      <a:pPr marL="0" marR="0" algn="ctr" rtl="1">
                        <a:spcBef>
                          <a:spcPts val="0"/>
                        </a:spcBef>
                        <a:spcAft>
                          <a:spcPts val="0"/>
                        </a:spcAft>
                      </a:pPr>
                      <a:r>
                        <a:rPr lang="ar-SA" sz="1100" dirty="0">
                          <a:effectLst/>
                          <a:cs typeface="B Titr" panose="00000700000000000000" pitchFamily="2" charset="-78"/>
                        </a:rPr>
                        <a:t>نام و نام خانوادگی</a:t>
                      </a:r>
                      <a:endParaRPr lang="en-US" sz="2800" dirty="0">
                        <a:effectLst/>
                        <a:latin typeface="Times New Roman" panose="02020603050405020304" pitchFamily="18" charset="0"/>
                        <a:ea typeface="Times New Roman" panose="02020603050405020304" pitchFamily="18" charset="0"/>
                        <a:cs typeface="B Titr" panose="00000700000000000000" pitchFamily="2" charset="-78"/>
                      </a:endParaRPr>
                    </a:p>
                  </a:txBody>
                  <a:tcPr marL="68580" marR="68580" marT="0" marB="0" anchor="ctr"/>
                </a:tc>
                <a:extLst>
                  <a:ext uri="{0D108BD9-81ED-4DB2-BD59-A6C34878D82A}">
                    <a16:rowId xmlns="" xmlns:a16="http://schemas.microsoft.com/office/drawing/2014/main" val="202889980"/>
                  </a:ext>
                </a:extLst>
              </a:tr>
              <a:tr h="141661">
                <a:tc gridSpan="2">
                  <a:txBody>
                    <a:bodyPr/>
                    <a:lstStyle/>
                    <a:p>
                      <a:pPr marL="0" marR="0" algn="ctr" rtl="1">
                        <a:spcBef>
                          <a:spcPts val="0"/>
                        </a:spcBef>
                        <a:spcAft>
                          <a:spcPts val="0"/>
                        </a:spcAft>
                      </a:pPr>
                      <a:r>
                        <a:rPr lang="ar-SA" sz="600" dirty="0">
                          <a:effectLst/>
                        </a:rPr>
                        <a:t>امضاء</a:t>
                      </a:r>
                      <a:endParaRPr lang="en-US"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hMerge="1">
                  <a:txBody>
                    <a:bodyPr/>
                    <a:lstStyle/>
                    <a:p>
                      <a:endParaRPr lang="en-US"/>
                    </a:p>
                  </a:txBody>
                  <a:tcPr/>
                </a:tc>
                <a:tc gridSpan="2">
                  <a:txBody>
                    <a:bodyPr/>
                    <a:lstStyle/>
                    <a:p>
                      <a:pPr marL="0" marR="0" algn="ctr" rtl="1">
                        <a:spcBef>
                          <a:spcPts val="0"/>
                        </a:spcBef>
                        <a:spcAft>
                          <a:spcPts val="0"/>
                        </a:spcAft>
                      </a:pPr>
                      <a:r>
                        <a:rPr lang="ar-SA" sz="600">
                          <a:effectLst/>
                        </a:rPr>
                        <a:t>امضاء</a:t>
                      </a:r>
                      <a:endParaRPr lang="en-US" sz="12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hMerge="1">
                  <a:txBody>
                    <a:bodyPr/>
                    <a:lstStyle/>
                    <a:p>
                      <a:endParaRPr lang="en-US"/>
                    </a:p>
                  </a:txBody>
                  <a:tcPr/>
                </a:tc>
                <a:tc gridSpan="2">
                  <a:txBody>
                    <a:bodyPr/>
                    <a:lstStyle/>
                    <a:p>
                      <a:pPr marL="0" marR="0" algn="ctr" rtl="1">
                        <a:spcBef>
                          <a:spcPts val="0"/>
                        </a:spcBef>
                        <a:spcAft>
                          <a:spcPts val="0"/>
                        </a:spcAft>
                      </a:pPr>
                      <a:r>
                        <a:rPr lang="ar-SA" sz="600">
                          <a:effectLst/>
                        </a:rPr>
                        <a:t>امضاء</a:t>
                      </a:r>
                      <a:endParaRPr lang="en-US" sz="12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hMerge="1">
                  <a:txBody>
                    <a:bodyPr/>
                    <a:lstStyle/>
                    <a:p>
                      <a:endParaRPr lang="en-US"/>
                    </a:p>
                  </a:txBody>
                  <a:tcPr/>
                </a:tc>
                <a:tc gridSpan="3">
                  <a:txBody>
                    <a:bodyPr/>
                    <a:lstStyle/>
                    <a:p>
                      <a:pPr marL="0" marR="0" algn="ctr" rtl="1">
                        <a:spcBef>
                          <a:spcPts val="0"/>
                        </a:spcBef>
                        <a:spcAft>
                          <a:spcPts val="0"/>
                        </a:spcAft>
                      </a:pPr>
                      <a:r>
                        <a:rPr lang="ar-SA" sz="600">
                          <a:effectLst/>
                        </a:rPr>
                        <a:t>امضاء</a:t>
                      </a:r>
                      <a:endParaRPr lang="en-US" sz="12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hMerge="1">
                  <a:txBody>
                    <a:bodyPr/>
                    <a:lstStyle/>
                    <a:p>
                      <a:endParaRPr lang="en-US"/>
                    </a:p>
                  </a:txBody>
                  <a:tcPr/>
                </a:tc>
                <a:tc hMerge="1">
                  <a:txBody>
                    <a:bodyPr/>
                    <a:lstStyle/>
                    <a:p>
                      <a:endParaRPr lang="en-US"/>
                    </a:p>
                  </a:txBody>
                  <a:tcPr/>
                </a:tc>
                <a:tc>
                  <a:txBody>
                    <a:bodyPr/>
                    <a:lstStyle/>
                    <a:p>
                      <a:pPr marL="0" marR="0" algn="ctr" rtl="1">
                        <a:spcBef>
                          <a:spcPts val="0"/>
                        </a:spcBef>
                        <a:spcAft>
                          <a:spcPts val="0"/>
                        </a:spcAft>
                      </a:pPr>
                      <a:r>
                        <a:rPr lang="ar-SA" sz="600" dirty="0">
                          <a:effectLst/>
                        </a:rPr>
                        <a:t>امضاء</a:t>
                      </a:r>
                      <a:endParaRPr lang="en-US"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 xmlns:a16="http://schemas.microsoft.com/office/drawing/2014/main" val="2809997117"/>
                  </a:ext>
                </a:extLst>
              </a:tr>
            </a:tbl>
          </a:graphicData>
        </a:graphic>
      </p:graphicFrame>
      <p:sp>
        <p:nvSpPr>
          <p:cNvPr id="5" name="TextBox 4">
            <a:extLst>
              <a:ext uri="{FF2B5EF4-FFF2-40B4-BE49-F238E27FC236}">
                <a16:creationId xmlns="" xmlns:a16="http://schemas.microsoft.com/office/drawing/2014/main" id="{7BD2484E-2308-65AB-4D3C-6251B45D46FC}"/>
              </a:ext>
            </a:extLst>
          </p:cNvPr>
          <p:cNvSpPr txBox="1"/>
          <p:nvPr/>
        </p:nvSpPr>
        <p:spPr>
          <a:xfrm>
            <a:off x="662607" y="592389"/>
            <a:ext cx="11198087" cy="707886"/>
          </a:xfrm>
          <a:prstGeom prst="rect">
            <a:avLst/>
          </a:prstGeom>
          <a:noFill/>
        </p:spPr>
        <p:txBody>
          <a:bodyPr wrap="square">
            <a:spAutoFit/>
          </a:bodyPr>
          <a:lstStyle/>
          <a:p>
            <a:pPr algn="r" rtl="1"/>
            <a:r>
              <a:rPr lang="ar-SA" sz="2000" b="1" dirty="0">
                <a:effectLst/>
                <a:latin typeface="Times New Roman" panose="02020603050405020304" pitchFamily="18" charset="0"/>
                <a:ea typeface="Times New Roman" panose="02020603050405020304" pitchFamily="18" charset="0"/>
                <a:cs typeface="B Mitra" panose="00000400000000000000" pitchFamily="2" charset="-78"/>
              </a:rPr>
              <a:t>الف) ارسال اسامی افراد تحت پوشش سرپرست خانوار حائز شرايط در قالب جدول ذیل با فرمت </a:t>
            </a:r>
            <a:r>
              <a:rPr lang="en-US" sz="2000" b="1" dirty="0">
                <a:effectLst/>
                <a:latin typeface="Times New Roman" panose="02020603050405020304" pitchFamily="18" charset="0"/>
                <a:ea typeface="Times New Roman" panose="02020603050405020304" pitchFamily="18" charset="0"/>
                <a:cs typeface="B Mitra" panose="00000400000000000000" pitchFamily="2" charset="-78"/>
              </a:rPr>
              <a:t>Excel</a:t>
            </a:r>
            <a:r>
              <a:rPr lang="ar-SA" sz="2000" b="1" dirty="0">
                <a:effectLst/>
                <a:latin typeface="Times New Roman" panose="02020603050405020304" pitchFamily="18" charset="0"/>
                <a:ea typeface="Times New Roman" panose="02020603050405020304" pitchFamily="18" charset="0"/>
                <a:cs typeface="B Mitra" panose="00000400000000000000" pitchFamily="2" charset="-78"/>
              </a:rPr>
              <a:t> به انضمام اسکن جدول با امضای اعضاء تائید کننده</a:t>
            </a:r>
            <a:endParaRPr lang="en-US" sz="2000" b="1" dirty="0">
              <a:cs typeface="B Mitra" panose="00000400000000000000" pitchFamily="2" charset="-78"/>
            </a:endParaRPr>
          </a:p>
        </p:txBody>
      </p:sp>
      <p:sp>
        <p:nvSpPr>
          <p:cNvPr id="8" name="TextBox 7">
            <a:extLst>
              <a:ext uri="{FF2B5EF4-FFF2-40B4-BE49-F238E27FC236}">
                <a16:creationId xmlns="" xmlns:a16="http://schemas.microsoft.com/office/drawing/2014/main" id="{642BFD81-F739-D850-AF65-A90A40D2E989}"/>
              </a:ext>
            </a:extLst>
          </p:cNvPr>
          <p:cNvSpPr txBox="1"/>
          <p:nvPr/>
        </p:nvSpPr>
        <p:spPr>
          <a:xfrm>
            <a:off x="377686" y="3914726"/>
            <a:ext cx="11767928" cy="3139321"/>
          </a:xfrm>
          <a:prstGeom prst="rect">
            <a:avLst/>
          </a:prstGeom>
          <a:noFill/>
        </p:spPr>
        <p:txBody>
          <a:bodyPr wrap="square">
            <a:spAutoFit/>
          </a:bodyPr>
          <a:lstStyle/>
          <a:p>
            <a:pPr marL="0" marR="0" algn="just" rtl="1">
              <a:spcBef>
                <a:spcPts val="0"/>
              </a:spcBef>
              <a:spcAft>
                <a:spcPts val="0"/>
              </a:spcAft>
            </a:pPr>
            <a:r>
              <a:rPr lang="ar-SA" sz="1800" b="1" dirty="0">
                <a:solidFill>
                  <a:srgbClr val="FF0000"/>
                </a:solidFill>
                <a:effectLst/>
                <a:latin typeface="Times New Roman" panose="02020603050405020304" pitchFamily="18" charset="0"/>
                <a:ea typeface="Times New Roman" panose="02020603050405020304" pitchFamily="18" charset="0"/>
                <a:cs typeface="B Mitra" panose="00000400000000000000" pitchFamily="2" charset="-78"/>
              </a:rPr>
              <a:t>ب) </a:t>
            </a:r>
            <a:r>
              <a:rPr lang="ar-SA" sz="2000" b="1" dirty="0">
                <a:effectLst/>
                <a:latin typeface="Times New Roman" panose="02020603050405020304" pitchFamily="18" charset="0"/>
                <a:ea typeface="Times New Roman" panose="02020603050405020304" pitchFamily="18" charset="0"/>
                <a:cs typeface="B Mitra" panose="00000400000000000000" pitchFamily="2" charset="-78"/>
              </a:rPr>
              <a:t>ارسال </a:t>
            </a:r>
            <a:r>
              <a:rPr lang="ar-SA" sz="2000" b="1" dirty="0">
                <a:effectLst/>
                <a:highlight>
                  <a:srgbClr val="FFFF00"/>
                </a:highlight>
                <a:latin typeface="Times New Roman" panose="02020603050405020304" pitchFamily="18" charset="0"/>
                <a:ea typeface="Times New Roman" panose="02020603050405020304" pitchFamily="18" charset="0"/>
                <a:cs typeface="B Mitra" panose="00000400000000000000" pitchFamily="2" charset="-78"/>
              </a:rPr>
              <a:t>قرارداد اجاره </a:t>
            </a:r>
            <a:r>
              <a:rPr lang="ar-SA" sz="2000" b="1" dirty="0">
                <a:effectLst/>
                <a:highlight>
                  <a:srgbClr val="FFFF00"/>
                </a:highlight>
                <a:latin typeface="Times New Roman" panose="02020603050405020304" pitchFamily="18" charset="0"/>
                <a:ea typeface="Times New Roman" panose="02020603050405020304" pitchFamily="18" charset="0"/>
                <a:cs typeface="B Mitra" panose="00000400000000000000" pitchFamily="2" charset="-78"/>
                <a:hlinkClick r:id="rId2" action="ppaction://hlinkfile"/>
              </a:rPr>
              <a:t>دارای</a:t>
            </a:r>
            <a:r>
              <a:rPr lang="ar-SA" sz="2000" b="1" dirty="0">
                <a:effectLst/>
                <a:highlight>
                  <a:srgbClr val="FFFF00"/>
                </a:highlight>
                <a:latin typeface="Times New Roman" panose="02020603050405020304" pitchFamily="18" charset="0"/>
                <a:ea typeface="Times New Roman" panose="02020603050405020304" pitchFamily="18" charset="0"/>
                <a:cs typeface="B Mitra" panose="00000400000000000000" pitchFamily="2" charset="-78"/>
              </a:rPr>
              <a:t> کد رهگیری </a:t>
            </a:r>
            <a:r>
              <a:rPr lang="ar-SA" sz="2000" b="1" dirty="0">
                <a:effectLst/>
                <a:latin typeface="Times New Roman" panose="02020603050405020304" pitchFamily="18" charset="0"/>
                <a:ea typeface="Times New Roman" panose="02020603050405020304" pitchFamily="18" charset="0"/>
                <a:cs typeface="B Mitra" panose="00000400000000000000" pitchFamily="2" charset="-78"/>
              </a:rPr>
              <a:t>به نام فرد تحت پوشش سرپرست خانوار (تاریخ قرارداد اجاره منقضی نشده باشد و موجر و مستاجر می بایست فاقد نسبت خویشاوندی نزدیک ( پدر، مادر، خواهر، برادر، پدربزرگ و مادربزرگ) باشند.</a:t>
            </a:r>
            <a:endParaRPr lang="en-US" sz="2000" b="1" dirty="0">
              <a:effectLst/>
              <a:latin typeface="Times New Roman" panose="02020603050405020304" pitchFamily="18" charset="0"/>
              <a:ea typeface="Times New Roman" panose="02020603050405020304" pitchFamily="18" charset="0"/>
              <a:cs typeface="B Mitra" panose="00000400000000000000" pitchFamily="2" charset="-78"/>
            </a:endParaRPr>
          </a:p>
          <a:p>
            <a:pPr marL="0" marR="0" algn="just" rtl="1">
              <a:spcBef>
                <a:spcPts val="0"/>
              </a:spcBef>
              <a:spcAft>
                <a:spcPts val="0"/>
              </a:spcAft>
            </a:pPr>
            <a:r>
              <a:rPr lang="ar-SA" sz="2000" b="1" dirty="0">
                <a:solidFill>
                  <a:srgbClr val="FF0000"/>
                </a:solidFill>
                <a:effectLst/>
                <a:latin typeface="Times New Roman" panose="02020603050405020304" pitchFamily="18" charset="0"/>
                <a:ea typeface="Times New Roman" panose="02020603050405020304" pitchFamily="18" charset="0"/>
                <a:cs typeface="B Mitra" panose="00000400000000000000" pitchFamily="2" charset="-78"/>
              </a:rPr>
              <a:t>تبصره 1: </a:t>
            </a:r>
            <a:r>
              <a:rPr lang="ar-SA" sz="2000" b="1" dirty="0">
                <a:effectLst/>
                <a:latin typeface="Times New Roman" panose="02020603050405020304" pitchFamily="18" charset="0"/>
                <a:ea typeface="Times New Roman" panose="02020603050405020304" pitchFamily="18" charset="0"/>
                <a:cs typeface="B Mitra" panose="00000400000000000000" pitchFamily="2" charset="-78"/>
              </a:rPr>
              <a:t>پرداخت کمک بلاعوض به سرپرست خانوار دارای حداقل دو عضو معلول، که قبلا از کمک بلاعوض سازمان جهت خرید و احداث واحد مسکونی برخوردار نگردیده، امکان پذیر می باشد.</a:t>
            </a:r>
            <a:endParaRPr lang="en-US" sz="2000" b="1" dirty="0">
              <a:effectLst/>
              <a:latin typeface="Times New Roman" panose="02020603050405020304" pitchFamily="18" charset="0"/>
              <a:ea typeface="Times New Roman" panose="02020603050405020304" pitchFamily="18" charset="0"/>
              <a:cs typeface="B Mitra" panose="00000400000000000000" pitchFamily="2" charset="-78"/>
            </a:endParaRPr>
          </a:p>
          <a:p>
            <a:pPr marL="0" marR="0" algn="just" rtl="1">
              <a:spcBef>
                <a:spcPts val="0"/>
              </a:spcBef>
              <a:spcAft>
                <a:spcPts val="0"/>
              </a:spcAft>
            </a:pPr>
            <a:r>
              <a:rPr lang="ar-SA" sz="2000" b="1" dirty="0">
                <a:solidFill>
                  <a:srgbClr val="FF0000"/>
                </a:solidFill>
                <a:effectLst/>
                <a:latin typeface="Times New Roman" panose="02020603050405020304" pitchFamily="18" charset="0"/>
                <a:ea typeface="Times New Roman" panose="02020603050405020304" pitchFamily="18" charset="0"/>
                <a:cs typeface="B Mitra" panose="00000400000000000000" pitchFamily="2" charset="-78"/>
              </a:rPr>
              <a:t>تبصره 2: </a:t>
            </a:r>
            <a:r>
              <a:rPr lang="ar-SA" sz="2000" b="1" dirty="0">
                <a:effectLst/>
                <a:latin typeface="Times New Roman" panose="02020603050405020304" pitchFamily="18" charset="0"/>
                <a:ea typeface="Times New Roman" panose="02020603050405020304" pitchFamily="18" charset="0"/>
                <a:cs typeface="B Mitra" panose="00000400000000000000" pitchFamily="2" charset="-78"/>
              </a:rPr>
              <a:t>در خصوص خانوار دارای حداقل دو عضو معلول فاقد مسکن، می بایست قرارداد اجاره دارای کد رهگیری به نام سرپرست خانوار باشد.</a:t>
            </a:r>
            <a:endParaRPr lang="en-US" sz="2000" b="1" dirty="0">
              <a:effectLst/>
              <a:latin typeface="Times New Roman" panose="02020603050405020304" pitchFamily="18" charset="0"/>
              <a:ea typeface="Times New Roman" panose="02020603050405020304" pitchFamily="18" charset="0"/>
              <a:cs typeface="B Mitra" panose="00000400000000000000" pitchFamily="2" charset="-78"/>
            </a:endParaRPr>
          </a:p>
          <a:p>
            <a:pPr marL="0" marR="0" algn="justLow" rtl="1">
              <a:spcBef>
                <a:spcPts val="0"/>
              </a:spcBef>
              <a:spcAft>
                <a:spcPts val="0"/>
              </a:spcAft>
            </a:pPr>
            <a:r>
              <a:rPr lang="ar-SA" sz="2000" b="1" dirty="0">
                <a:solidFill>
                  <a:srgbClr val="FF0000"/>
                </a:solidFill>
                <a:effectLst/>
                <a:latin typeface="Times New Roman" panose="02020603050405020304" pitchFamily="18" charset="0"/>
                <a:ea typeface="Times New Roman" panose="02020603050405020304" pitchFamily="18" charset="0"/>
                <a:cs typeface="B Mitra" panose="00000400000000000000" pitchFamily="2" charset="-78"/>
              </a:rPr>
              <a:t>تبصره 3 : </a:t>
            </a:r>
            <a:r>
              <a:rPr lang="ar-SA" sz="2000" b="1" dirty="0">
                <a:effectLst/>
                <a:latin typeface="Times New Roman" panose="02020603050405020304" pitchFamily="18" charset="0"/>
                <a:ea typeface="Times New Roman" panose="02020603050405020304" pitchFamily="18" charset="0"/>
                <a:cs typeface="B Mitra" panose="00000400000000000000" pitchFamily="2" charset="-78"/>
              </a:rPr>
              <a:t>به استناد بخشنامه شماره 9902/1403/900 مورخ 02/02/1403 معاونت تامین و توسعه مسکن، استعلام اصالت قرارداد اجاره به صورت برخط از سامانه تجاری خود نویس، امکان پذیر می باشد. </a:t>
            </a:r>
            <a:endParaRPr lang="en-US" sz="2000" b="1" dirty="0">
              <a:effectLst/>
              <a:latin typeface="Times New Roman" panose="02020603050405020304" pitchFamily="18" charset="0"/>
              <a:ea typeface="Times New Roman" panose="02020603050405020304" pitchFamily="18" charset="0"/>
              <a:cs typeface="B Mitra" panose="00000400000000000000" pitchFamily="2" charset="-78"/>
            </a:endParaRPr>
          </a:p>
          <a:p>
            <a:pPr marL="0" marR="0" algn="just" rtl="1">
              <a:spcBef>
                <a:spcPts val="0"/>
              </a:spcBef>
              <a:spcAft>
                <a:spcPts val="0"/>
              </a:spcAft>
            </a:pPr>
            <a:r>
              <a:rPr lang="ar-SA" sz="2000" b="1" dirty="0">
                <a:solidFill>
                  <a:srgbClr val="FF0000"/>
                </a:solidFill>
                <a:effectLst/>
                <a:latin typeface="Times New Roman" panose="02020603050405020304" pitchFamily="18" charset="0"/>
                <a:ea typeface="Times New Roman" panose="02020603050405020304" pitchFamily="18" charset="0"/>
                <a:cs typeface="B Mitra" panose="00000400000000000000" pitchFamily="2" charset="-78"/>
              </a:rPr>
              <a:t>ج) </a:t>
            </a:r>
            <a:r>
              <a:rPr lang="ar-SA" b="1" dirty="0">
                <a:effectLst/>
                <a:latin typeface="Times New Roman" panose="02020603050405020304" pitchFamily="18" charset="0"/>
                <a:ea typeface="Times New Roman" panose="02020603050405020304" pitchFamily="18" charset="0"/>
                <a:cs typeface="B Mitra" panose="00000400000000000000" pitchFamily="2" charset="-78"/>
              </a:rPr>
              <a:t>ارسال یک برگ گزارش مددکاری با محوریت تائید نیازمندی و تعیین میزان کمک بلاعوض قابل پرداخت (در ﻗﺎﻟﺐ ﻓﺮﻣﺖ پیوست شماره یک).</a:t>
            </a:r>
            <a:r>
              <a:rPr lang="fa-IR" b="1" dirty="0">
                <a:effectLst/>
                <a:highlight>
                  <a:srgbClr val="FF00FF"/>
                </a:highlight>
                <a:latin typeface="Times New Roman" panose="02020603050405020304" pitchFamily="18" charset="0"/>
                <a:ea typeface="Times New Roman" panose="02020603050405020304" pitchFamily="18" charset="0"/>
                <a:cs typeface="B Mitra" panose="00000400000000000000" pitchFamily="2" charset="-78"/>
              </a:rPr>
              <a:t>*</a:t>
            </a:r>
            <a:r>
              <a:rPr lang="fa-IR" b="1" dirty="0">
                <a:effectLst/>
                <a:highlight>
                  <a:srgbClr val="FF00FF"/>
                </a:highlight>
                <a:latin typeface="Times New Roman" panose="02020603050405020304" pitchFamily="18" charset="0"/>
                <a:ea typeface="Times New Roman" panose="02020603050405020304" pitchFamily="18" charset="0"/>
                <a:cs typeface="B Mitra" panose="00000400000000000000" pitchFamily="2" charset="-78"/>
                <a:hlinkClick r:id="rId3" action="ppaction://hlinkfile"/>
              </a:rPr>
              <a:t>بخشنامه مستندات عادی-43132\خلاصه+کد-+روش+ها -آخرین تغییرات.</a:t>
            </a:r>
            <a:r>
              <a:rPr lang="en-US" b="1" dirty="0">
                <a:effectLst/>
                <a:highlight>
                  <a:srgbClr val="FF00FF"/>
                </a:highlight>
                <a:latin typeface="Times New Roman" panose="02020603050405020304" pitchFamily="18" charset="0"/>
                <a:ea typeface="Times New Roman" panose="02020603050405020304" pitchFamily="18" charset="0"/>
                <a:cs typeface="B Mitra" panose="00000400000000000000" pitchFamily="2" charset="-78"/>
                <a:hlinkClick r:id="rId3" action="ppaction://hlinkfile"/>
              </a:rPr>
              <a:t>xlsx</a:t>
            </a:r>
            <a:endParaRPr lang="en-US" sz="2000" b="1" dirty="0">
              <a:effectLst/>
              <a:highlight>
                <a:srgbClr val="FF00FF"/>
              </a:highlight>
              <a:latin typeface="Times New Roman" panose="02020603050405020304" pitchFamily="18" charset="0"/>
              <a:ea typeface="Times New Roman" panose="02020603050405020304" pitchFamily="18" charset="0"/>
              <a:cs typeface="B Mitra" panose="00000400000000000000" pitchFamily="2" charset="-78"/>
            </a:endParaRPr>
          </a:p>
        </p:txBody>
      </p:sp>
    </p:spTree>
    <p:extLst>
      <p:ext uri="{BB962C8B-B14F-4D97-AF65-F5344CB8AC3E}">
        <p14:creationId xmlns:p14="http://schemas.microsoft.com/office/powerpoint/2010/main" val="15376762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F0828094-A67B-48D8-8D13-07F4D17069F4}"/>
              </a:ext>
            </a:extLst>
          </p:cNvPr>
          <p:cNvSpPr>
            <a:spLocks noGrp="1"/>
          </p:cNvSpPr>
          <p:nvPr>
            <p:ph idx="1"/>
          </p:nvPr>
        </p:nvSpPr>
        <p:spPr>
          <a:xfrm>
            <a:off x="384313" y="212035"/>
            <a:ext cx="11807687" cy="7248939"/>
          </a:xfrm>
        </p:spPr>
        <p:txBody>
          <a:bodyPr>
            <a:normAutofit fontScale="25000" lnSpcReduction="20000"/>
          </a:bodyPr>
          <a:lstStyle/>
          <a:p>
            <a:pPr marL="0" lvl="0" indent="0" algn="justLow" rtl="1">
              <a:lnSpc>
                <a:spcPct val="170000"/>
              </a:lnSpc>
              <a:buNone/>
            </a:pPr>
            <a:r>
              <a:rPr lang="fa-IR" sz="5600" b="1" dirty="0">
                <a:latin typeface="Times New Roman" panose="02020603050405020304" pitchFamily="18" charset="0"/>
                <a:ea typeface="Times New Roman" panose="02020603050405020304" pitchFamily="18" charset="0"/>
                <a:cs typeface="B Nazanin" panose="00000400000000000000" pitchFamily="2" charset="-78"/>
              </a:rPr>
              <a:t>6- </a:t>
            </a:r>
            <a:r>
              <a:rPr lang="fa-IR" sz="6400" b="1" dirty="0">
                <a:highlight>
                  <a:srgbClr val="00FF00"/>
                </a:highlight>
                <a:latin typeface="Times New Roman" panose="02020603050405020304" pitchFamily="18" charset="0"/>
                <a:ea typeface="Times New Roman" panose="02020603050405020304" pitchFamily="18" charset="0"/>
                <a:cs typeface="B Nazanin" panose="00000400000000000000" pitchFamily="2" charset="-78"/>
              </a:rPr>
              <a:t>پرداخت کمک بلاعوض </a:t>
            </a:r>
            <a:r>
              <a:rPr lang="fa-IR" sz="6400" b="1" dirty="0">
                <a:latin typeface="Times New Roman" panose="02020603050405020304" pitchFamily="18" charset="0"/>
                <a:ea typeface="Times New Roman" panose="02020603050405020304" pitchFamily="18" charset="0"/>
                <a:cs typeface="B Nazanin" panose="00000400000000000000" pitchFamily="2" charset="-78"/>
              </a:rPr>
              <a:t>به افراد دارای معلولیت و مددجویان حائز شرایطی </a:t>
            </a:r>
            <a:r>
              <a:rPr lang="fa-IR" sz="6400" b="1" dirty="0">
                <a:solidFill>
                  <a:srgbClr val="FF0000"/>
                </a:solidFill>
                <a:latin typeface="Times New Roman" panose="02020603050405020304" pitchFamily="18" charset="0"/>
                <a:ea typeface="Times New Roman" panose="02020603050405020304" pitchFamily="18" charset="0"/>
                <a:cs typeface="B Nazanin" panose="00000400000000000000" pitchFamily="2" charset="-78"/>
              </a:rPr>
              <a:t>که قبلاً با بهره مندی از کمک بلاعوض سازمان در طرح های دولتی</a:t>
            </a:r>
            <a:r>
              <a:rPr lang="fa-IR" sz="6400" b="1" dirty="0">
                <a:latin typeface="Times New Roman" panose="02020603050405020304" pitchFamily="18" charset="0"/>
                <a:ea typeface="Times New Roman" panose="02020603050405020304" pitchFamily="18" charset="0"/>
                <a:cs typeface="B Nazanin" panose="00000400000000000000" pitchFamily="2" charset="-78"/>
              </a:rPr>
              <a:t> در دست اقدام توسط وزارت راه و شهرسازی و بنیاد مسکن انقلاب اسلامی (مسکن مهر، اقدام ملی، نهضت ملی مسکن)، </a:t>
            </a:r>
            <a:r>
              <a:rPr lang="fa-IR" sz="6400" b="1" dirty="0">
                <a:solidFill>
                  <a:srgbClr val="FF0000"/>
                </a:solidFill>
                <a:latin typeface="Times New Roman" panose="02020603050405020304" pitchFamily="18" charset="0"/>
                <a:ea typeface="Times New Roman" panose="02020603050405020304" pitchFamily="18" charset="0"/>
                <a:cs typeface="B Nazanin" panose="00000400000000000000" pitchFamily="2" charset="-78"/>
              </a:rPr>
              <a:t>جانمایی شده </a:t>
            </a:r>
            <a:r>
              <a:rPr lang="fa-IR" sz="6400" b="1" dirty="0">
                <a:latin typeface="Times New Roman" panose="02020603050405020304" pitchFamily="18" charset="0"/>
                <a:ea typeface="Times New Roman" panose="02020603050405020304" pitchFamily="18" charset="0"/>
                <a:cs typeface="B Nazanin" panose="00000400000000000000" pitchFamily="2" charset="-78"/>
              </a:rPr>
              <a:t>ولی به دلیل </a:t>
            </a:r>
            <a:r>
              <a:rPr lang="fa-IR" sz="6400" b="1" u="sng" dirty="0">
                <a:latin typeface="Times New Roman" panose="02020603050405020304" pitchFamily="18" charset="0"/>
                <a:ea typeface="Times New Roman" panose="02020603050405020304" pitchFamily="18" charset="0"/>
                <a:cs typeface="B Nazanin" panose="00000400000000000000" pitchFamily="2" charset="-78"/>
              </a:rPr>
              <a:t>افزایش قیمت</a:t>
            </a:r>
            <a:r>
              <a:rPr lang="fa-IR" sz="6400" b="1" dirty="0">
                <a:latin typeface="Times New Roman" panose="02020603050405020304" pitchFamily="18" charset="0"/>
                <a:ea typeface="Times New Roman" panose="02020603050405020304" pitchFamily="18" charset="0"/>
                <a:cs typeface="B Nazanin" panose="00000400000000000000" pitchFamily="2" charset="-78"/>
              </a:rPr>
              <a:t>، </a:t>
            </a:r>
            <a:r>
              <a:rPr lang="fa-IR" sz="6400" b="1" dirty="0">
                <a:highlight>
                  <a:srgbClr val="FFFF00"/>
                </a:highlight>
                <a:latin typeface="Times New Roman" panose="02020603050405020304" pitchFamily="18" charset="0"/>
                <a:ea typeface="Times New Roman" panose="02020603050405020304" pitchFamily="18" charset="0"/>
                <a:cs typeface="B Nazanin" panose="00000400000000000000" pitchFamily="2" charset="-78"/>
              </a:rPr>
              <a:t>موفق به تحویل واحد مسکونی خود نشده اند</a:t>
            </a:r>
            <a:r>
              <a:rPr lang="fa-IR" sz="6400" b="1" dirty="0">
                <a:latin typeface="Times New Roman" panose="02020603050405020304" pitchFamily="18" charset="0"/>
                <a:ea typeface="Times New Roman" panose="02020603050405020304" pitchFamily="18" charset="0"/>
                <a:cs typeface="B Nazanin" panose="00000400000000000000" pitchFamily="2" charset="-78"/>
              </a:rPr>
              <a:t>، در صورت رعایت سایر مفاد این بخشنامه </a:t>
            </a:r>
            <a:r>
              <a:rPr lang="fa-IR" sz="6400" b="1" dirty="0">
                <a:highlight>
                  <a:srgbClr val="00FF00"/>
                </a:highlight>
                <a:latin typeface="Times New Roman" panose="02020603050405020304" pitchFamily="18" charset="0"/>
                <a:ea typeface="Times New Roman" panose="02020603050405020304" pitchFamily="18" charset="0"/>
                <a:cs typeface="B Nazanin" panose="00000400000000000000" pitchFamily="2" charset="-78"/>
              </a:rPr>
              <a:t>بلامانع می باشد.</a:t>
            </a:r>
            <a:endParaRPr lang="en-US" sz="6400" b="1" dirty="0">
              <a:highlight>
                <a:srgbClr val="00FF00"/>
              </a:highlight>
              <a:latin typeface="Times New Roman" panose="02020603050405020304" pitchFamily="18" charset="0"/>
              <a:ea typeface="Times New Roman" panose="02020603050405020304" pitchFamily="18" charset="0"/>
              <a:cs typeface="B Nazanin" panose="00000400000000000000" pitchFamily="2" charset="-78"/>
            </a:endParaRPr>
          </a:p>
          <a:p>
            <a:pPr marL="0" lvl="0" indent="0" algn="justLow" rtl="1">
              <a:lnSpc>
                <a:spcPct val="170000"/>
              </a:lnSpc>
              <a:buNone/>
            </a:pPr>
            <a:r>
              <a:rPr lang="fa-IR" sz="6400" b="1" dirty="0">
                <a:latin typeface="Times New Roman" panose="02020603050405020304" pitchFamily="18" charset="0"/>
                <a:ea typeface="Times New Roman" panose="02020603050405020304" pitchFamily="18" charset="0"/>
                <a:cs typeface="B Nazanin" panose="00000400000000000000" pitchFamily="2" charset="-78"/>
              </a:rPr>
              <a:t>7-پرداخت کمک بلاعوض به افراد دارای معلولیت و مددجویانی که </a:t>
            </a:r>
            <a:r>
              <a:rPr lang="fa-IR" sz="6400" b="1" dirty="0">
                <a:solidFill>
                  <a:srgbClr val="FF0000"/>
                </a:solidFill>
                <a:latin typeface="Times New Roman" panose="02020603050405020304" pitchFamily="18" charset="0"/>
                <a:ea typeface="Times New Roman" panose="02020603050405020304" pitchFamily="18" charset="0"/>
                <a:cs typeface="B Nazanin" panose="00000400000000000000" pitchFamily="2" charset="-78"/>
              </a:rPr>
              <a:t>قبلاً از کمک بلاعوض سازمان جهت خرید مسکن بهره مند شده اند</a:t>
            </a:r>
            <a:r>
              <a:rPr lang="fa-IR" sz="6400" b="1" dirty="0">
                <a:latin typeface="Times New Roman" panose="02020603050405020304" pitchFamily="18" charset="0"/>
                <a:ea typeface="Times New Roman" panose="02020603050405020304" pitchFamily="18" charset="0"/>
                <a:cs typeface="B Nazanin" panose="00000400000000000000" pitchFamily="2" charset="-78"/>
              </a:rPr>
              <a:t>، </a:t>
            </a:r>
            <a:r>
              <a:rPr lang="fa-IR" sz="6400" b="1" dirty="0">
                <a:highlight>
                  <a:srgbClr val="FF0000"/>
                </a:highlight>
                <a:latin typeface="Times New Roman" panose="02020603050405020304" pitchFamily="18" charset="0"/>
                <a:ea typeface="Times New Roman" panose="02020603050405020304" pitchFamily="18" charset="0"/>
                <a:cs typeface="B Nazanin" panose="00000400000000000000" pitchFamily="2" charset="-78"/>
              </a:rPr>
              <a:t>ممنوع می باشد.</a:t>
            </a:r>
            <a:endParaRPr lang="en-US" sz="6400" b="1" dirty="0">
              <a:highlight>
                <a:srgbClr val="FF0000"/>
              </a:highlight>
              <a:latin typeface="Times New Roman" panose="02020603050405020304" pitchFamily="18" charset="0"/>
              <a:ea typeface="Times New Roman" panose="02020603050405020304" pitchFamily="18" charset="0"/>
              <a:cs typeface="B Nazanin" panose="00000400000000000000" pitchFamily="2" charset="-78"/>
            </a:endParaRPr>
          </a:p>
          <a:p>
            <a:pPr marL="0" lvl="0" indent="0" algn="justLow" rtl="1">
              <a:lnSpc>
                <a:spcPct val="170000"/>
              </a:lnSpc>
              <a:buNone/>
            </a:pPr>
            <a:r>
              <a:rPr lang="fa-IR" sz="6400" b="1" dirty="0">
                <a:latin typeface="Times New Roman" panose="02020603050405020304" pitchFamily="18" charset="0"/>
                <a:ea typeface="Times New Roman" panose="02020603050405020304" pitchFamily="18" charset="0"/>
                <a:cs typeface="B Nazanin" panose="00000400000000000000" pitchFamily="2" charset="-78"/>
              </a:rPr>
              <a:t>8- </a:t>
            </a:r>
            <a:r>
              <a:rPr lang="fa-IR" sz="6400" b="1" dirty="0">
                <a:solidFill>
                  <a:srgbClr val="FF0000"/>
                </a:solidFill>
                <a:latin typeface="Times New Roman" panose="02020603050405020304" pitchFamily="18" charset="0"/>
                <a:ea typeface="Times New Roman" panose="02020603050405020304" pitchFamily="18" charset="0"/>
                <a:cs typeface="B Nazanin" panose="00000400000000000000" pitchFamily="2" charset="-78"/>
              </a:rPr>
              <a:t>پرداخت کمک بلاعوض تعمیر و یا اجاره مسکن </a:t>
            </a:r>
            <a:r>
              <a:rPr lang="fa-IR" sz="6400" b="1" dirty="0">
                <a:latin typeface="Times New Roman" panose="02020603050405020304" pitchFamily="18" charset="0"/>
                <a:ea typeface="Times New Roman" panose="02020603050405020304" pitchFamily="18" charset="0"/>
                <a:cs typeface="B Nazanin" panose="00000400000000000000" pitchFamily="2" charset="-78"/>
              </a:rPr>
              <a:t>به افراد دارای معلولیت و مددجویانی که </a:t>
            </a:r>
            <a:r>
              <a:rPr lang="fa-IR" sz="6400" b="1" dirty="0">
                <a:highlight>
                  <a:srgbClr val="FFFF00"/>
                </a:highlight>
                <a:latin typeface="Times New Roman" panose="02020603050405020304" pitchFamily="18" charset="0"/>
                <a:ea typeface="Times New Roman" panose="02020603050405020304" pitchFamily="18" charset="0"/>
                <a:cs typeface="B Nazanin" panose="00000400000000000000" pitchFamily="2" charset="-78"/>
              </a:rPr>
              <a:t>قبلاً از سقف کمک بلاعوض سازمان جهت احداث </a:t>
            </a:r>
            <a:r>
              <a:rPr lang="fa-IR" sz="6400" b="1" dirty="0">
                <a:latin typeface="Times New Roman" panose="02020603050405020304" pitchFamily="18" charset="0"/>
                <a:ea typeface="Times New Roman" panose="02020603050405020304" pitchFamily="18" charset="0"/>
                <a:cs typeface="B Nazanin" panose="00000400000000000000" pitchFamily="2" charset="-78"/>
              </a:rPr>
              <a:t>واحد مسکونی</a:t>
            </a:r>
            <a:r>
              <a:rPr lang="fa-IR" sz="6400" b="1" dirty="0">
                <a:solidFill>
                  <a:srgbClr val="FF0000"/>
                </a:solidFill>
                <a:latin typeface="Times New Roman" panose="02020603050405020304" pitchFamily="18" charset="0"/>
                <a:ea typeface="Times New Roman" panose="02020603050405020304" pitchFamily="18" charset="0"/>
                <a:cs typeface="B Nazanin" panose="00000400000000000000" pitchFamily="2" charset="-78"/>
              </a:rPr>
              <a:t> بهره مند شده اند</a:t>
            </a:r>
            <a:r>
              <a:rPr lang="fa-IR" sz="6400" b="1" dirty="0">
                <a:latin typeface="Times New Roman" panose="02020603050405020304" pitchFamily="18" charset="0"/>
                <a:ea typeface="Times New Roman" panose="02020603050405020304" pitchFamily="18" charset="0"/>
                <a:cs typeface="B Nazanin" panose="00000400000000000000" pitchFamily="2" charset="-78"/>
              </a:rPr>
              <a:t>، </a:t>
            </a:r>
            <a:r>
              <a:rPr lang="fa-IR" sz="6400" b="1" dirty="0">
                <a:highlight>
                  <a:srgbClr val="FF0000"/>
                </a:highlight>
                <a:latin typeface="Times New Roman" panose="02020603050405020304" pitchFamily="18" charset="0"/>
                <a:ea typeface="Times New Roman" panose="02020603050405020304" pitchFamily="18" charset="0"/>
                <a:cs typeface="B Nazanin" panose="00000400000000000000" pitchFamily="2" charset="-78"/>
              </a:rPr>
              <a:t>ممنوع می باشد. </a:t>
            </a:r>
            <a:endParaRPr lang="en-US" sz="6400" b="1" dirty="0">
              <a:highlight>
                <a:srgbClr val="FF0000"/>
              </a:highlight>
              <a:latin typeface="Times New Roman" panose="02020603050405020304" pitchFamily="18" charset="0"/>
              <a:ea typeface="Times New Roman" panose="02020603050405020304" pitchFamily="18" charset="0"/>
              <a:cs typeface="B Nazanin" panose="00000400000000000000" pitchFamily="2" charset="-78"/>
            </a:endParaRPr>
          </a:p>
          <a:p>
            <a:pPr marL="0" lvl="0" indent="0" algn="justLow" rtl="1">
              <a:lnSpc>
                <a:spcPct val="170000"/>
              </a:lnSpc>
              <a:buNone/>
            </a:pPr>
            <a:r>
              <a:rPr lang="fa-IR" sz="6400" b="1" dirty="0">
                <a:latin typeface="Times New Roman" panose="02020603050405020304" pitchFamily="18" charset="0"/>
                <a:ea typeface="Times New Roman" panose="02020603050405020304" pitchFamily="18" charset="0"/>
                <a:cs typeface="B Nazanin" panose="00000400000000000000" pitchFamily="2" charset="-78"/>
              </a:rPr>
              <a:t>9- </a:t>
            </a:r>
            <a:r>
              <a:rPr lang="fa-IR" sz="6400" b="1" dirty="0">
                <a:solidFill>
                  <a:srgbClr val="FF0000"/>
                </a:solidFill>
                <a:latin typeface="Times New Roman" panose="02020603050405020304" pitchFamily="18" charset="0"/>
                <a:ea typeface="Times New Roman" panose="02020603050405020304" pitchFamily="18" charset="0"/>
                <a:cs typeface="B Nazanin" panose="00000400000000000000" pitchFamily="2" charset="-78"/>
              </a:rPr>
              <a:t>پرداخت کمک بلاعوض تعمیر و اجاره مسکن</a:t>
            </a:r>
            <a:r>
              <a:rPr lang="fa-IR" sz="6400" b="1" dirty="0">
                <a:latin typeface="Times New Roman" panose="02020603050405020304" pitchFamily="18" charset="0"/>
                <a:ea typeface="Times New Roman" panose="02020603050405020304" pitchFamily="18" charset="0"/>
                <a:cs typeface="B Nazanin" panose="00000400000000000000" pitchFamily="2" charset="-78"/>
              </a:rPr>
              <a:t>، به افراد دارای معلولیت و مددجویانی که </a:t>
            </a:r>
            <a:r>
              <a:rPr lang="fa-IR" sz="6400" b="1" dirty="0">
                <a:highlight>
                  <a:srgbClr val="FFFF00"/>
                </a:highlight>
                <a:latin typeface="Times New Roman" panose="02020603050405020304" pitchFamily="18" charset="0"/>
                <a:ea typeface="Times New Roman" panose="02020603050405020304" pitchFamily="18" charset="0"/>
                <a:cs typeface="B Nazanin" panose="00000400000000000000" pitchFamily="2" charset="-78"/>
              </a:rPr>
              <a:t>قبلاً از کمک بلاعوض سازمان جهت تعمیر و اجاره مسکن</a:t>
            </a:r>
            <a:r>
              <a:rPr lang="fa-IR" sz="6400" b="1" dirty="0">
                <a:latin typeface="Times New Roman" panose="02020603050405020304" pitchFamily="18" charset="0"/>
                <a:ea typeface="Times New Roman" panose="02020603050405020304" pitchFamily="18" charset="0"/>
                <a:cs typeface="B Nazanin" panose="00000400000000000000" pitchFamily="2" charset="-78"/>
              </a:rPr>
              <a:t> </a:t>
            </a:r>
            <a:r>
              <a:rPr lang="fa-IR" sz="6400" b="1" dirty="0">
                <a:solidFill>
                  <a:srgbClr val="FF0000"/>
                </a:solidFill>
                <a:latin typeface="Times New Roman" panose="02020603050405020304" pitchFamily="18" charset="0"/>
                <a:ea typeface="Times New Roman" panose="02020603050405020304" pitchFamily="18" charset="0"/>
                <a:cs typeface="B Nazanin" panose="00000400000000000000" pitchFamily="2" charset="-78"/>
              </a:rPr>
              <a:t>بهره مند شده اند</a:t>
            </a:r>
            <a:r>
              <a:rPr lang="fa-IR" sz="6400" b="1" dirty="0">
                <a:latin typeface="Times New Roman" panose="02020603050405020304" pitchFamily="18" charset="0"/>
                <a:ea typeface="Times New Roman" panose="02020603050405020304" pitchFamily="18" charset="0"/>
                <a:cs typeface="B Nazanin" panose="00000400000000000000" pitchFamily="2" charset="-78"/>
              </a:rPr>
              <a:t>، </a:t>
            </a:r>
            <a:r>
              <a:rPr lang="fa-IR" sz="6400" b="1" dirty="0">
                <a:highlight>
                  <a:srgbClr val="FF0000"/>
                </a:highlight>
                <a:latin typeface="Times New Roman" panose="02020603050405020304" pitchFamily="18" charset="0"/>
                <a:ea typeface="Times New Roman" panose="02020603050405020304" pitchFamily="18" charset="0"/>
                <a:cs typeface="B Nazanin" panose="00000400000000000000" pitchFamily="2" charset="-78"/>
              </a:rPr>
              <a:t>ممنوع می باشد.</a:t>
            </a:r>
            <a:endParaRPr lang="en-US" sz="6400" b="1" dirty="0">
              <a:highlight>
                <a:srgbClr val="FF0000"/>
              </a:highlight>
              <a:latin typeface="Times New Roman" panose="02020603050405020304" pitchFamily="18" charset="0"/>
              <a:ea typeface="Times New Roman" panose="02020603050405020304" pitchFamily="18" charset="0"/>
              <a:cs typeface="B Nazanin" panose="00000400000000000000" pitchFamily="2" charset="-78"/>
            </a:endParaRPr>
          </a:p>
          <a:p>
            <a:pPr marL="0" lvl="0" indent="0" algn="justLow" rtl="1">
              <a:lnSpc>
                <a:spcPct val="170000"/>
              </a:lnSpc>
              <a:buNone/>
            </a:pPr>
            <a:r>
              <a:rPr lang="fa-IR" sz="6400" b="1" dirty="0">
                <a:latin typeface="Times New Roman" panose="02020603050405020304" pitchFamily="18" charset="0"/>
                <a:ea typeface="Times New Roman" panose="02020603050405020304" pitchFamily="18" charset="0"/>
                <a:cs typeface="B Nazanin" panose="00000400000000000000" pitchFamily="2" charset="-78"/>
              </a:rPr>
              <a:t>10- پرداخت کمک بلاعوض به افراد دارای معلولیت و مددجویان </a:t>
            </a:r>
            <a:r>
              <a:rPr lang="fa-IR" sz="6400" b="1" dirty="0">
                <a:solidFill>
                  <a:srgbClr val="FF0000"/>
                </a:solidFill>
                <a:latin typeface="Times New Roman" panose="02020603050405020304" pitchFamily="18" charset="0"/>
                <a:ea typeface="Times New Roman" panose="02020603050405020304" pitchFamily="18" charset="0"/>
                <a:cs typeface="B Nazanin" panose="00000400000000000000" pitchFamily="2" charset="-78"/>
              </a:rPr>
              <a:t>متقاضی احداث مسکن</a:t>
            </a:r>
            <a:r>
              <a:rPr lang="fa-IR" sz="6400" b="1" dirty="0">
                <a:latin typeface="Times New Roman" panose="02020603050405020304" pitchFamily="18" charset="0"/>
                <a:ea typeface="Times New Roman" panose="02020603050405020304" pitchFamily="18" charset="0"/>
                <a:cs typeface="B Nazanin" panose="00000400000000000000" pitchFamily="2" charset="-78"/>
              </a:rPr>
              <a:t>، </a:t>
            </a:r>
            <a:r>
              <a:rPr lang="fa-IR" sz="6400" b="1" dirty="0">
                <a:highlight>
                  <a:srgbClr val="FFFF00"/>
                </a:highlight>
                <a:latin typeface="Times New Roman" panose="02020603050405020304" pitchFamily="18" charset="0"/>
                <a:ea typeface="Times New Roman" panose="02020603050405020304" pitchFamily="18" charset="0"/>
                <a:cs typeface="B Nazanin" panose="00000400000000000000" pitchFamily="2" charset="-78"/>
              </a:rPr>
              <a:t>که قبلاً از کمک بلاعوض سازمان جهت تعمیر و یا اجاره مسکن بهره مند شده اند</a:t>
            </a:r>
            <a:r>
              <a:rPr lang="fa-IR" sz="6400" b="1" dirty="0">
                <a:latin typeface="Times New Roman" panose="02020603050405020304" pitchFamily="18" charset="0"/>
                <a:ea typeface="Times New Roman" panose="02020603050405020304" pitchFamily="18" charset="0"/>
                <a:cs typeface="B Nazanin" panose="00000400000000000000" pitchFamily="2" charset="-78"/>
              </a:rPr>
              <a:t>، </a:t>
            </a:r>
            <a:r>
              <a:rPr lang="fa-IR" sz="6400" b="1" dirty="0">
                <a:highlight>
                  <a:srgbClr val="00FF00"/>
                </a:highlight>
                <a:latin typeface="Times New Roman" panose="02020603050405020304" pitchFamily="18" charset="0"/>
                <a:ea typeface="Times New Roman" panose="02020603050405020304" pitchFamily="18" charset="0"/>
                <a:cs typeface="B Nazanin" panose="00000400000000000000" pitchFamily="2" charset="-78"/>
              </a:rPr>
              <a:t>بلامانع می باشد</a:t>
            </a:r>
            <a:r>
              <a:rPr lang="fa-IR" sz="6400" b="1" dirty="0">
                <a:latin typeface="Times New Roman" panose="02020603050405020304" pitchFamily="18" charset="0"/>
                <a:ea typeface="Times New Roman" panose="02020603050405020304" pitchFamily="18" charset="0"/>
                <a:cs typeface="B Nazanin" panose="00000400000000000000" pitchFamily="2" charset="-78"/>
              </a:rPr>
              <a:t>. در این صورت، </a:t>
            </a:r>
            <a:r>
              <a:rPr lang="ar-SA" sz="6400" b="1" dirty="0">
                <a:latin typeface="Times New Roman" panose="02020603050405020304" pitchFamily="18" charset="0"/>
                <a:ea typeface="Times New Roman" panose="02020603050405020304" pitchFamily="18" charset="0"/>
                <a:cs typeface="B Nazanin" panose="00000400000000000000" pitchFamily="2" charset="-78"/>
              </a:rPr>
              <a:t>سقف کمک بلاعوض قابل پرداخت می‎بایست پس از کسر کمک بلاعوض قبلی سازمان، در ستون میزان کمک بلاعوض قابل پرداخت در جداول مورد نظر، درج گردد.</a:t>
            </a:r>
            <a:endParaRPr lang="fa-IR" sz="6400" b="1" dirty="0">
              <a:latin typeface="Times New Roman" panose="02020603050405020304" pitchFamily="18" charset="0"/>
              <a:ea typeface="Times New Roman" panose="02020603050405020304" pitchFamily="18" charset="0"/>
              <a:cs typeface="B Nazanin" panose="00000400000000000000" pitchFamily="2" charset="-78"/>
            </a:endParaRPr>
          </a:p>
          <a:p>
            <a:pPr marL="0" lvl="0" indent="0" algn="justLow" rtl="1">
              <a:lnSpc>
                <a:spcPct val="170000"/>
              </a:lnSpc>
              <a:buNone/>
            </a:pPr>
            <a:r>
              <a:rPr lang="fa-IR" sz="6400" b="1" dirty="0">
                <a:latin typeface="Times New Roman" panose="02020603050405020304" pitchFamily="18" charset="0"/>
                <a:cs typeface="B Nazanin" panose="00000400000000000000" pitchFamily="2" charset="-78"/>
              </a:rPr>
              <a:t>11-</a:t>
            </a:r>
            <a:r>
              <a:rPr lang="fa-IR" sz="6400" b="1" dirty="0">
                <a:latin typeface="Times New Roman" panose="02020603050405020304" pitchFamily="18" charset="0"/>
                <a:ea typeface="Times New Roman" panose="02020603050405020304" pitchFamily="18" charset="0"/>
                <a:cs typeface="B Nazanin" panose="00000400000000000000" pitchFamily="2" charset="-78"/>
              </a:rPr>
              <a:t>پرداخت کمک بلاعوض به افراد دارای معلولیت و مددجویان </a:t>
            </a:r>
            <a:r>
              <a:rPr lang="fa-IR" sz="6400" b="1" dirty="0">
                <a:solidFill>
                  <a:srgbClr val="FF0000"/>
                </a:solidFill>
                <a:latin typeface="Times New Roman" panose="02020603050405020304" pitchFamily="18" charset="0"/>
                <a:ea typeface="Times New Roman" panose="02020603050405020304" pitchFamily="18" charset="0"/>
                <a:cs typeface="B Nazanin" panose="00000400000000000000" pitchFamily="2" charset="-78"/>
              </a:rPr>
              <a:t>متقاضی خرید مسکن</a:t>
            </a:r>
            <a:r>
              <a:rPr lang="fa-IR" sz="6400" b="1" dirty="0">
                <a:latin typeface="Times New Roman" panose="02020603050405020304" pitchFamily="18" charset="0"/>
                <a:ea typeface="Times New Roman" panose="02020603050405020304" pitchFamily="18" charset="0"/>
                <a:cs typeface="B Nazanin" panose="00000400000000000000" pitchFamily="2" charset="-78"/>
              </a:rPr>
              <a:t>، که </a:t>
            </a:r>
            <a:r>
              <a:rPr lang="fa-IR" sz="6400" b="1" dirty="0">
                <a:highlight>
                  <a:srgbClr val="FFFF00"/>
                </a:highlight>
                <a:latin typeface="Times New Roman" panose="02020603050405020304" pitchFamily="18" charset="0"/>
                <a:ea typeface="Times New Roman" panose="02020603050405020304" pitchFamily="18" charset="0"/>
                <a:cs typeface="B Nazanin" panose="00000400000000000000" pitchFamily="2" charset="-78"/>
              </a:rPr>
              <a:t>قبلاً از کمک بلاعوض سازمان جهت اجاره مسکن بهره مند شده اند</a:t>
            </a:r>
            <a:r>
              <a:rPr lang="fa-IR" sz="6400" b="1" dirty="0">
                <a:latin typeface="Times New Roman" panose="02020603050405020304" pitchFamily="18" charset="0"/>
                <a:ea typeface="Times New Roman" panose="02020603050405020304" pitchFamily="18" charset="0"/>
                <a:cs typeface="B Nazanin" panose="00000400000000000000" pitchFamily="2" charset="-78"/>
              </a:rPr>
              <a:t>، </a:t>
            </a:r>
            <a:r>
              <a:rPr lang="fa-IR" sz="6400" b="1" dirty="0">
                <a:highlight>
                  <a:srgbClr val="00FF00"/>
                </a:highlight>
                <a:latin typeface="Times New Roman" panose="02020603050405020304" pitchFamily="18" charset="0"/>
                <a:ea typeface="Times New Roman" panose="02020603050405020304" pitchFamily="18" charset="0"/>
                <a:cs typeface="B Nazanin" panose="00000400000000000000" pitchFamily="2" charset="-78"/>
              </a:rPr>
              <a:t>بلامانع می باشد</a:t>
            </a:r>
            <a:r>
              <a:rPr lang="fa-IR" sz="6400" b="1" dirty="0">
                <a:latin typeface="Times New Roman" panose="02020603050405020304" pitchFamily="18" charset="0"/>
                <a:ea typeface="Times New Roman" panose="02020603050405020304" pitchFamily="18" charset="0"/>
                <a:cs typeface="B Nazanin" panose="00000400000000000000" pitchFamily="2" charset="-78"/>
              </a:rPr>
              <a:t>. در این صورت، </a:t>
            </a:r>
            <a:r>
              <a:rPr lang="ar-SA" sz="6400" b="1" dirty="0">
                <a:latin typeface="Times New Roman" panose="02020603050405020304" pitchFamily="18" charset="0"/>
                <a:ea typeface="Times New Roman" panose="02020603050405020304" pitchFamily="18" charset="0"/>
                <a:cs typeface="B Nazanin" panose="00000400000000000000" pitchFamily="2" charset="-78"/>
              </a:rPr>
              <a:t>سقف کمک بلاعوض قابل پرداخت می‎بایست پس از کسر کمک بلاعوض قبلی سازمان، در ستون میزان کمک بلاعوض قابل پرداخت در جداول مورد نظر، درج گردد.</a:t>
            </a:r>
            <a:endParaRPr lang="fa-IR" sz="6400" b="1" dirty="0">
              <a:latin typeface="Times New Roman" panose="02020603050405020304" pitchFamily="18" charset="0"/>
              <a:ea typeface="Times New Roman" panose="02020603050405020304" pitchFamily="18" charset="0"/>
              <a:cs typeface="B Nazanin" panose="00000400000000000000" pitchFamily="2" charset="-78"/>
            </a:endParaRPr>
          </a:p>
          <a:p>
            <a:pPr marL="0" lvl="0" indent="0" algn="justLow" rtl="1">
              <a:lnSpc>
                <a:spcPct val="170000"/>
              </a:lnSpc>
              <a:buNone/>
            </a:pPr>
            <a:r>
              <a:rPr lang="fa-IR" sz="6400" b="1" dirty="0">
                <a:latin typeface="Times New Roman" panose="02020603050405020304" pitchFamily="18" charset="0"/>
                <a:ea typeface="Times New Roman" panose="02020603050405020304" pitchFamily="18" charset="0"/>
                <a:cs typeface="B Nazanin" panose="00000400000000000000" pitchFamily="2" charset="-78"/>
              </a:rPr>
              <a:t>12- </a:t>
            </a:r>
            <a:r>
              <a:rPr lang="ar-SA" sz="6400" b="1" dirty="0">
                <a:latin typeface="Times New Roman" panose="02020603050405020304" pitchFamily="18" charset="0"/>
                <a:ea typeface="Times New Roman" panose="02020603050405020304" pitchFamily="18" charset="0"/>
                <a:cs typeface="B Nazanin" panose="00000400000000000000" pitchFamily="2" charset="-78"/>
              </a:rPr>
              <a:t>سقف کمک بلاعوض قابل پرداخت به هر یک از </a:t>
            </a:r>
            <a:r>
              <a:rPr lang="fa-IR" sz="6400" b="1" dirty="0">
                <a:latin typeface="Times New Roman" panose="02020603050405020304" pitchFamily="18" charset="0"/>
                <a:ea typeface="Times New Roman" panose="02020603050405020304" pitchFamily="18" charset="0"/>
                <a:cs typeface="B Nazanin" panose="00000400000000000000" pitchFamily="2" charset="-78"/>
              </a:rPr>
              <a:t>افراد دارای معلولیت و مددجویان،</a:t>
            </a:r>
            <a:r>
              <a:rPr lang="ar-SA" sz="6400" b="1" dirty="0">
                <a:latin typeface="Times New Roman" panose="02020603050405020304" pitchFamily="18" charset="0"/>
                <a:ea typeface="Times New Roman" panose="02020603050405020304" pitchFamily="18" charset="0"/>
                <a:cs typeface="B Nazanin" panose="00000400000000000000" pitchFamily="2" charset="-78"/>
              </a:rPr>
              <a:t> می‎بایست پس از کسر کمک بلاعوض قبلی سازمان، در ستون میزان کمک بلاعوض قابل پرداخت در جداول مورد نظر، درج گردد.</a:t>
            </a:r>
            <a:endParaRPr lang="en-US" sz="5600" b="1" dirty="0">
              <a:latin typeface="Times New Roman" panose="02020603050405020304" pitchFamily="18" charset="0"/>
              <a:ea typeface="Times New Roman" panose="02020603050405020304" pitchFamily="18" charset="0"/>
              <a:cs typeface="B Nazanin" panose="00000400000000000000" pitchFamily="2" charset="-78"/>
            </a:endParaRPr>
          </a:p>
          <a:p>
            <a:pPr marL="228600" algn="justLow" rtl="1">
              <a:lnSpc>
                <a:spcPct val="170000"/>
              </a:lnSpc>
            </a:pPr>
            <a:r>
              <a:rPr lang="ar-SA" sz="7200" b="1" dirty="0">
                <a:solidFill>
                  <a:srgbClr val="00B0F0"/>
                </a:solidFill>
                <a:latin typeface="Times New Roman" panose="02020603050405020304" pitchFamily="18" charset="0"/>
                <a:ea typeface="Times New Roman" panose="02020603050405020304" pitchFamily="18" charset="0"/>
                <a:cs typeface="B Titr" panose="00000700000000000000" pitchFamily="2" charset="-78"/>
              </a:rPr>
              <a:t>تبصره</a:t>
            </a:r>
            <a:r>
              <a:rPr lang="ar-SA" sz="6400" b="1" dirty="0">
                <a:solidFill>
                  <a:srgbClr val="00B0F0"/>
                </a:solidFill>
                <a:latin typeface="Times New Roman" panose="02020603050405020304" pitchFamily="18" charset="0"/>
                <a:ea typeface="Times New Roman" panose="02020603050405020304" pitchFamily="18" charset="0"/>
                <a:cs typeface="B Titr" panose="00000700000000000000" pitchFamily="2" charset="-78"/>
              </a:rPr>
              <a:t>:</a:t>
            </a:r>
            <a:r>
              <a:rPr lang="ar-SA" sz="7200" b="1" dirty="0">
                <a:solidFill>
                  <a:srgbClr val="00B0F0"/>
                </a:solidFill>
                <a:latin typeface="Times New Roman" panose="02020603050405020304" pitchFamily="18" charset="0"/>
                <a:ea typeface="Times New Roman" panose="02020603050405020304" pitchFamily="18" charset="0"/>
                <a:cs typeface="B Titr" panose="00000700000000000000" pitchFamily="2" charset="-78"/>
              </a:rPr>
              <a:t> کمک بلاعوض قبلی، ممکن است به مددجو پرداخت شده یا در پشت نوبت پرداخت از طرف ستاد و یا استان باشد.</a:t>
            </a:r>
            <a:endParaRPr lang="en-US" sz="6400" b="1" dirty="0">
              <a:solidFill>
                <a:srgbClr val="00B0F0"/>
              </a:solidFill>
              <a:latin typeface="Times New Roman" panose="02020603050405020304" pitchFamily="18" charset="0"/>
              <a:ea typeface="Times New Roman" panose="02020603050405020304" pitchFamily="18" charset="0"/>
              <a:cs typeface="B Titr" panose="00000700000000000000" pitchFamily="2" charset="-78"/>
            </a:endParaRPr>
          </a:p>
          <a:p>
            <a:pPr marL="0" lvl="0" indent="0" algn="justLow" rtl="1">
              <a:lnSpc>
                <a:spcPct val="170000"/>
              </a:lnSpc>
              <a:buNone/>
            </a:pPr>
            <a:endParaRPr lang="en-US" sz="1900" dirty="0">
              <a:latin typeface="Times New Roman" panose="02020603050405020304" pitchFamily="18" charset="0"/>
              <a:ea typeface="Times New Roman" panose="02020603050405020304" pitchFamily="18" charset="0"/>
              <a:cs typeface="B Mitra"/>
            </a:endParaRPr>
          </a:p>
          <a:p>
            <a:pPr marL="0" lvl="0" indent="0" algn="justLow" rtl="1">
              <a:buNone/>
            </a:pPr>
            <a:endParaRPr lang="en-US" sz="1600" dirty="0">
              <a:latin typeface="Times New Roman" panose="02020603050405020304" pitchFamily="18" charset="0"/>
              <a:ea typeface="Times New Roman" panose="02020603050405020304" pitchFamily="18" charset="0"/>
              <a:cs typeface="B Mitra"/>
            </a:endParaRPr>
          </a:p>
          <a:p>
            <a:r>
              <a:rPr lang="fa-IR" dirty="0"/>
              <a:t> </a:t>
            </a:r>
            <a:endParaRPr lang="en-US" dirty="0"/>
          </a:p>
        </p:txBody>
      </p:sp>
    </p:spTree>
    <p:extLst>
      <p:ext uri="{BB962C8B-B14F-4D97-AF65-F5344CB8AC3E}">
        <p14:creationId xmlns:p14="http://schemas.microsoft.com/office/powerpoint/2010/main" val="41777419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3034C4A-6E7C-4314-BD5B-302D32A6D56B}"/>
              </a:ext>
            </a:extLst>
          </p:cNvPr>
          <p:cNvSpPr>
            <a:spLocks noGrp="1"/>
          </p:cNvSpPr>
          <p:nvPr>
            <p:ph type="title"/>
          </p:nvPr>
        </p:nvSpPr>
        <p:spPr>
          <a:xfrm>
            <a:off x="463826" y="198784"/>
            <a:ext cx="11569148" cy="609599"/>
          </a:xfrm>
        </p:spPr>
        <p:txBody>
          <a:bodyPr>
            <a:normAutofit fontScale="90000"/>
          </a:bodyPr>
          <a:lstStyle/>
          <a:p>
            <a:pPr algn="ctr" rtl="1"/>
            <a:r>
              <a:rPr lang="fa-IR" sz="2800" dirty="0">
                <a:latin typeface="B Titr"/>
                <a:cs typeface="B Titr" panose="00000700000000000000" pitchFamily="2" charset="-78"/>
              </a:rPr>
              <a:t>بندهایی از شرایط عمومی در خصوص برخی از واجدین شرایط که </a:t>
            </a:r>
            <a:r>
              <a:rPr lang="fa-IR" sz="2800" dirty="0">
                <a:solidFill>
                  <a:srgbClr val="FF0000"/>
                </a:solidFill>
                <a:latin typeface="B Titr"/>
                <a:cs typeface="B Titr" panose="00000700000000000000" pitchFamily="2" charset="-78"/>
              </a:rPr>
              <a:t>دارای شرایط خاص </a:t>
            </a:r>
            <a:r>
              <a:rPr lang="fa-IR" sz="2800" dirty="0">
                <a:latin typeface="B Titr"/>
                <a:cs typeface="B Titr" panose="00000700000000000000" pitchFamily="2" charset="-78"/>
              </a:rPr>
              <a:t>می باشند</a:t>
            </a:r>
            <a:endParaRPr lang="en-US" sz="2800" dirty="0">
              <a:latin typeface="B Titr"/>
              <a:cs typeface="B Titr" panose="00000700000000000000" pitchFamily="2" charset="-78"/>
            </a:endParaRPr>
          </a:p>
        </p:txBody>
      </p:sp>
      <p:sp>
        <p:nvSpPr>
          <p:cNvPr id="3" name="Content Placeholder 2">
            <a:extLst>
              <a:ext uri="{FF2B5EF4-FFF2-40B4-BE49-F238E27FC236}">
                <a16:creationId xmlns="" xmlns:a16="http://schemas.microsoft.com/office/drawing/2014/main" id="{39B5CDC1-9CA1-4494-B899-91B5C288D3DB}"/>
              </a:ext>
            </a:extLst>
          </p:cNvPr>
          <p:cNvSpPr>
            <a:spLocks noGrp="1"/>
          </p:cNvSpPr>
          <p:nvPr>
            <p:ph idx="1"/>
          </p:nvPr>
        </p:nvSpPr>
        <p:spPr>
          <a:xfrm>
            <a:off x="357809" y="808383"/>
            <a:ext cx="11569148" cy="6049617"/>
          </a:xfrm>
        </p:spPr>
        <p:txBody>
          <a:bodyPr>
            <a:normAutofit fontScale="92500" lnSpcReduction="10000"/>
          </a:bodyPr>
          <a:lstStyle/>
          <a:p>
            <a:pPr marL="0" lvl="0" indent="0" algn="justLow" rtl="1">
              <a:lnSpc>
                <a:spcPct val="150000"/>
              </a:lnSpc>
              <a:buNone/>
            </a:pPr>
            <a:r>
              <a:rPr lang="fa-IR" sz="2300" dirty="0">
                <a:latin typeface="Times New Roman" panose="02020603050405020304" pitchFamily="18" charset="0"/>
                <a:ea typeface="Times New Roman" panose="02020603050405020304" pitchFamily="18" charset="0"/>
                <a:cs typeface="B Mitra"/>
              </a:rPr>
              <a:t>14- </a:t>
            </a:r>
            <a:r>
              <a:rPr lang="ar-SA" sz="2300" dirty="0">
                <a:latin typeface="Times New Roman" panose="02020603050405020304" pitchFamily="18" charset="0"/>
                <a:ea typeface="Times New Roman" panose="02020603050405020304" pitchFamily="18" charset="0"/>
                <a:cs typeface="B Mitra"/>
              </a:rPr>
              <a:t>پرداخت کمک بلاعوض مسکن </a:t>
            </a:r>
            <a:r>
              <a:rPr lang="ar-SA" sz="2300" dirty="0">
                <a:solidFill>
                  <a:srgbClr val="FF0000"/>
                </a:solidFill>
                <a:latin typeface="Times New Roman" panose="02020603050405020304" pitchFamily="18" charset="0"/>
                <a:ea typeface="Times New Roman" panose="02020603050405020304" pitchFamily="18" charset="0"/>
                <a:cs typeface="B Mitra"/>
              </a:rPr>
              <a:t>در تمامی روش ها </a:t>
            </a:r>
            <a:r>
              <a:rPr lang="ar-SA" sz="2300" dirty="0">
                <a:latin typeface="Times New Roman" panose="02020603050405020304" pitchFamily="18" charset="0"/>
                <a:ea typeface="Times New Roman" panose="02020603050405020304" pitchFamily="18" charset="0"/>
                <a:cs typeface="B Mitra"/>
              </a:rPr>
              <a:t>به </a:t>
            </a:r>
            <a:r>
              <a:rPr lang="ar-SA" sz="2300" b="1" dirty="0">
                <a:latin typeface="Times New Roman" panose="02020603050405020304" pitchFamily="18" charset="0"/>
                <a:ea typeface="Times New Roman" panose="02020603050405020304" pitchFamily="18" charset="0"/>
                <a:cs typeface="B Mitra"/>
              </a:rPr>
              <a:t>زنان سرپرست خانوار تحت پوشش دارای همسر از کار افتاده </a:t>
            </a:r>
            <a:r>
              <a:rPr lang="ar-SA" sz="2300" dirty="0">
                <a:latin typeface="Times New Roman" panose="02020603050405020304" pitchFamily="18" charset="0"/>
                <a:ea typeface="Times New Roman" panose="02020603050405020304" pitchFamily="18" charset="0"/>
                <a:cs typeface="B Mitra"/>
              </a:rPr>
              <a:t>که مالکیت واحد مسکونی به نام همسر از کار افتاده می باشد، منوط به تأیید معاون اجتماعی بهزیستی استان، در قالب ارائه </a:t>
            </a:r>
            <a:r>
              <a:rPr lang="ar-SA" sz="2300" dirty="0">
                <a:highlight>
                  <a:srgbClr val="FFFF00"/>
                </a:highlight>
                <a:latin typeface="Times New Roman" panose="02020603050405020304" pitchFamily="18" charset="0"/>
                <a:ea typeface="Times New Roman" panose="02020603050405020304" pitchFamily="18" charset="0"/>
                <a:cs typeface="B Mitra"/>
              </a:rPr>
              <a:t>معرفی نامه شماره (1) </a:t>
            </a:r>
            <a:r>
              <a:rPr lang="ar-SA" sz="2300" dirty="0">
                <a:latin typeface="Times New Roman" panose="02020603050405020304" pitchFamily="18" charset="0"/>
                <a:ea typeface="Times New Roman" panose="02020603050405020304" pitchFamily="18" charset="0"/>
                <a:cs typeface="B Mitra"/>
                <a:hlinkClick r:id="rId2" action="ppaction://hlinkfile"/>
              </a:rPr>
              <a:t>و</a:t>
            </a:r>
            <a:r>
              <a:rPr lang="ar-SA" sz="2300" dirty="0">
                <a:latin typeface="Times New Roman" panose="02020603050405020304" pitchFamily="18" charset="0"/>
                <a:ea typeface="Times New Roman" panose="02020603050405020304" pitchFamily="18" charset="0"/>
                <a:cs typeface="B Mitra"/>
              </a:rPr>
              <a:t> مشروط به ارسال سایر مستندات مورد نظر در هر روش، </a:t>
            </a:r>
            <a:r>
              <a:rPr lang="ar-SA" sz="2300" dirty="0">
                <a:highlight>
                  <a:srgbClr val="00FF00"/>
                </a:highlight>
                <a:latin typeface="Times New Roman" panose="02020603050405020304" pitchFamily="18" charset="0"/>
                <a:ea typeface="Times New Roman" panose="02020603050405020304" pitchFamily="18" charset="0"/>
                <a:cs typeface="B Mitra"/>
              </a:rPr>
              <a:t>امکان پذیر می باشد.</a:t>
            </a:r>
            <a:endParaRPr lang="en-US" sz="2300" dirty="0">
              <a:highlight>
                <a:srgbClr val="00FF00"/>
              </a:highlight>
              <a:latin typeface="Times New Roman" panose="02020603050405020304" pitchFamily="18" charset="0"/>
              <a:ea typeface="Times New Roman" panose="02020603050405020304" pitchFamily="18" charset="0"/>
              <a:cs typeface="B Mitra"/>
            </a:endParaRPr>
          </a:p>
          <a:p>
            <a:pPr marL="0" lvl="0" indent="0" algn="justLow" rtl="1">
              <a:lnSpc>
                <a:spcPct val="150000"/>
              </a:lnSpc>
              <a:buNone/>
            </a:pPr>
            <a:r>
              <a:rPr lang="fa-IR" sz="2300" dirty="0">
                <a:latin typeface="Times New Roman" panose="02020603050405020304" pitchFamily="18" charset="0"/>
                <a:ea typeface="Times New Roman" panose="02020603050405020304" pitchFamily="18" charset="0"/>
                <a:cs typeface="B Mitra"/>
              </a:rPr>
              <a:t>15- </a:t>
            </a:r>
            <a:r>
              <a:rPr lang="ar-SA" sz="2300" dirty="0">
                <a:latin typeface="Times New Roman" panose="02020603050405020304" pitchFamily="18" charset="0"/>
                <a:ea typeface="Times New Roman" panose="02020603050405020304" pitchFamily="18" charset="0"/>
                <a:cs typeface="B Mitra"/>
              </a:rPr>
              <a:t>پرداخت کمک بلاعوض مسکن </a:t>
            </a:r>
            <a:r>
              <a:rPr lang="ar-SA" sz="2300" dirty="0">
                <a:solidFill>
                  <a:srgbClr val="FF0000"/>
                </a:solidFill>
                <a:latin typeface="Times New Roman" panose="02020603050405020304" pitchFamily="18" charset="0"/>
                <a:ea typeface="Times New Roman" panose="02020603050405020304" pitchFamily="18" charset="0"/>
                <a:cs typeface="B Mitra"/>
              </a:rPr>
              <a:t>در تمامی روش ها </a:t>
            </a:r>
            <a:r>
              <a:rPr lang="ar-SA" sz="2300" dirty="0">
                <a:latin typeface="Times New Roman" panose="02020603050405020304" pitchFamily="18" charset="0"/>
                <a:ea typeface="Times New Roman" panose="02020603050405020304" pitchFamily="18" charset="0"/>
                <a:cs typeface="B Mitra"/>
              </a:rPr>
              <a:t>به </a:t>
            </a:r>
            <a:r>
              <a:rPr lang="ar-SA" sz="2300" b="1" u="sng" dirty="0">
                <a:latin typeface="Times New Roman" panose="02020603050405020304" pitchFamily="18" charset="0"/>
                <a:ea typeface="Times New Roman" panose="02020603050405020304" pitchFamily="18" charset="0"/>
                <a:cs typeface="B Mitra"/>
              </a:rPr>
              <a:t>افراد دارای معلولیت ذهنی و یا افراد دارای معلولیت جسمی حرکتی خیلی شدید بسترگرا</a:t>
            </a:r>
            <a:r>
              <a:rPr lang="ar-SA" sz="2300" dirty="0">
                <a:latin typeface="Times New Roman" panose="02020603050405020304" pitchFamily="18" charset="0"/>
                <a:ea typeface="Times New Roman" panose="02020603050405020304" pitchFamily="18" charset="0"/>
                <a:cs typeface="B Mitra"/>
              </a:rPr>
              <a:t> که مالکیت واحد مسکونی به نام پدر یا مادر و یا همسر آنها و یا </a:t>
            </a:r>
            <a:r>
              <a:rPr lang="fa-IR" sz="2300" dirty="0">
                <a:latin typeface="Times New Roman" panose="02020603050405020304" pitchFamily="18" charset="0"/>
                <a:ea typeface="Times New Roman" panose="02020603050405020304" pitchFamily="18" charset="0"/>
                <a:cs typeface="B Mitra"/>
              </a:rPr>
              <a:t>قیم </a:t>
            </a:r>
            <a:r>
              <a:rPr lang="ar-SA" sz="2300" dirty="0">
                <a:latin typeface="Times New Roman" panose="02020603050405020304" pitchFamily="18" charset="0"/>
                <a:ea typeface="Times New Roman" panose="02020603050405020304" pitchFamily="18" charset="0"/>
                <a:cs typeface="B Mitra"/>
              </a:rPr>
              <a:t>قانونی ایشان می باشد، منوط به تأیید معاون توانبخشی بهزیستی استان، در قالب ارائه </a:t>
            </a:r>
            <a:r>
              <a:rPr lang="ar-SA" sz="2300" dirty="0">
                <a:highlight>
                  <a:srgbClr val="FFFF00"/>
                </a:highlight>
                <a:latin typeface="Times New Roman" panose="02020603050405020304" pitchFamily="18" charset="0"/>
                <a:ea typeface="Times New Roman" panose="02020603050405020304" pitchFamily="18" charset="0"/>
                <a:cs typeface="B Mitra"/>
              </a:rPr>
              <a:t>معرفی نامه </a:t>
            </a:r>
            <a:r>
              <a:rPr lang="ar-SA" sz="2300" dirty="0">
                <a:highlight>
                  <a:srgbClr val="FFFF00"/>
                </a:highlight>
                <a:latin typeface="Times New Roman" panose="02020603050405020304" pitchFamily="18" charset="0"/>
                <a:ea typeface="Times New Roman" panose="02020603050405020304" pitchFamily="18" charset="0"/>
                <a:cs typeface="B Mitra"/>
                <a:hlinkClick r:id="rId2" action="ppaction://hlinkfile"/>
              </a:rPr>
              <a:t>شماره</a:t>
            </a:r>
            <a:r>
              <a:rPr lang="ar-SA" sz="2300" dirty="0">
                <a:highlight>
                  <a:srgbClr val="FFFF00"/>
                </a:highlight>
                <a:latin typeface="Times New Roman" panose="02020603050405020304" pitchFamily="18" charset="0"/>
                <a:ea typeface="Times New Roman" panose="02020603050405020304" pitchFamily="18" charset="0"/>
                <a:cs typeface="B Mitra"/>
              </a:rPr>
              <a:t> (2) </a:t>
            </a:r>
            <a:r>
              <a:rPr lang="ar-SA" sz="2300" dirty="0">
                <a:latin typeface="Times New Roman" panose="02020603050405020304" pitchFamily="18" charset="0"/>
                <a:ea typeface="Times New Roman" panose="02020603050405020304" pitchFamily="18" charset="0"/>
                <a:cs typeface="B Mitra"/>
              </a:rPr>
              <a:t>و مشروط به ارسال سایر مستندات مورد نظر در هر روش، </a:t>
            </a:r>
            <a:r>
              <a:rPr lang="ar-SA" sz="2300" dirty="0">
                <a:highlight>
                  <a:srgbClr val="00FF00"/>
                </a:highlight>
                <a:latin typeface="Times New Roman" panose="02020603050405020304" pitchFamily="18" charset="0"/>
                <a:ea typeface="Times New Roman" panose="02020603050405020304" pitchFamily="18" charset="0"/>
                <a:cs typeface="B Mitra"/>
              </a:rPr>
              <a:t>امکان پذیر می باشد.</a:t>
            </a:r>
            <a:endParaRPr lang="en-US" sz="2300" dirty="0">
              <a:highlight>
                <a:srgbClr val="00FF00"/>
              </a:highlight>
              <a:latin typeface="Times New Roman" panose="02020603050405020304" pitchFamily="18" charset="0"/>
              <a:ea typeface="Times New Roman" panose="02020603050405020304" pitchFamily="18" charset="0"/>
              <a:cs typeface="B Mitra"/>
            </a:endParaRPr>
          </a:p>
          <a:p>
            <a:pPr marL="0" lvl="0" indent="0" algn="justLow" rtl="1">
              <a:lnSpc>
                <a:spcPct val="150000"/>
              </a:lnSpc>
              <a:buNone/>
            </a:pPr>
            <a:r>
              <a:rPr lang="fa-IR" sz="2300" dirty="0">
                <a:latin typeface="Times New Roman" panose="02020603050405020304" pitchFamily="18" charset="0"/>
                <a:ea typeface="Times New Roman" panose="02020603050405020304" pitchFamily="18" charset="0"/>
                <a:cs typeface="B Mitra"/>
              </a:rPr>
              <a:t>16- </a:t>
            </a:r>
            <a:r>
              <a:rPr lang="ar-SA" sz="2300" dirty="0">
                <a:latin typeface="Times New Roman" panose="02020603050405020304" pitchFamily="18" charset="0"/>
                <a:ea typeface="Times New Roman" panose="02020603050405020304" pitchFamily="18" charset="0"/>
                <a:cs typeface="B Mitra"/>
              </a:rPr>
              <a:t>پرداخت کمک بلاعوض </a:t>
            </a:r>
            <a:r>
              <a:rPr lang="ar-SA" sz="2300" dirty="0">
                <a:solidFill>
                  <a:srgbClr val="FF0000"/>
                </a:solidFill>
                <a:latin typeface="Times New Roman" panose="02020603050405020304" pitchFamily="18" charset="0"/>
                <a:ea typeface="Times New Roman" panose="02020603050405020304" pitchFamily="18" charset="0"/>
                <a:cs typeface="B Mitra"/>
              </a:rPr>
              <a:t>تامین مسکن </a:t>
            </a:r>
            <a:r>
              <a:rPr lang="ar-SA" sz="2300" dirty="0">
                <a:latin typeface="Times New Roman" panose="02020603050405020304" pitchFamily="18" charset="0"/>
                <a:ea typeface="Times New Roman" panose="02020603050405020304" pitchFamily="18" charset="0"/>
                <a:cs typeface="B Mitra"/>
              </a:rPr>
              <a:t>به </a:t>
            </a:r>
            <a:r>
              <a:rPr lang="ar-SA" sz="2300" b="1" dirty="0">
                <a:latin typeface="Times New Roman" panose="02020603050405020304" pitchFamily="18" charset="0"/>
                <a:ea typeface="Times New Roman" panose="02020603050405020304" pitchFamily="18" charset="0"/>
                <a:cs typeface="B Mitra"/>
              </a:rPr>
              <a:t>فرزندان مستقل شده از مراکز شبانه روزی و امداد بگیران</a:t>
            </a:r>
            <a:r>
              <a:rPr lang="ar-SA" sz="2300" dirty="0">
                <a:latin typeface="Times New Roman" panose="02020603050405020304" pitchFamily="18" charset="0"/>
                <a:ea typeface="Times New Roman" panose="02020603050405020304" pitchFamily="18" charset="0"/>
                <a:cs typeface="B Mitra"/>
              </a:rPr>
              <a:t>، منوط به تأیید معاون اجتماعی بهزیستی استان در قالب ارائه </a:t>
            </a:r>
            <a:r>
              <a:rPr lang="ar-SA" sz="2300" dirty="0">
                <a:highlight>
                  <a:srgbClr val="FFFF00"/>
                </a:highlight>
                <a:latin typeface="Times New Roman" panose="02020603050405020304" pitchFamily="18" charset="0"/>
                <a:ea typeface="Times New Roman" panose="02020603050405020304" pitchFamily="18" charset="0"/>
                <a:cs typeface="B Mitra"/>
              </a:rPr>
              <a:t>معرفی نامه </a:t>
            </a:r>
            <a:r>
              <a:rPr lang="ar-SA" sz="2300" dirty="0">
                <a:highlight>
                  <a:srgbClr val="FFFF00"/>
                </a:highlight>
                <a:latin typeface="Times New Roman" panose="02020603050405020304" pitchFamily="18" charset="0"/>
                <a:ea typeface="Times New Roman" panose="02020603050405020304" pitchFamily="18" charset="0"/>
                <a:cs typeface="B Mitra"/>
                <a:hlinkClick r:id="rId2" action="ppaction://hlinkfile"/>
              </a:rPr>
              <a:t>شماره</a:t>
            </a:r>
            <a:r>
              <a:rPr lang="ar-SA" sz="2300" dirty="0">
                <a:highlight>
                  <a:srgbClr val="FFFF00"/>
                </a:highlight>
                <a:latin typeface="Times New Roman" panose="02020603050405020304" pitchFamily="18" charset="0"/>
                <a:ea typeface="Times New Roman" panose="02020603050405020304" pitchFamily="18" charset="0"/>
                <a:cs typeface="B Mitra"/>
              </a:rPr>
              <a:t> (3) </a:t>
            </a:r>
            <a:r>
              <a:rPr lang="ar-SA" sz="2300" dirty="0">
                <a:latin typeface="Times New Roman" panose="02020603050405020304" pitchFamily="18" charset="0"/>
                <a:ea typeface="Times New Roman" panose="02020603050405020304" pitchFamily="18" charset="0"/>
                <a:cs typeface="B Mitra"/>
              </a:rPr>
              <a:t>و مشروط به ارسال سایر مستندات مورد نظر در هر</a:t>
            </a:r>
            <a:r>
              <a:rPr lang="fa-IR" sz="2300" dirty="0">
                <a:latin typeface="Times New Roman" panose="02020603050405020304" pitchFamily="18" charset="0"/>
                <a:ea typeface="Times New Roman" panose="02020603050405020304" pitchFamily="18" charset="0"/>
                <a:cs typeface="B Mitra"/>
              </a:rPr>
              <a:t> </a:t>
            </a:r>
            <a:r>
              <a:rPr lang="ar-SA" sz="2300" dirty="0">
                <a:latin typeface="Times New Roman" panose="02020603050405020304" pitchFamily="18" charset="0"/>
                <a:ea typeface="Times New Roman" panose="02020603050405020304" pitchFamily="18" charset="0"/>
                <a:cs typeface="B Mitra"/>
              </a:rPr>
              <a:t>روش، </a:t>
            </a:r>
            <a:r>
              <a:rPr lang="ar-SA" sz="2300" dirty="0">
                <a:highlight>
                  <a:srgbClr val="00FF00"/>
                </a:highlight>
                <a:latin typeface="Times New Roman" panose="02020603050405020304" pitchFamily="18" charset="0"/>
                <a:ea typeface="Times New Roman" panose="02020603050405020304" pitchFamily="18" charset="0"/>
                <a:cs typeface="B Mitra"/>
              </a:rPr>
              <a:t>امکان پذیر می باشد.</a:t>
            </a:r>
            <a:endParaRPr lang="en-US" sz="2300" dirty="0">
              <a:highlight>
                <a:srgbClr val="00FF00"/>
              </a:highlight>
              <a:latin typeface="Times New Roman" panose="02020603050405020304" pitchFamily="18" charset="0"/>
              <a:ea typeface="Times New Roman" panose="02020603050405020304" pitchFamily="18" charset="0"/>
              <a:cs typeface="B Mitra"/>
            </a:endParaRPr>
          </a:p>
          <a:p>
            <a:pPr marL="0" lvl="0" indent="0" algn="justLow" rtl="1">
              <a:lnSpc>
                <a:spcPct val="150000"/>
              </a:lnSpc>
              <a:buNone/>
            </a:pPr>
            <a:r>
              <a:rPr lang="fa-IR" sz="2300" dirty="0">
                <a:latin typeface="Times New Roman" panose="02020603050405020304" pitchFamily="18" charset="0"/>
                <a:ea typeface="Times New Roman" panose="02020603050405020304" pitchFamily="18" charset="0"/>
                <a:cs typeface="B Mitra"/>
              </a:rPr>
              <a:t>17- </a:t>
            </a:r>
            <a:r>
              <a:rPr lang="ar-SA" sz="2300" dirty="0">
                <a:latin typeface="Times New Roman" panose="02020603050405020304" pitchFamily="18" charset="0"/>
                <a:ea typeface="Times New Roman" panose="02020603050405020304" pitchFamily="18" charset="0"/>
                <a:cs typeface="B Mitra"/>
              </a:rPr>
              <a:t>پرداخت کمک بلاعوض </a:t>
            </a:r>
            <a:r>
              <a:rPr lang="ar-SA" sz="2300" dirty="0">
                <a:solidFill>
                  <a:srgbClr val="FF0000"/>
                </a:solidFill>
                <a:latin typeface="Times New Roman" panose="02020603050405020304" pitchFamily="18" charset="0"/>
                <a:ea typeface="Times New Roman" panose="02020603050405020304" pitchFamily="18" charset="0"/>
                <a:cs typeface="B Mitra"/>
              </a:rPr>
              <a:t>تامین مسکن </a:t>
            </a:r>
            <a:r>
              <a:rPr lang="ar-SA" sz="2300" dirty="0">
                <a:latin typeface="Times New Roman" panose="02020603050405020304" pitchFamily="18" charset="0"/>
                <a:ea typeface="Times New Roman" panose="02020603050405020304" pitchFamily="18" charset="0"/>
                <a:cs typeface="B Mitra"/>
              </a:rPr>
              <a:t>به </a:t>
            </a:r>
            <a:r>
              <a:rPr lang="ar-SA" sz="2300" b="1" dirty="0">
                <a:latin typeface="Times New Roman" panose="02020603050405020304" pitchFamily="18" charset="0"/>
                <a:ea typeface="Times New Roman" panose="02020603050405020304" pitchFamily="18" charset="0"/>
                <a:cs typeface="B Mitra"/>
              </a:rPr>
              <a:t>سرپرست تحت پوشش دارای چند قلو</a:t>
            </a:r>
            <a:r>
              <a:rPr lang="ar-SA" sz="2300" dirty="0">
                <a:latin typeface="Times New Roman" panose="02020603050405020304" pitchFamily="18" charset="0"/>
                <a:ea typeface="Times New Roman" panose="02020603050405020304" pitchFamily="18" charset="0"/>
                <a:cs typeface="B Mitra"/>
              </a:rPr>
              <a:t>، منوط به تأیید معاون اجتماعی بهزیستی استان در قالب ارائه </a:t>
            </a:r>
            <a:r>
              <a:rPr lang="ar-SA" sz="2300" dirty="0">
                <a:highlight>
                  <a:srgbClr val="FFFF00"/>
                </a:highlight>
                <a:latin typeface="Times New Roman" panose="02020603050405020304" pitchFamily="18" charset="0"/>
                <a:ea typeface="Times New Roman" panose="02020603050405020304" pitchFamily="18" charset="0"/>
                <a:cs typeface="B Mitra"/>
              </a:rPr>
              <a:t>معرفی نامه </a:t>
            </a:r>
            <a:r>
              <a:rPr lang="ar-SA" sz="2300" dirty="0">
                <a:highlight>
                  <a:srgbClr val="FFFF00"/>
                </a:highlight>
                <a:latin typeface="Times New Roman" panose="02020603050405020304" pitchFamily="18" charset="0"/>
                <a:ea typeface="Times New Roman" panose="02020603050405020304" pitchFamily="18" charset="0"/>
                <a:cs typeface="B Mitra"/>
                <a:hlinkClick r:id="rId2" action="ppaction://hlinkfile"/>
              </a:rPr>
              <a:t>شماره</a:t>
            </a:r>
            <a:r>
              <a:rPr lang="ar-SA" sz="2300" dirty="0">
                <a:highlight>
                  <a:srgbClr val="FFFF00"/>
                </a:highlight>
                <a:latin typeface="Times New Roman" panose="02020603050405020304" pitchFamily="18" charset="0"/>
                <a:ea typeface="Times New Roman" panose="02020603050405020304" pitchFamily="18" charset="0"/>
                <a:cs typeface="B Mitra"/>
              </a:rPr>
              <a:t> (4) </a:t>
            </a:r>
            <a:r>
              <a:rPr lang="ar-SA" sz="2300" dirty="0">
                <a:latin typeface="Times New Roman" panose="02020603050405020304" pitchFamily="18" charset="0"/>
                <a:ea typeface="Times New Roman" panose="02020603050405020304" pitchFamily="18" charset="0"/>
                <a:cs typeface="B Mitra"/>
              </a:rPr>
              <a:t>و مشروط به ارسال سایر مستندات مورد نظر در هر روش، </a:t>
            </a:r>
            <a:r>
              <a:rPr lang="ar-SA" sz="2300" dirty="0">
                <a:highlight>
                  <a:srgbClr val="00FF00"/>
                </a:highlight>
                <a:latin typeface="Times New Roman" panose="02020603050405020304" pitchFamily="18" charset="0"/>
                <a:ea typeface="Times New Roman" panose="02020603050405020304" pitchFamily="18" charset="0"/>
                <a:cs typeface="B Mitra"/>
              </a:rPr>
              <a:t>امکان پذیر می باشد</a:t>
            </a:r>
            <a:r>
              <a:rPr lang="ar-SA" sz="2300" dirty="0">
                <a:latin typeface="Times New Roman" panose="02020603050405020304" pitchFamily="18" charset="0"/>
                <a:ea typeface="Times New Roman" panose="02020603050405020304" pitchFamily="18" charset="0"/>
                <a:cs typeface="B Mitra"/>
              </a:rPr>
              <a:t>.</a:t>
            </a:r>
            <a:endParaRPr lang="en-US" sz="2300" dirty="0">
              <a:latin typeface="Times New Roman" panose="02020603050405020304" pitchFamily="18" charset="0"/>
              <a:ea typeface="Times New Roman" panose="02020603050405020304" pitchFamily="18" charset="0"/>
              <a:cs typeface="B Mitra"/>
            </a:endParaRPr>
          </a:p>
          <a:p>
            <a:pPr marL="0" lvl="0" indent="0" algn="justLow" rtl="1">
              <a:lnSpc>
                <a:spcPct val="150000"/>
              </a:lnSpc>
              <a:buNone/>
            </a:pPr>
            <a:r>
              <a:rPr lang="fa-IR" sz="2300" dirty="0">
                <a:latin typeface="Times New Roman" panose="02020603050405020304" pitchFamily="18" charset="0"/>
                <a:ea typeface="Times New Roman" panose="02020603050405020304" pitchFamily="18" charset="0"/>
                <a:cs typeface="B Mitra"/>
              </a:rPr>
              <a:t>18-</a:t>
            </a:r>
            <a:r>
              <a:rPr lang="ar-SA" sz="2300" b="1" dirty="0">
                <a:latin typeface="Times New Roman" panose="02020603050405020304" pitchFamily="18" charset="0"/>
                <a:ea typeface="Times New Roman" panose="02020603050405020304" pitchFamily="18" charset="0"/>
                <a:cs typeface="B Mitra"/>
              </a:rPr>
              <a:t>اخذ مجوز مکتوب </a:t>
            </a:r>
            <a:r>
              <a:rPr lang="ar-SA" sz="2300" dirty="0">
                <a:latin typeface="Times New Roman" panose="02020603050405020304" pitchFamily="18" charset="0"/>
                <a:ea typeface="Times New Roman" panose="02020603050405020304" pitchFamily="18" charset="0"/>
                <a:cs typeface="B Mitra"/>
              </a:rPr>
              <a:t>از رئیس مرکز توسعه کارآفرینی، اشتغال و توانمند سازی سازمان، </a:t>
            </a:r>
            <a:r>
              <a:rPr lang="ar-SA" sz="2300" dirty="0">
                <a:solidFill>
                  <a:srgbClr val="FF0000"/>
                </a:solidFill>
                <a:latin typeface="Times New Roman" panose="02020603050405020304" pitchFamily="18" charset="0"/>
                <a:ea typeface="Times New Roman" panose="02020603050405020304" pitchFamily="18" charset="0"/>
                <a:cs typeface="B Mitra"/>
              </a:rPr>
              <a:t>قبل از ارسال مستندات </a:t>
            </a:r>
            <a:r>
              <a:rPr lang="ar-SA" sz="2300" dirty="0">
                <a:latin typeface="Times New Roman" panose="02020603050405020304" pitchFamily="18" charset="0"/>
                <a:ea typeface="Times New Roman" panose="02020603050405020304" pitchFamily="18" charset="0"/>
                <a:cs typeface="B Mitra"/>
              </a:rPr>
              <a:t>تامین اعتبار در قالب ماده (7) دستورالعمل اجرایی نحوه هزینه کرد اعتبارات مسکن در سال 1403، </a:t>
            </a:r>
            <a:r>
              <a:rPr lang="ar-SA" sz="2300" dirty="0">
                <a:highlight>
                  <a:srgbClr val="00FF00"/>
                </a:highlight>
                <a:latin typeface="Times New Roman" panose="02020603050405020304" pitchFamily="18" charset="0"/>
                <a:ea typeface="Times New Roman" panose="02020603050405020304" pitchFamily="18" charset="0"/>
                <a:cs typeface="B Mitra"/>
              </a:rPr>
              <a:t>الزامی است.</a:t>
            </a:r>
            <a:endParaRPr lang="en-US" sz="2300" dirty="0">
              <a:highlight>
                <a:srgbClr val="00FF00"/>
              </a:highlight>
              <a:latin typeface="Times New Roman" panose="02020603050405020304" pitchFamily="18" charset="0"/>
              <a:ea typeface="Times New Roman" panose="02020603050405020304" pitchFamily="18" charset="0"/>
              <a:cs typeface="B Mitra"/>
            </a:endParaRPr>
          </a:p>
          <a:p>
            <a:endParaRPr lang="en-US" dirty="0"/>
          </a:p>
        </p:txBody>
      </p:sp>
    </p:spTree>
    <p:extLst>
      <p:ext uri="{BB962C8B-B14F-4D97-AF65-F5344CB8AC3E}">
        <p14:creationId xmlns:p14="http://schemas.microsoft.com/office/powerpoint/2010/main" val="35010298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094BD35-FCC4-492E-8784-1E9BF78FFDAD}"/>
              </a:ext>
            </a:extLst>
          </p:cNvPr>
          <p:cNvSpPr>
            <a:spLocks noGrp="1"/>
          </p:cNvSpPr>
          <p:nvPr>
            <p:ph type="title"/>
          </p:nvPr>
        </p:nvSpPr>
        <p:spPr>
          <a:xfrm>
            <a:off x="530088" y="139149"/>
            <a:ext cx="11410122" cy="655982"/>
          </a:xfrm>
        </p:spPr>
        <p:txBody>
          <a:bodyPr>
            <a:normAutofit/>
          </a:bodyPr>
          <a:lstStyle/>
          <a:p>
            <a:pPr algn="ctr" rtl="1"/>
            <a:r>
              <a:rPr lang="fa-IR" sz="3200" dirty="0">
                <a:latin typeface="B Titr"/>
                <a:cs typeface="B Titr" panose="00000700000000000000" pitchFamily="2" charset="-78"/>
              </a:rPr>
              <a:t>بندهایی از شرایط عمومی در خصوص نحوه </a:t>
            </a:r>
            <a:r>
              <a:rPr lang="fa-IR" sz="3200" dirty="0">
                <a:solidFill>
                  <a:srgbClr val="FF0000"/>
                </a:solidFill>
                <a:latin typeface="B Titr"/>
                <a:cs typeface="B Titr" panose="00000700000000000000" pitchFamily="2" charset="-78"/>
              </a:rPr>
              <a:t>چگونگی  ارسال مکاتبات</a:t>
            </a:r>
            <a:endParaRPr lang="en-US" sz="3200" dirty="0">
              <a:solidFill>
                <a:srgbClr val="FF0000"/>
              </a:solidFill>
              <a:latin typeface="B Titr"/>
              <a:cs typeface="B Titr" panose="00000700000000000000" pitchFamily="2" charset="-78"/>
            </a:endParaRPr>
          </a:p>
        </p:txBody>
      </p:sp>
      <p:sp>
        <p:nvSpPr>
          <p:cNvPr id="3" name="Content Placeholder 2">
            <a:extLst>
              <a:ext uri="{FF2B5EF4-FFF2-40B4-BE49-F238E27FC236}">
                <a16:creationId xmlns="" xmlns:a16="http://schemas.microsoft.com/office/drawing/2014/main" id="{C13201D9-21F7-4578-AC6C-5A9B5648AFB8}"/>
              </a:ext>
            </a:extLst>
          </p:cNvPr>
          <p:cNvSpPr>
            <a:spLocks noGrp="1"/>
          </p:cNvSpPr>
          <p:nvPr>
            <p:ph idx="1"/>
          </p:nvPr>
        </p:nvSpPr>
        <p:spPr>
          <a:xfrm>
            <a:off x="410817" y="901149"/>
            <a:ext cx="11529392" cy="5817704"/>
          </a:xfrm>
        </p:spPr>
        <p:txBody>
          <a:bodyPr>
            <a:normAutofit fontScale="70000" lnSpcReduction="20000"/>
          </a:bodyPr>
          <a:lstStyle/>
          <a:p>
            <a:pPr marL="0" lvl="0" indent="0" algn="justLow" rtl="1">
              <a:buNone/>
            </a:pPr>
            <a:r>
              <a:rPr lang="fa-IR" sz="3200" dirty="0">
                <a:latin typeface="Times New Roman" panose="02020603050405020304" pitchFamily="18" charset="0"/>
                <a:ea typeface="Times New Roman" panose="02020603050405020304" pitchFamily="18" charset="0"/>
                <a:cs typeface="B Mitra"/>
              </a:rPr>
              <a:t>*</a:t>
            </a:r>
            <a:r>
              <a:rPr lang="fa-IR" sz="3200" b="1" dirty="0">
                <a:solidFill>
                  <a:srgbClr val="00B0F0"/>
                </a:solidFill>
                <a:latin typeface="Times New Roman" panose="02020603050405020304" pitchFamily="18" charset="0"/>
                <a:ea typeface="Times New Roman" panose="02020603050405020304" pitchFamily="18" charset="0"/>
                <a:cs typeface="B Mitra"/>
              </a:rPr>
              <a:t>رعایت کلیه موارد مطروحه در مکاتبه شماره </a:t>
            </a:r>
            <a:r>
              <a:rPr lang="fa-IR" sz="3200" b="1" dirty="0">
                <a:solidFill>
                  <a:srgbClr val="00B0F0"/>
                </a:solidFill>
                <a:latin typeface="Times New Roman" panose="02020603050405020304" pitchFamily="18" charset="0"/>
                <a:ea typeface="Times New Roman" panose="02020603050405020304" pitchFamily="18" charset="0"/>
                <a:cs typeface="B Mitra"/>
                <a:hlinkClick r:id="rId2" action="ppaction://hlinksldjump"/>
              </a:rPr>
              <a:t>900/1403/43274</a:t>
            </a:r>
            <a:r>
              <a:rPr lang="fa-IR" sz="3200" b="1" dirty="0">
                <a:solidFill>
                  <a:srgbClr val="00B0F0"/>
                </a:solidFill>
                <a:latin typeface="Times New Roman" panose="02020603050405020304" pitchFamily="18" charset="0"/>
                <a:ea typeface="Times New Roman" panose="02020603050405020304" pitchFamily="18" charset="0"/>
                <a:cs typeface="B Mitra"/>
              </a:rPr>
              <a:t> مورخ 1403/04/16 در زمان ارسال مستندات الزامی است</a:t>
            </a:r>
          </a:p>
          <a:p>
            <a:pPr marL="0" lvl="0" indent="0" algn="justLow" rtl="1">
              <a:lnSpc>
                <a:spcPct val="170000"/>
              </a:lnSpc>
              <a:buNone/>
            </a:pPr>
            <a:r>
              <a:rPr lang="fa-IR" sz="3200" dirty="0">
                <a:latin typeface="Times New Roman" panose="02020603050405020304" pitchFamily="18" charset="0"/>
                <a:ea typeface="Times New Roman" panose="02020603050405020304" pitchFamily="18" charset="0"/>
                <a:cs typeface="B Mitra"/>
              </a:rPr>
              <a:t>13- </a:t>
            </a:r>
            <a:r>
              <a:rPr lang="ar-SA" sz="3100" dirty="0">
                <a:solidFill>
                  <a:srgbClr val="FF0000"/>
                </a:solidFill>
                <a:latin typeface="Times New Roman" panose="02020603050405020304" pitchFamily="18" charset="0"/>
                <a:ea typeface="Times New Roman" panose="02020603050405020304" pitchFamily="18" charset="0"/>
                <a:cs typeface="B Mitra"/>
              </a:rPr>
              <a:t>در مستندات </a:t>
            </a:r>
            <a:r>
              <a:rPr lang="ar-SA" sz="3100" dirty="0">
                <a:solidFill>
                  <a:srgbClr val="FF0000"/>
                </a:solidFill>
                <a:latin typeface="Times New Roman" panose="02020603050405020304" pitchFamily="18" charset="0"/>
                <a:ea typeface="Times New Roman" panose="02020603050405020304" pitchFamily="18" charset="0"/>
                <a:cs typeface="B Mitra"/>
                <a:hlinkClick r:id="rId3" action="ppaction://hlinkfile"/>
              </a:rPr>
              <a:t>ارسالی</a:t>
            </a:r>
            <a:r>
              <a:rPr lang="ar-SA" sz="3100" dirty="0">
                <a:latin typeface="Times New Roman" panose="02020603050405020304" pitchFamily="18" charset="0"/>
                <a:ea typeface="Times New Roman" panose="02020603050405020304" pitchFamily="18" charset="0"/>
                <a:cs typeface="B Mitra"/>
              </a:rPr>
              <a:t>، </a:t>
            </a:r>
            <a:r>
              <a:rPr lang="ar-SA" sz="3100" dirty="0">
                <a:highlight>
                  <a:srgbClr val="FFFF00"/>
                </a:highlight>
                <a:latin typeface="Times New Roman" panose="02020603050405020304" pitchFamily="18" charset="0"/>
                <a:ea typeface="Times New Roman" panose="02020603050405020304" pitchFamily="18" charset="0"/>
                <a:cs typeface="B Mitra"/>
              </a:rPr>
              <a:t>درج کد </a:t>
            </a:r>
            <a:r>
              <a:rPr lang="ar-SA" sz="3100" dirty="0">
                <a:highlight>
                  <a:srgbClr val="FFFF00"/>
                </a:highlight>
                <a:latin typeface="Times New Roman" panose="02020603050405020304" pitchFamily="18" charset="0"/>
                <a:ea typeface="Times New Roman" panose="02020603050405020304" pitchFamily="18" charset="0"/>
                <a:cs typeface="B Mitra"/>
                <a:hlinkClick r:id="rId4" action="ppaction://hlinkfile"/>
              </a:rPr>
              <a:t>عنوان</a:t>
            </a:r>
            <a:r>
              <a:rPr lang="ar-SA" sz="3100" dirty="0">
                <a:highlight>
                  <a:srgbClr val="FFFF00"/>
                </a:highlight>
                <a:latin typeface="Times New Roman" panose="02020603050405020304" pitchFamily="18" charset="0"/>
                <a:ea typeface="Times New Roman" panose="02020603050405020304" pitchFamily="18" charset="0"/>
                <a:cs typeface="B Mitra"/>
              </a:rPr>
              <a:t> </a:t>
            </a:r>
            <a:r>
              <a:rPr lang="ar-SA" sz="3100" dirty="0">
                <a:latin typeface="Times New Roman" panose="02020603050405020304" pitchFamily="18" charset="0"/>
                <a:ea typeface="Times New Roman" panose="02020603050405020304" pitchFamily="18" charset="0"/>
                <a:cs typeface="B Mitra"/>
              </a:rPr>
              <a:t>تامین اعتبار مسکن (تفاهمنامه/طرح/ احداث/خرید/اجاره مسکن/ تعمیر مسکن و...) و </a:t>
            </a:r>
            <a:r>
              <a:rPr lang="ar-SA" sz="3100" dirty="0">
                <a:highlight>
                  <a:srgbClr val="00FF00"/>
                </a:highlight>
                <a:latin typeface="Times New Roman" panose="02020603050405020304" pitchFamily="18" charset="0"/>
                <a:ea typeface="Times New Roman" panose="02020603050405020304" pitchFamily="18" charset="0"/>
                <a:cs typeface="B Mitra"/>
              </a:rPr>
              <a:t>تعداد مستند ارسالی </a:t>
            </a:r>
            <a:r>
              <a:rPr lang="ar-SA" sz="3100" dirty="0">
                <a:latin typeface="Times New Roman" panose="02020603050405020304" pitchFamily="18" charset="0"/>
                <a:ea typeface="Times New Roman" panose="02020603050405020304" pitchFamily="18" charset="0"/>
                <a:cs typeface="B Mitra"/>
              </a:rPr>
              <a:t>در </a:t>
            </a:r>
            <a:r>
              <a:rPr lang="ar-SA" sz="3100" dirty="0">
                <a:solidFill>
                  <a:srgbClr val="FF0000"/>
                </a:solidFill>
                <a:latin typeface="Times New Roman" panose="02020603050405020304" pitchFamily="18" charset="0"/>
                <a:ea typeface="Times New Roman" panose="02020603050405020304" pitchFamily="18" charset="0"/>
                <a:cs typeface="B Mitra"/>
              </a:rPr>
              <a:t>موضوع و متن مکاتبه </a:t>
            </a:r>
            <a:r>
              <a:rPr lang="ar-SA" sz="3100" dirty="0">
                <a:latin typeface="Times New Roman" panose="02020603050405020304" pitchFamily="18" charset="0"/>
                <a:ea typeface="Times New Roman" panose="02020603050405020304" pitchFamily="18" charset="0"/>
                <a:cs typeface="B Mitra"/>
              </a:rPr>
              <a:t>ا</a:t>
            </a:r>
            <a:r>
              <a:rPr lang="ar-SA" sz="3100" dirty="0">
                <a:highlight>
                  <a:srgbClr val="00FF00"/>
                </a:highlight>
                <a:latin typeface="Times New Roman" panose="02020603050405020304" pitchFamily="18" charset="0"/>
                <a:ea typeface="Times New Roman" panose="02020603050405020304" pitchFamily="18" charset="0"/>
                <a:cs typeface="B Mitra"/>
              </a:rPr>
              <a:t>لزامی</a:t>
            </a:r>
            <a:r>
              <a:rPr lang="ar-SA" sz="3100" dirty="0">
                <a:latin typeface="Times New Roman" panose="02020603050405020304" pitchFamily="18" charset="0"/>
                <a:ea typeface="Times New Roman" panose="02020603050405020304" pitchFamily="18" charset="0"/>
                <a:cs typeface="B Mitra"/>
              </a:rPr>
              <a:t> است</a:t>
            </a:r>
            <a:endParaRPr lang="fa-IR" sz="3100" dirty="0">
              <a:latin typeface="Times New Roman" panose="02020603050405020304" pitchFamily="18" charset="0"/>
              <a:ea typeface="Times New Roman" panose="02020603050405020304" pitchFamily="18" charset="0"/>
              <a:cs typeface="B Mitra"/>
            </a:endParaRPr>
          </a:p>
          <a:p>
            <a:pPr marL="0" lvl="0" indent="0" algn="justLow" rtl="1">
              <a:buNone/>
            </a:pPr>
            <a:endParaRPr lang="en-US" sz="1000" dirty="0">
              <a:latin typeface="Times New Roman" panose="02020603050405020304" pitchFamily="18" charset="0"/>
              <a:ea typeface="Times New Roman" panose="02020603050405020304" pitchFamily="18" charset="0"/>
              <a:cs typeface="B Mitra"/>
            </a:endParaRPr>
          </a:p>
          <a:p>
            <a:pPr marL="228600" algn="justLow" rtl="1"/>
            <a:r>
              <a:rPr lang="ar-SA" sz="2600" dirty="0">
                <a:latin typeface="Times New Roman" panose="02020603050405020304" pitchFamily="18" charset="0"/>
                <a:ea typeface="Times New Roman" panose="02020603050405020304" pitchFamily="18" charset="0"/>
                <a:cs typeface="B Titr"/>
              </a:rPr>
              <a:t>تبصره 1: </a:t>
            </a:r>
            <a:r>
              <a:rPr lang="ar-SA" sz="3200" dirty="0">
                <a:latin typeface="Times New Roman" panose="02020603050405020304" pitchFamily="18" charset="0"/>
                <a:ea typeface="Times New Roman" panose="02020603050405020304" pitchFamily="18" charset="0"/>
                <a:cs typeface="B Mitra"/>
              </a:rPr>
              <a:t>مدارک و مستندات مورد نظر برای هر یک از افراد حائز شرایط می بایست </a:t>
            </a:r>
            <a:r>
              <a:rPr lang="ar-SA" sz="3200" dirty="0">
                <a:highlight>
                  <a:srgbClr val="FFFF00"/>
                </a:highlight>
                <a:latin typeface="Times New Roman" panose="02020603050405020304" pitchFamily="18" charset="0"/>
                <a:ea typeface="Times New Roman" panose="02020603050405020304" pitchFamily="18" charset="0"/>
                <a:cs typeface="B Mitra"/>
              </a:rPr>
              <a:t>در یک </a:t>
            </a:r>
            <a:r>
              <a:rPr lang="ar-SA" sz="3200" dirty="0">
                <a:highlight>
                  <a:srgbClr val="FFFF00"/>
                </a:highlight>
                <a:latin typeface="Times New Roman" panose="02020603050405020304" pitchFamily="18" charset="0"/>
                <a:ea typeface="Times New Roman" panose="02020603050405020304" pitchFamily="18" charset="0"/>
                <a:cs typeface="B Mitra"/>
                <a:hlinkClick r:id="rId5" action="ppaction://hlinkfile"/>
              </a:rPr>
              <a:t>فولدر</a:t>
            </a:r>
            <a:r>
              <a:rPr lang="ar-SA" sz="3200" dirty="0">
                <a:highlight>
                  <a:srgbClr val="FFFF00"/>
                </a:highlight>
                <a:latin typeface="Times New Roman" panose="02020603050405020304" pitchFamily="18" charset="0"/>
                <a:ea typeface="Times New Roman" panose="02020603050405020304" pitchFamily="18" charset="0"/>
                <a:cs typeface="B Mitra"/>
              </a:rPr>
              <a:t> الکترونیکی </a:t>
            </a:r>
            <a:r>
              <a:rPr lang="ar-SA" sz="3200" dirty="0">
                <a:latin typeface="Times New Roman" panose="02020603050405020304" pitchFamily="18" charset="0"/>
                <a:ea typeface="Times New Roman" panose="02020603050405020304" pitchFamily="18" charset="0"/>
                <a:cs typeface="B Mitra"/>
              </a:rPr>
              <a:t>صرفاً با محتوای </a:t>
            </a:r>
            <a:r>
              <a:rPr lang="fa-IR" sz="3200" dirty="0">
                <a:latin typeface="Times New Roman" panose="02020603050405020304" pitchFamily="18" charset="0"/>
                <a:ea typeface="Times New Roman" panose="02020603050405020304" pitchFamily="18" charset="0"/>
                <a:cs typeface="B Mitra"/>
              </a:rPr>
              <a:t>یک </a:t>
            </a:r>
            <a:r>
              <a:rPr lang="ar-SA" sz="3200" dirty="0">
                <a:latin typeface="Times New Roman" panose="02020603050405020304" pitchFamily="18" charset="0"/>
                <a:ea typeface="Times New Roman" panose="02020603050405020304" pitchFamily="18" charset="0"/>
                <a:cs typeface="B Mitra"/>
              </a:rPr>
              <a:t>فای</a:t>
            </a:r>
            <a:r>
              <a:rPr lang="fa-IR" sz="3200" dirty="0">
                <a:latin typeface="Times New Roman" panose="02020603050405020304" pitchFamily="18" charset="0"/>
                <a:ea typeface="Times New Roman" panose="02020603050405020304" pitchFamily="18" charset="0"/>
                <a:cs typeface="B Mitra"/>
              </a:rPr>
              <a:t>ل ادغام شده با فرمت </a:t>
            </a:r>
            <a:r>
              <a:rPr lang="en-US" sz="3200" dirty="0">
                <a:latin typeface="Times New Roman" panose="02020603050405020304" pitchFamily="18" charset="0"/>
                <a:ea typeface="Times New Roman" panose="02020603050405020304" pitchFamily="18" charset="0"/>
                <a:cs typeface="B Mitra"/>
              </a:rPr>
              <a:t>pdf</a:t>
            </a:r>
            <a:r>
              <a:rPr lang="ar-SA" sz="3200" dirty="0">
                <a:latin typeface="Times New Roman" panose="02020603050405020304" pitchFamily="18" charset="0"/>
                <a:ea typeface="Times New Roman" panose="02020603050405020304" pitchFamily="18" charset="0"/>
                <a:cs typeface="B Mitra"/>
              </a:rPr>
              <a:t> به صورت واضح و غیر مخدوش ارسال گردد.</a:t>
            </a:r>
            <a:endParaRPr lang="fa-IR" sz="3200" dirty="0">
              <a:latin typeface="Times New Roman" panose="02020603050405020304" pitchFamily="18" charset="0"/>
              <a:ea typeface="Times New Roman" panose="02020603050405020304" pitchFamily="18" charset="0"/>
              <a:cs typeface="B Mitra"/>
            </a:endParaRPr>
          </a:p>
          <a:p>
            <a:pPr marL="0" indent="0" algn="justLow" rtl="1">
              <a:buNone/>
            </a:pPr>
            <a:endParaRPr lang="fa-IR" sz="800" dirty="0">
              <a:latin typeface="Times New Roman" panose="02020603050405020304" pitchFamily="18" charset="0"/>
              <a:ea typeface="Times New Roman" panose="02020603050405020304" pitchFamily="18" charset="0"/>
              <a:cs typeface="B Mitra"/>
            </a:endParaRPr>
          </a:p>
          <a:p>
            <a:pPr marL="228600" algn="justLow" rtl="1"/>
            <a:r>
              <a:rPr lang="ar-SA" sz="2600" dirty="0">
                <a:latin typeface="Times New Roman" panose="02020603050405020304" pitchFamily="18" charset="0"/>
                <a:ea typeface="Times New Roman" panose="02020603050405020304" pitchFamily="18" charset="0"/>
                <a:cs typeface="B Titr"/>
              </a:rPr>
              <a:t>تبصره 2:</a:t>
            </a:r>
            <a:r>
              <a:rPr lang="ar-SA" sz="3200" dirty="0">
                <a:latin typeface="Times New Roman" panose="02020603050405020304" pitchFamily="18" charset="0"/>
                <a:ea typeface="Times New Roman" panose="02020603050405020304" pitchFamily="18" charset="0"/>
                <a:cs typeface="B Mitra"/>
              </a:rPr>
              <a:t> </a:t>
            </a:r>
            <a:r>
              <a:rPr lang="ar-SA" sz="3200" dirty="0">
                <a:solidFill>
                  <a:srgbClr val="FF0000"/>
                </a:solidFill>
                <a:latin typeface="Times New Roman" panose="02020603050405020304" pitchFamily="18" charset="0"/>
                <a:ea typeface="Times New Roman" panose="02020603050405020304" pitchFamily="18" charset="0"/>
                <a:cs typeface="B Mitra"/>
              </a:rPr>
              <a:t>ارسال </a:t>
            </a:r>
            <a:r>
              <a:rPr lang="ar-SA" sz="3200" dirty="0">
                <a:solidFill>
                  <a:srgbClr val="FF0000"/>
                </a:solidFill>
                <a:latin typeface="Times New Roman" panose="02020603050405020304" pitchFamily="18" charset="0"/>
                <a:ea typeface="Times New Roman" panose="02020603050405020304" pitchFamily="18" charset="0"/>
                <a:cs typeface="B Mitra"/>
                <a:hlinkClick r:id="rId6" action="ppaction://hlinkfile"/>
              </a:rPr>
              <a:t>لیست</a:t>
            </a:r>
            <a:r>
              <a:rPr lang="ar-SA" sz="3200" dirty="0">
                <a:solidFill>
                  <a:srgbClr val="FF0000"/>
                </a:solidFill>
                <a:latin typeface="Times New Roman" panose="02020603050405020304" pitchFamily="18" charset="0"/>
                <a:ea typeface="Times New Roman" panose="02020603050405020304" pitchFamily="18" charset="0"/>
                <a:cs typeface="B Mitra"/>
              </a:rPr>
              <a:t> </a:t>
            </a:r>
            <a:r>
              <a:rPr lang="ar-SA" sz="3200" dirty="0">
                <a:solidFill>
                  <a:srgbClr val="FF0000"/>
                </a:solidFill>
                <a:latin typeface="Times New Roman" panose="02020603050405020304" pitchFamily="18" charset="0"/>
                <a:ea typeface="Times New Roman" panose="02020603050405020304" pitchFamily="18" charset="0"/>
                <a:cs typeface="B Mitra"/>
                <a:hlinkClick r:id="rId7" action="ppaction://hlinkfile"/>
              </a:rPr>
              <a:t>اکسل</a:t>
            </a:r>
            <a:r>
              <a:rPr lang="ar-SA" sz="3200" dirty="0">
                <a:solidFill>
                  <a:srgbClr val="FF0000"/>
                </a:solidFill>
                <a:latin typeface="Times New Roman" panose="02020603050405020304" pitchFamily="18" charset="0"/>
                <a:ea typeface="Times New Roman" panose="02020603050405020304" pitchFamily="18" charset="0"/>
                <a:cs typeface="B Mitra"/>
              </a:rPr>
              <a:t> </a:t>
            </a:r>
            <a:r>
              <a:rPr lang="ar-SA" sz="3200" dirty="0">
                <a:latin typeface="Times New Roman" panose="02020603050405020304" pitchFamily="18" charset="0"/>
                <a:ea typeface="Times New Roman" panose="02020603050405020304" pitchFamily="18" charset="0"/>
                <a:cs typeface="B Mitra"/>
              </a:rPr>
              <a:t>افراد دارای معلولیت و مددجویان معرفی شده جهت تامین اعتبار همراه مکاتبات استانی در اتوماسیون اداری، الزامی می باشد.</a:t>
            </a:r>
            <a:endParaRPr lang="fa-IR" sz="3200" dirty="0">
              <a:latin typeface="Times New Roman" panose="02020603050405020304" pitchFamily="18" charset="0"/>
              <a:ea typeface="Times New Roman" panose="02020603050405020304" pitchFamily="18" charset="0"/>
              <a:cs typeface="B Mitra"/>
            </a:endParaRPr>
          </a:p>
          <a:p>
            <a:pPr marL="0" lvl="0" indent="0" algn="justLow" rtl="1">
              <a:buNone/>
            </a:pPr>
            <a:r>
              <a:rPr lang="fa-IR" sz="2900" dirty="0">
                <a:latin typeface="Times New Roman" panose="02020603050405020304" pitchFamily="18" charset="0"/>
                <a:ea typeface="Times New Roman" panose="02020603050405020304" pitchFamily="18" charset="0"/>
                <a:cs typeface="B Mitra"/>
              </a:rPr>
              <a:t>19- </a:t>
            </a:r>
            <a:r>
              <a:rPr lang="ar-SA" sz="2900" dirty="0">
                <a:latin typeface="Times New Roman" panose="02020603050405020304" pitchFamily="18" charset="0"/>
                <a:ea typeface="Times New Roman" panose="02020603050405020304" pitchFamily="18" charset="0"/>
                <a:cs typeface="B Mitra"/>
              </a:rPr>
              <a:t>ضروری است ضمن جمع آوری و ارسال مستندات تامین اعتبار به معاونت تامین و توسعه مسکن، یک نسخه از کلیه مدارک، در پرونده مسکن افراد دارای معلولیت و مددجویان تحت پوشش آن استان نگهداری گردد.</a:t>
            </a:r>
            <a:endParaRPr lang="en-US" sz="2600" dirty="0">
              <a:latin typeface="Times New Roman" panose="02020603050405020304" pitchFamily="18" charset="0"/>
              <a:ea typeface="Times New Roman" panose="02020603050405020304" pitchFamily="18" charset="0"/>
              <a:cs typeface="B Mitra"/>
            </a:endParaRPr>
          </a:p>
          <a:p>
            <a:pPr marL="0" lvl="0" indent="0" algn="justLow" rtl="1">
              <a:buNone/>
            </a:pPr>
            <a:r>
              <a:rPr lang="fa-IR" sz="2900" dirty="0">
                <a:latin typeface="Times New Roman" panose="02020603050405020304" pitchFamily="18" charset="0"/>
                <a:ea typeface="Times New Roman" panose="02020603050405020304" pitchFamily="18" charset="0"/>
                <a:cs typeface="B Mitra"/>
              </a:rPr>
              <a:t>20- </a:t>
            </a:r>
            <a:r>
              <a:rPr lang="ar-SA" sz="2900" dirty="0">
                <a:latin typeface="Times New Roman" panose="02020603050405020304" pitchFamily="18" charset="0"/>
                <a:ea typeface="Times New Roman" panose="02020603050405020304" pitchFamily="18" charset="0"/>
                <a:cs typeface="B Mitra"/>
              </a:rPr>
              <a:t>ضروری است ضمن جمع آوری و ارسال مستندات تامین اعتبار، از ایجاد هرگونه تعهد پرداخت قطعی به افراد دارای معلولیت و مددجویان تحت پوشش، توسط استان ها خودداری گردد.</a:t>
            </a:r>
            <a:endParaRPr lang="en-US" sz="2600" dirty="0">
              <a:latin typeface="Times New Roman" panose="02020603050405020304" pitchFamily="18" charset="0"/>
              <a:ea typeface="Times New Roman" panose="02020603050405020304" pitchFamily="18" charset="0"/>
              <a:cs typeface="B Mitra"/>
            </a:endParaRPr>
          </a:p>
          <a:p>
            <a:pPr marL="0" lvl="0" indent="0" algn="justLow" rtl="1">
              <a:buNone/>
            </a:pPr>
            <a:r>
              <a:rPr lang="fa-IR" sz="2900" dirty="0">
                <a:latin typeface="Times New Roman" panose="02020603050405020304" pitchFamily="18" charset="0"/>
                <a:ea typeface="Times New Roman" panose="02020603050405020304" pitchFamily="18" charset="0"/>
                <a:cs typeface="B Mitra"/>
              </a:rPr>
              <a:t>21- </a:t>
            </a:r>
            <a:r>
              <a:rPr lang="ar-SA" sz="2900" dirty="0">
                <a:latin typeface="Times New Roman" panose="02020603050405020304" pitchFamily="18" charset="0"/>
                <a:ea typeface="Times New Roman" panose="02020603050405020304" pitchFamily="18" charset="0"/>
                <a:cs typeface="B Mitra"/>
              </a:rPr>
              <a:t>در تمامی روش های تامین اعتبار مسکن، ثبت کمک های بلاعوض در سامانه بهزیستی بنام افراد حائز شرایط ضروری است. </a:t>
            </a:r>
            <a:endParaRPr lang="en-US" sz="2600" dirty="0">
              <a:latin typeface="Times New Roman" panose="02020603050405020304" pitchFamily="18" charset="0"/>
              <a:ea typeface="Times New Roman" panose="02020603050405020304" pitchFamily="18" charset="0"/>
              <a:cs typeface="B Mitra"/>
            </a:endParaRPr>
          </a:p>
          <a:p>
            <a:pPr marL="228600" algn="justLow" rtl="1"/>
            <a:r>
              <a:rPr lang="ar-SA" sz="2200" dirty="0">
                <a:latin typeface="Times New Roman" panose="02020603050405020304" pitchFamily="18" charset="0"/>
                <a:ea typeface="Times New Roman" panose="02020603050405020304" pitchFamily="18" charset="0"/>
                <a:cs typeface="B Titr"/>
              </a:rPr>
              <a:t>تبصره :</a:t>
            </a:r>
            <a:r>
              <a:rPr lang="ar-SA" sz="2900" dirty="0">
                <a:latin typeface="Times New Roman" panose="02020603050405020304" pitchFamily="18" charset="0"/>
                <a:ea typeface="Times New Roman" panose="02020603050405020304" pitchFamily="18" charset="0"/>
                <a:cs typeface="B Mitra"/>
              </a:rPr>
              <a:t> در تمامی روش های تامین اعتبار مسکن ثبت کمک های بلاعوض خانوارهای دارای حداقل دو عضو معلول به نسبت مساوی به نام تمامی افراد دارای معلولیت عضو خانوار، ضروری است. </a:t>
            </a:r>
            <a:endParaRPr lang="en-US" sz="2600" dirty="0">
              <a:latin typeface="Times New Roman" panose="02020603050405020304" pitchFamily="18" charset="0"/>
              <a:ea typeface="Times New Roman" panose="02020603050405020304" pitchFamily="18" charset="0"/>
            </a:endParaRPr>
          </a:p>
          <a:p>
            <a:pPr marL="228600" algn="justLow" rtl="1"/>
            <a:endParaRPr lang="en-US" sz="1600" dirty="0">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25986366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993D313-FF7E-4656-96DD-B719C3CD96AC}"/>
              </a:ext>
            </a:extLst>
          </p:cNvPr>
          <p:cNvSpPr>
            <a:spLocks noGrp="1"/>
          </p:cNvSpPr>
          <p:nvPr>
            <p:ph type="title"/>
          </p:nvPr>
        </p:nvSpPr>
        <p:spPr>
          <a:xfrm>
            <a:off x="1718087" y="624110"/>
            <a:ext cx="9786525" cy="992655"/>
          </a:xfrm>
        </p:spPr>
        <p:txBody>
          <a:bodyPr>
            <a:noAutofit/>
          </a:bodyPr>
          <a:lstStyle/>
          <a:p>
            <a:pPr algn="ctr" rtl="1"/>
            <a:r>
              <a:rPr lang="fa-IR" sz="2400" b="1" dirty="0">
                <a:solidFill>
                  <a:srgbClr val="FF0000"/>
                </a:solidFill>
                <a:latin typeface="b titr" panose="00000700000000000000" pitchFamily="2" charset="-78"/>
                <a:cs typeface="B Titr" panose="00000700000000000000" pitchFamily="2" charset="-78"/>
              </a:rPr>
              <a:t> الزام درج کد عنوان تامین اعتبار مسکن و تعداد مستندات ارسالی در موضوع و متن مکاتبه، مطابق بند (13)</a:t>
            </a:r>
            <a:r>
              <a:rPr lang="fa-IR" sz="2400" b="1" dirty="0">
                <a:solidFill>
                  <a:srgbClr val="FF0000"/>
                </a:solidFill>
                <a:latin typeface="b nazanin" panose="00000400000000000000" pitchFamily="2" charset="-78"/>
                <a:cs typeface="B Titr" panose="00000700000000000000" pitchFamily="2" charset="-78"/>
              </a:rPr>
              <a:t> بخشنامه شماره 900/1403/43132 مورخ 1402/04/16</a:t>
            </a:r>
            <a:endParaRPr lang="en-US" sz="2400" dirty="0">
              <a:solidFill>
                <a:srgbClr val="FF0000"/>
              </a:solidFill>
              <a:cs typeface="B Titr" panose="00000700000000000000" pitchFamily="2" charset="-78"/>
            </a:endParaRPr>
          </a:p>
        </p:txBody>
      </p:sp>
      <p:graphicFrame>
        <p:nvGraphicFramePr>
          <p:cNvPr id="7" name="Content Placeholder 6">
            <a:extLst>
              <a:ext uri="{FF2B5EF4-FFF2-40B4-BE49-F238E27FC236}">
                <a16:creationId xmlns="" xmlns:a16="http://schemas.microsoft.com/office/drawing/2014/main" id="{68332BCE-A57F-4543-9679-70D9886197A3}"/>
              </a:ext>
            </a:extLst>
          </p:cNvPr>
          <p:cNvGraphicFramePr>
            <a:graphicFrameLocks noGrp="1"/>
          </p:cNvGraphicFramePr>
          <p:nvPr>
            <p:ph idx="1"/>
            <p:extLst>
              <p:ext uri="{D42A27DB-BD31-4B8C-83A1-F6EECF244321}">
                <p14:modId xmlns:p14="http://schemas.microsoft.com/office/powerpoint/2010/main" val="2898419725"/>
              </p:ext>
            </p:extLst>
          </p:nvPr>
        </p:nvGraphicFramePr>
        <p:xfrm>
          <a:off x="1718086" y="1616765"/>
          <a:ext cx="9786525" cy="5192865"/>
        </p:xfrm>
        <a:graphic>
          <a:graphicData uri="http://schemas.openxmlformats.org/drawingml/2006/table">
            <a:tbl>
              <a:tblPr rtl="1">
                <a:tableStyleId>{616DA210-FB5B-4158-B5E0-FEB733F419BA}</a:tableStyleId>
              </a:tblPr>
              <a:tblGrid>
                <a:gridCol w="2246037">
                  <a:extLst>
                    <a:ext uri="{9D8B030D-6E8A-4147-A177-3AD203B41FA5}">
                      <a16:colId xmlns="" xmlns:a16="http://schemas.microsoft.com/office/drawing/2014/main" val="2425261199"/>
                    </a:ext>
                  </a:extLst>
                </a:gridCol>
                <a:gridCol w="5632174">
                  <a:extLst>
                    <a:ext uri="{9D8B030D-6E8A-4147-A177-3AD203B41FA5}">
                      <a16:colId xmlns="" xmlns:a16="http://schemas.microsoft.com/office/drawing/2014/main" val="2901938439"/>
                    </a:ext>
                  </a:extLst>
                </a:gridCol>
                <a:gridCol w="1908314">
                  <a:extLst>
                    <a:ext uri="{9D8B030D-6E8A-4147-A177-3AD203B41FA5}">
                      <a16:colId xmlns="" xmlns:a16="http://schemas.microsoft.com/office/drawing/2014/main" val="1327956169"/>
                    </a:ext>
                  </a:extLst>
                </a:gridCol>
              </a:tblGrid>
              <a:tr h="636105">
                <a:tc>
                  <a:txBody>
                    <a:bodyPr/>
                    <a:lstStyle/>
                    <a:p>
                      <a:pPr algn="ctr" rtl="1" fontAlgn="ctr"/>
                      <a:r>
                        <a:rPr lang="fa-IR" sz="1600" u="none" strike="noStrike" dirty="0">
                          <a:effectLst/>
                          <a:highlight>
                            <a:srgbClr val="00FF00"/>
                          </a:highlight>
                          <a:cs typeface="B Titr" panose="00000700000000000000" pitchFamily="2" charset="-78"/>
                        </a:rPr>
                        <a:t>کد  بخشنامه</a:t>
                      </a:r>
                      <a:endParaRPr lang="fa-IR" sz="1600" b="1" i="0" u="none" strike="noStrike" dirty="0">
                        <a:solidFill>
                          <a:srgbClr val="333333"/>
                        </a:solidFill>
                        <a:effectLst/>
                        <a:highlight>
                          <a:srgbClr val="00FF00"/>
                        </a:highlight>
                        <a:latin typeface="B Nazanin" panose="00000400000000000000" pitchFamily="2" charset="-78"/>
                        <a:cs typeface="B Titr" panose="00000700000000000000" pitchFamily="2" charset="-78"/>
                      </a:endParaRPr>
                    </a:p>
                  </a:txBody>
                  <a:tcPr marL="9525" marR="9525" marT="47625" marB="47625" anchor="ctr"/>
                </a:tc>
                <a:tc>
                  <a:txBody>
                    <a:bodyPr/>
                    <a:lstStyle/>
                    <a:p>
                      <a:pPr algn="ctr" rtl="1" fontAlgn="ctr"/>
                      <a:r>
                        <a:rPr lang="fa-IR" sz="1600" u="none" strike="noStrike" dirty="0">
                          <a:effectLst/>
                          <a:highlight>
                            <a:srgbClr val="FFFF00"/>
                          </a:highlight>
                          <a:cs typeface="B Titr" panose="00000700000000000000" pitchFamily="2" charset="-78"/>
                        </a:rPr>
                        <a:t>نحوه نگارش موضوع و متن مکاتبات ارسال مستندات تامین اعتبار</a:t>
                      </a:r>
                      <a:endParaRPr lang="fa-IR" sz="1600" b="1" i="0" u="none" strike="noStrike" dirty="0">
                        <a:solidFill>
                          <a:srgbClr val="333333"/>
                        </a:solidFill>
                        <a:effectLst/>
                        <a:highlight>
                          <a:srgbClr val="FFFF00"/>
                        </a:highlight>
                        <a:latin typeface="B Nazanin" panose="00000400000000000000" pitchFamily="2" charset="-78"/>
                        <a:cs typeface="B Titr" panose="00000700000000000000" pitchFamily="2" charset="-78"/>
                      </a:endParaRPr>
                    </a:p>
                  </a:txBody>
                  <a:tcPr marL="9525" marR="9525" marT="47625" marB="47625" anchor="ctr"/>
                </a:tc>
                <a:tc>
                  <a:txBody>
                    <a:bodyPr/>
                    <a:lstStyle/>
                    <a:p>
                      <a:pPr algn="ctr" rtl="1" fontAlgn="ctr"/>
                      <a:r>
                        <a:rPr lang="fa-IR" sz="1600" u="none" strike="noStrike" dirty="0">
                          <a:effectLst/>
                          <a:highlight>
                            <a:srgbClr val="00FFFF"/>
                          </a:highlight>
                          <a:cs typeface="B Titr" panose="00000700000000000000" pitchFamily="2" charset="-78"/>
                        </a:rPr>
                        <a:t>بازه زمانی ارسال </a:t>
                      </a:r>
                      <a:endParaRPr lang="fa-IR" sz="1600" b="1" i="0" u="none" strike="noStrike" dirty="0">
                        <a:solidFill>
                          <a:srgbClr val="333333"/>
                        </a:solidFill>
                        <a:effectLst/>
                        <a:highlight>
                          <a:srgbClr val="00FFFF"/>
                        </a:highlight>
                        <a:latin typeface="B Nazanin" panose="00000400000000000000" pitchFamily="2" charset="-78"/>
                        <a:cs typeface="B Titr" panose="00000700000000000000" pitchFamily="2" charset="-78"/>
                      </a:endParaRPr>
                    </a:p>
                  </a:txBody>
                  <a:tcPr marL="9525" marR="9525" marT="47625" marB="47625" anchor="ctr"/>
                </a:tc>
                <a:extLst>
                  <a:ext uri="{0D108BD9-81ED-4DB2-BD59-A6C34878D82A}">
                    <a16:rowId xmlns="" xmlns:a16="http://schemas.microsoft.com/office/drawing/2014/main" val="2471494543"/>
                  </a:ext>
                </a:extLst>
              </a:tr>
              <a:tr h="190500">
                <a:tc>
                  <a:txBody>
                    <a:bodyPr/>
                    <a:lstStyle/>
                    <a:p>
                      <a:pPr algn="ctr" rtl="1" fontAlgn="ctr"/>
                      <a:r>
                        <a:rPr lang="en-US" sz="1600" b="1" i="0" u="none" strike="noStrike" dirty="0">
                          <a:solidFill>
                            <a:srgbClr val="333333"/>
                          </a:solidFill>
                          <a:effectLst/>
                          <a:latin typeface="B Nazanin" panose="00000400000000000000" pitchFamily="2" charset="-78"/>
                          <a:cs typeface="B Titr" panose="00000700000000000000" pitchFamily="2" charset="-78"/>
                        </a:rPr>
                        <a:t>(1-1 ) / (2-1)/2</a:t>
                      </a:r>
                    </a:p>
                  </a:txBody>
                  <a:tcPr marL="9525" marR="9525" marT="47625" marB="47625" anchor="ctr"/>
                </a:tc>
                <a:tc>
                  <a:txBody>
                    <a:bodyPr/>
                    <a:lstStyle/>
                    <a:p>
                      <a:pPr algn="ctr" rtl="1" fontAlgn="ctr"/>
                      <a:r>
                        <a:rPr lang="fa-IR" sz="1600" u="none" strike="noStrike" dirty="0">
                          <a:effectLst/>
                          <a:cs typeface="B Titr" panose="00000700000000000000" pitchFamily="2" charset="-78"/>
                        </a:rPr>
                        <a:t>تعداد ..... فقره مستندات/ اصلاحیه مستندات مرتبط با بند (1-1)/ (2-1)/ 2</a:t>
                      </a:r>
                      <a:endParaRPr lang="fa-IR" sz="1600" b="1" i="0" u="none" strike="noStrike" dirty="0">
                        <a:solidFill>
                          <a:srgbClr val="333333"/>
                        </a:solidFill>
                        <a:effectLst/>
                        <a:latin typeface="B Nazanin" panose="00000400000000000000" pitchFamily="2" charset="-78"/>
                        <a:cs typeface="B Titr" panose="00000700000000000000" pitchFamily="2" charset="-78"/>
                      </a:endParaRPr>
                    </a:p>
                  </a:txBody>
                  <a:tcPr marL="9525" marR="9525" marT="47625" marB="47625" anchor="ctr"/>
                </a:tc>
                <a:tc>
                  <a:txBody>
                    <a:bodyPr/>
                    <a:lstStyle/>
                    <a:p>
                      <a:pPr algn="ctr" rtl="1" fontAlgn="ctr"/>
                      <a:r>
                        <a:rPr lang="fa-IR" sz="1600" u="none" strike="noStrike" dirty="0">
                          <a:effectLst/>
                          <a:cs typeface="B Titr" panose="00000700000000000000" pitchFamily="2" charset="-78"/>
                        </a:rPr>
                        <a:t>تا  20 ام اسفند ماه</a:t>
                      </a:r>
                      <a:endParaRPr lang="fa-IR" sz="1600" b="1" i="0" u="none" strike="noStrike" dirty="0">
                        <a:solidFill>
                          <a:srgbClr val="333333"/>
                        </a:solidFill>
                        <a:effectLst/>
                        <a:latin typeface="B Nazanin" panose="00000400000000000000" pitchFamily="2" charset="-78"/>
                        <a:cs typeface="B Titr" panose="00000700000000000000" pitchFamily="2" charset="-78"/>
                      </a:endParaRPr>
                    </a:p>
                  </a:txBody>
                  <a:tcPr marL="9525" marR="9525" marT="47625" marB="47625" anchor="ctr"/>
                </a:tc>
                <a:extLst>
                  <a:ext uri="{0D108BD9-81ED-4DB2-BD59-A6C34878D82A}">
                    <a16:rowId xmlns="" xmlns:a16="http://schemas.microsoft.com/office/drawing/2014/main" val="2117928960"/>
                  </a:ext>
                </a:extLst>
              </a:tr>
              <a:tr h="266700">
                <a:tc>
                  <a:txBody>
                    <a:bodyPr/>
                    <a:lstStyle/>
                    <a:p>
                      <a:pPr algn="ctr" rtl="1" fontAlgn="ctr"/>
                      <a:r>
                        <a:rPr lang="en-US" sz="1600" b="1" i="0" u="none" strike="noStrike" dirty="0">
                          <a:solidFill>
                            <a:srgbClr val="333333"/>
                          </a:solidFill>
                          <a:effectLst/>
                          <a:latin typeface="B Nazanin" panose="00000400000000000000" pitchFamily="2" charset="-78"/>
                          <a:cs typeface="B Titr" panose="00000700000000000000" pitchFamily="2" charset="-78"/>
                        </a:rPr>
                        <a:t>(1-1)/ (2-1)*</a:t>
                      </a:r>
                      <a:r>
                        <a:rPr lang="en-US" sz="1600" b="0" i="0" u="none" strike="noStrike" dirty="0">
                          <a:solidFill>
                            <a:srgbClr val="333333"/>
                          </a:solidFill>
                          <a:effectLst/>
                          <a:latin typeface="B Lotus" panose="00000400000000000000" pitchFamily="2" charset="-78"/>
                          <a:cs typeface="B Titr" panose="00000700000000000000" pitchFamily="2" charset="-78"/>
                        </a:rPr>
                        <a:t> </a:t>
                      </a:r>
                      <a:endParaRPr lang="en-US" sz="1600" b="1" i="0" u="none" strike="noStrike" dirty="0">
                        <a:solidFill>
                          <a:srgbClr val="333333"/>
                        </a:solidFill>
                        <a:effectLst/>
                        <a:latin typeface="B Nazanin" panose="00000400000000000000" pitchFamily="2" charset="-78"/>
                        <a:cs typeface="B Titr" panose="00000700000000000000" pitchFamily="2" charset="-78"/>
                      </a:endParaRPr>
                    </a:p>
                  </a:txBody>
                  <a:tcPr marL="9525" marR="9525" marT="47625" marB="47625" anchor="ctr"/>
                </a:tc>
                <a:tc>
                  <a:txBody>
                    <a:bodyPr/>
                    <a:lstStyle/>
                    <a:p>
                      <a:pPr algn="ctr" rtl="1" fontAlgn="ctr"/>
                      <a:r>
                        <a:rPr lang="fa-IR" sz="1600" u="none" strike="noStrike" dirty="0">
                          <a:effectLst/>
                          <a:cs typeface="B Titr" panose="00000700000000000000" pitchFamily="2" charset="-78"/>
                        </a:rPr>
                        <a:t>به روز رسانی ..... فقره مستندات مرتبط با بند (1-1)/ (2-1)</a:t>
                      </a:r>
                      <a:endParaRPr lang="fa-IR" sz="1600" b="1" i="0" u="none" strike="noStrike" dirty="0">
                        <a:solidFill>
                          <a:srgbClr val="333333"/>
                        </a:solidFill>
                        <a:effectLst/>
                        <a:latin typeface="B Nazanin" panose="00000400000000000000" pitchFamily="2" charset="-78"/>
                        <a:cs typeface="B Titr" panose="00000700000000000000" pitchFamily="2" charset="-78"/>
                      </a:endParaRPr>
                    </a:p>
                  </a:txBody>
                  <a:tcPr marL="9525" marR="9525" marT="47625" marB="47625" anchor="ctr"/>
                </a:tc>
                <a:tc>
                  <a:txBody>
                    <a:bodyPr/>
                    <a:lstStyle/>
                    <a:p>
                      <a:pPr algn="ctr" rtl="0" fontAlgn="ctr"/>
                      <a:r>
                        <a:rPr lang="en-US" sz="1600" u="none" strike="noStrike" dirty="0">
                          <a:effectLst/>
                          <a:cs typeface="B Titr" panose="00000700000000000000" pitchFamily="2" charset="-78"/>
                        </a:rPr>
                        <a:t>*</a:t>
                      </a:r>
                      <a:endParaRPr lang="en-US" sz="1600" b="1" i="0" u="none" strike="noStrike" dirty="0">
                        <a:solidFill>
                          <a:srgbClr val="333333"/>
                        </a:solidFill>
                        <a:effectLst/>
                        <a:latin typeface="B Nazanin" panose="00000400000000000000" pitchFamily="2" charset="-78"/>
                        <a:cs typeface="B Titr" panose="00000700000000000000" pitchFamily="2" charset="-78"/>
                      </a:endParaRPr>
                    </a:p>
                  </a:txBody>
                  <a:tcPr marL="9525" marR="9525" marT="47625" marB="47625" anchor="ctr"/>
                </a:tc>
                <a:extLst>
                  <a:ext uri="{0D108BD9-81ED-4DB2-BD59-A6C34878D82A}">
                    <a16:rowId xmlns="" xmlns:a16="http://schemas.microsoft.com/office/drawing/2014/main" val="2705357189"/>
                  </a:ext>
                </a:extLst>
              </a:tr>
              <a:tr h="259923">
                <a:tc>
                  <a:txBody>
                    <a:bodyPr/>
                    <a:lstStyle/>
                    <a:p>
                      <a:pPr algn="ctr" rtl="1" fontAlgn="ctr"/>
                      <a:r>
                        <a:rPr lang="en-US" sz="1600" b="1" i="0" u="none" strike="noStrike" dirty="0">
                          <a:solidFill>
                            <a:srgbClr val="333333"/>
                          </a:solidFill>
                          <a:effectLst/>
                          <a:latin typeface="B Nazanin" panose="00000400000000000000" pitchFamily="2" charset="-78"/>
                          <a:cs typeface="B Titr" panose="00000700000000000000" pitchFamily="2" charset="-78"/>
                        </a:rPr>
                        <a:t>(3-1) </a:t>
                      </a:r>
                    </a:p>
                  </a:txBody>
                  <a:tcPr marL="9525" marR="9525" marT="47625" marB="47625" anchor="ctr"/>
                </a:tc>
                <a:tc>
                  <a:txBody>
                    <a:bodyPr/>
                    <a:lstStyle/>
                    <a:p>
                      <a:pPr algn="ctr" rtl="1" fontAlgn="ctr"/>
                      <a:r>
                        <a:rPr lang="fa-IR" sz="1600" u="none" strike="noStrike" dirty="0">
                          <a:effectLst/>
                          <a:cs typeface="B Titr" panose="00000700000000000000" pitchFamily="2" charset="-78"/>
                        </a:rPr>
                        <a:t>تعداد ..... فقره مستندات/ اصلاحیه مستندات مرتبط با بند (3-1)</a:t>
                      </a:r>
                      <a:endParaRPr lang="fa-IR" sz="1600" b="1" i="0" u="none" strike="noStrike" dirty="0">
                        <a:solidFill>
                          <a:srgbClr val="333333"/>
                        </a:solidFill>
                        <a:effectLst/>
                        <a:latin typeface="B Nazanin" panose="00000400000000000000" pitchFamily="2" charset="-78"/>
                        <a:cs typeface="B Titr" panose="00000700000000000000" pitchFamily="2" charset="-78"/>
                      </a:endParaRPr>
                    </a:p>
                  </a:txBody>
                  <a:tcPr marL="9525" marR="9525" marT="47625" marB="47625" anchor="ctr"/>
                </a:tc>
                <a:tc>
                  <a:txBody>
                    <a:bodyPr/>
                    <a:lstStyle/>
                    <a:p>
                      <a:pPr algn="ctr" rtl="1" fontAlgn="ctr"/>
                      <a:r>
                        <a:rPr lang="fa-IR" sz="1600" u="none" strike="noStrike" dirty="0">
                          <a:effectLst/>
                          <a:cs typeface="B Titr" panose="00000700000000000000" pitchFamily="2" charset="-78"/>
                        </a:rPr>
                        <a:t>تا 20 ام اسفند ماه</a:t>
                      </a:r>
                      <a:endParaRPr lang="fa-IR" sz="1600" b="1" i="0" u="none" strike="noStrike" dirty="0">
                        <a:solidFill>
                          <a:srgbClr val="333333"/>
                        </a:solidFill>
                        <a:effectLst/>
                        <a:latin typeface="B Nazanin" panose="00000400000000000000" pitchFamily="2" charset="-78"/>
                        <a:cs typeface="B Titr" panose="00000700000000000000" pitchFamily="2" charset="-78"/>
                      </a:endParaRPr>
                    </a:p>
                  </a:txBody>
                  <a:tcPr marL="9525" marR="9525" marT="47625" marB="47625" anchor="ctr"/>
                </a:tc>
                <a:extLst>
                  <a:ext uri="{0D108BD9-81ED-4DB2-BD59-A6C34878D82A}">
                    <a16:rowId xmlns="" xmlns:a16="http://schemas.microsoft.com/office/drawing/2014/main" val="422764593"/>
                  </a:ext>
                </a:extLst>
              </a:tr>
              <a:tr h="247650">
                <a:tc>
                  <a:txBody>
                    <a:bodyPr/>
                    <a:lstStyle/>
                    <a:p>
                      <a:pPr algn="ctr" rtl="1" fontAlgn="ctr"/>
                      <a:r>
                        <a:rPr lang="en-US" sz="1600" b="1" i="0" u="none" strike="noStrike" dirty="0">
                          <a:solidFill>
                            <a:srgbClr val="333333"/>
                          </a:solidFill>
                          <a:effectLst/>
                          <a:latin typeface="B Nazanin" panose="00000400000000000000" pitchFamily="2" charset="-78"/>
                          <a:cs typeface="B Titr" panose="00000700000000000000" pitchFamily="2" charset="-78"/>
                        </a:rPr>
                        <a:t> (3-1) *</a:t>
                      </a:r>
                    </a:p>
                  </a:txBody>
                  <a:tcPr marL="9525" marR="9525" marT="47625" marB="47625" anchor="ctr"/>
                </a:tc>
                <a:tc>
                  <a:txBody>
                    <a:bodyPr/>
                    <a:lstStyle/>
                    <a:p>
                      <a:pPr algn="ctr" rtl="1" fontAlgn="ctr"/>
                      <a:r>
                        <a:rPr lang="fa-IR" sz="1600" u="none" strike="noStrike" dirty="0">
                          <a:effectLst/>
                          <a:cs typeface="B Titr" panose="00000700000000000000" pitchFamily="2" charset="-78"/>
                        </a:rPr>
                        <a:t>به روز رسانی ........ فقره مستندات مرتبط با بند (3-1)</a:t>
                      </a:r>
                      <a:endParaRPr lang="fa-IR" sz="1600" b="1" i="0" u="none" strike="noStrike" dirty="0">
                        <a:solidFill>
                          <a:srgbClr val="333333"/>
                        </a:solidFill>
                        <a:effectLst/>
                        <a:latin typeface="B Nazanin" panose="00000400000000000000" pitchFamily="2" charset="-78"/>
                        <a:cs typeface="B Titr" panose="00000700000000000000" pitchFamily="2" charset="-78"/>
                      </a:endParaRPr>
                    </a:p>
                  </a:txBody>
                  <a:tcPr marL="9525" marR="9525" marT="47625" marB="47625" anchor="ctr"/>
                </a:tc>
                <a:tc>
                  <a:txBody>
                    <a:bodyPr/>
                    <a:lstStyle/>
                    <a:p>
                      <a:pPr algn="ctr" rtl="0" fontAlgn="ctr"/>
                      <a:r>
                        <a:rPr lang="en-US" sz="1600" u="none" strike="noStrike" dirty="0">
                          <a:effectLst/>
                          <a:cs typeface="B Titr" panose="00000700000000000000" pitchFamily="2" charset="-78"/>
                        </a:rPr>
                        <a:t>*</a:t>
                      </a:r>
                      <a:endParaRPr lang="en-US" sz="1600" b="1" i="0" u="none" strike="noStrike" dirty="0">
                        <a:solidFill>
                          <a:srgbClr val="333333"/>
                        </a:solidFill>
                        <a:effectLst/>
                        <a:latin typeface="B Nazanin" panose="00000400000000000000" pitchFamily="2" charset="-78"/>
                        <a:cs typeface="B Titr" panose="00000700000000000000" pitchFamily="2" charset="-78"/>
                      </a:endParaRPr>
                    </a:p>
                  </a:txBody>
                  <a:tcPr marL="9525" marR="9525" marT="47625" marB="47625" anchor="ctr"/>
                </a:tc>
                <a:extLst>
                  <a:ext uri="{0D108BD9-81ED-4DB2-BD59-A6C34878D82A}">
                    <a16:rowId xmlns="" xmlns:a16="http://schemas.microsoft.com/office/drawing/2014/main" val="3090304447"/>
                  </a:ext>
                </a:extLst>
              </a:tr>
              <a:tr h="247650">
                <a:tc>
                  <a:txBody>
                    <a:bodyPr/>
                    <a:lstStyle/>
                    <a:p>
                      <a:pPr algn="ctr" rtl="1" fontAlgn="ctr"/>
                      <a:r>
                        <a:rPr lang="en-US" sz="1600" b="1" i="0" u="none" strike="noStrike" dirty="0">
                          <a:solidFill>
                            <a:srgbClr val="333333"/>
                          </a:solidFill>
                          <a:effectLst/>
                          <a:latin typeface="B Nazanin" panose="00000400000000000000" pitchFamily="2" charset="-78"/>
                          <a:cs typeface="B Titr" panose="00000700000000000000" pitchFamily="2" charset="-78"/>
                        </a:rPr>
                        <a:t>(3) / (4) / (5)</a:t>
                      </a:r>
                    </a:p>
                  </a:txBody>
                  <a:tcPr marL="9525" marR="9525" marT="47625" marB="47625" anchor="ctr"/>
                </a:tc>
                <a:tc>
                  <a:txBody>
                    <a:bodyPr/>
                    <a:lstStyle/>
                    <a:p>
                      <a:pPr algn="ctr" rtl="1" fontAlgn="ctr"/>
                      <a:r>
                        <a:rPr lang="fa-IR" sz="1600" u="none" strike="noStrike" dirty="0">
                          <a:effectLst/>
                          <a:cs typeface="B Titr" panose="00000700000000000000" pitchFamily="2" charset="-78"/>
                        </a:rPr>
                        <a:t>تعداد ..... فقره مستندات/ اصلاحیه مستندات مرتبط با بند (3) / (4) / (5)</a:t>
                      </a:r>
                      <a:endParaRPr lang="fa-IR" sz="1600" b="1" i="0" u="none" strike="noStrike" dirty="0">
                        <a:solidFill>
                          <a:srgbClr val="333333"/>
                        </a:solidFill>
                        <a:effectLst/>
                        <a:latin typeface="B Nazanin" panose="00000400000000000000" pitchFamily="2" charset="-78"/>
                        <a:cs typeface="B Titr" panose="00000700000000000000" pitchFamily="2" charset="-78"/>
                      </a:endParaRPr>
                    </a:p>
                  </a:txBody>
                  <a:tcPr marL="9525" marR="9525" marT="47625" marB="47625" anchor="ctr"/>
                </a:tc>
                <a:tc rowSpan="3">
                  <a:txBody>
                    <a:bodyPr/>
                    <a:lstStyle/>
                    <a:p>
                      <a:pPr algn="ctr" rtl="1" fontAlgn="ctr"/>
                      <a:r>
                        <a:rPr lang="fa-IR" sz="1600" u="none" strike="noStrike" dirty="0">
                          <a:effectLst/>
                          <a:cs typeface="B Titr" panose="00000700000000000000" pitchFamily="2" charset="-78"/>
                        </a:rPr>
                        <a:t>    تا  20 ام اسفند ماه           </a:t>
                      </a:r>
                      <a:endParaRPr lang="fa-IR" sz="1600" b="0" i="0" u="none" strike="noStrike" dirty="0">
                        <a:solidFill>
                          <a:srgbClr val="333333"/>
                        </a:solidFill>
                        <a:effectLst/>
                        <a:latin typeface="B Lotus" panose="00000400000000000000" pitchFamily="2" charset="-78"/>
                        <a:cs typeface="B Titr" panose="00000700000000000000" pitchFamily="2" charset="-78"/>
                      </a:endParaRPr>
                    </a:p>
                  </a:txBody>
                  <a:tcPr marL="9525" marR="9525" marT="47625" marB="47625" anchor="ctr"/>
                </a:tc>
                <a:extLst>
                  <a:ext uri="{0D108BD9-81ED-4DB2-BD59-A6C34878D82A}">
                    <a16:rowId xmlns="" xmlns:a16="http://schemas.microsoft.com/office/drawing/2014/main" val="916752624"/>
                  </a:ext>
                </a:extLst>
              </a:tr>
              <a:tr h="247650">
                <a:tc>
                  <a:txBody>
                    <a:bodyPr/>
                    <a:lstStyle/>
                    <a:p>
                      <a:pPr algn="ctr" rtl="1" fontAlgn="ctr"/>
                      <a:r>
                        <a:rPr lang="en-US" sz="1600" b="1" i="0" u="none" strike="noStrike" dirty="0">
                          <a:solidFill>
                            <a:srgbClr val="333333"/>
                          </a:solidFill>
                          <a:effectLst/>
                          <a:latin typeface="B Nazanin" panose="00000400000000000000" pitchFamily="2" charset="-78"/>
                          <a:cs typeface="B Titr" panose="00000700000000000000" pitchFamily="2" charset="-78"/>
                        </a:rPr>
                        <a:t>(1-6) / (1-7)</a:t>
                      </a:r>
                    </a:p>
                  </a:txBody>
                  <a:tcPr marL="9525" marR="9525" marT="47625" marB="47625" anchor="ctr"/>
                </a:tc>
                <a:tc>
                  <a:txBody>
                    <a:bodyPr/>
                    <a:lstStyle/>
                    <a:p>
                      <a:pPr algn="ctr" rtl="1" fontAlgn="ctr"/>
                      <a:r>
                        <a:rPr lang="fa-IR" sz="1600" u="none" strike="noStrike" dirty="0">
                          <a:effectLst/>
                          <a:cs typeface="B Titr" panose="00000700000000000000" pitchFamily="2" charset="-78"/>
                        </a:rPr>
                        <a:t>تعداد ..... فقره مستندات/ اصلاحیه مستندات مرتبط با بند (1-6) و (7-1)</a:t>
                      </a:r>
                      <a:endParaRPr lang="fa-IR" sz="1600" b="1" i="0" u="none" strike="noStrike" dirty="0">
                        <a:solidFill>
                          <a:srgbClr val="333333"/>
                        </a:solidFill>
                        <a:effectLst/>
                        <a:latin typeface="B Nazanin" panose="00000400000000000000" pitchFamily="2" charset="-78"/>
                        <a:cs typeface="B Titr" panose="00000700000000000000" pitchFamily="2" charset="-78"/>
                      </a:endParaRPr>
                    </a:p>
                  </a:txBody>
                  <a:tcPr marL="9525" marR="9525" marT="47625" marB="47625" anchor="ctr"/>
                </a:tc>
                <a:tc vMerge="1">
                  <a:txBody>
                    <a:bodyPr/>
                    <a:lstStyle/>
                    <a:p>
                      <a:endParaRPr lang="en-US"/>
                    </a:p>
                  </a:txBody>
                  <a:tcPr/>
                </a:tc>
                <a:extLst>
                  <a:ext uri="{0D108BD9-81ED-4DB2-BD59-A6C34878D82A}">
                    <a16:rowId xmlns="" xmlns:a16="http://schemas.microsoft.com/office/drawing/2014/main" val="1561496044"/>
                  </a:ext>
                </a:extLst>
              </a:tr>
              <a:tr h="247650">
                <a:tc>
                  <a:txBody>
                    <a:bodyPr/>
                    <a:lstStyle/>
                    <a:p>
                      <a:pPr algn="ctr" rtl="1" fontAlgn="ctr"/>
                      <a:r>
                        <a:rPr lang="en-US" sz="1600" b="1" i="0" u="none" strike="noStrike" dirty="0">
                          <a:solidFill>
                            <a:srgbClr val="333333"/>
                          </a:solidFill>
                          <a:effectLst/>
                          <a:latin typeface="B Nazanin" panose="00000400000000000000" pitchFamily="2" charset="-78"/>
                          <a:cs typeface="B Titr" panose="00000700000000000000" pitchFamily="2" charset="-78"/>
                        </a:rPr>
                        <a:t>(2-6) / (3-6)</a:t>
                      </a:r>
                    </a:p>
                  </a:txBody>
                  <a:tcPr marL="9525" marR="9525" marT="47625" marB="47625" anchor="ctr"/>
                </a:tc>
                <a:tc>
                  <a:txBody>
                    <a:bodyPr/>
                    <a:lstStyle/>
                    <a:p>
                      <a:pPr algn="ctr" rtl="1" fontAlgn="ctr"/>
                      <a:r>
                        <a:rPr lang="fa-IR" sz="1600" u="none" strike="noStrike" dirty="0">
                          <a:effectLst/>
                          <a:cs typeface="B Titr" panose="00000700000000000000" pitchFamily="2" charset="-78"/>
                        </a:rPr>
                        <a:t>تعداد ..... فقره مستندات/ اصلاحیه مستندات مرتبط با بند (2-6) و (6-3)</a:t>
                      </a:r>
                      <a:endParaRPr lang="fa-IR" sz="1600" b="1" i="0" u="none" strike="noStrike" dirty="0">
                        <a:solidFill>
                          <a:srgbClr val="333333"/>
                        </a:solidFill>
                        <a:effectLst/>
                        <a:latin typeface="B Nazanin" panose="00000400000000000000" pitchFamily="2" charset="-78"/>
                        <a:cs typeface="B Titr" panose="00000700000000000000" pitchFamily="2" charset="-78"/>
                      </a:endParaRPr>
                    </a:p>
                  </a:txBody>
                  <a:tcPr marL="9525" marR="9525" marT="47625" marB="47625" anchor="ctr"/>
                </a:tc>
                <a:tc vMerge="1">
                  <a:txBody>
                    <a:bodyPr/>
                    <a:lstStyle/>
                    <a:p>
                      <a:endParaRPr lang="en-US"/>
                    </a:p>
                  </a:txBody>
                  <a:tcPr/>
                </a:tc>
                <a:extLst>
                  <a:ext uri="{0D108BD9-81ED-4DB2-BD59-A6C34878D82A}">
                    <a16:rowId xmlns="" xmlns:a16="http://schemas.microsoft.com/office/drawing/2014/main" val="3999688786"/>
                  </a:ext>
                </a:extLst>
              </a:tr>
              <a:tr h="247650">
                <a:tc>
                  <a:txBody>
                    <a:bodyPr/>
                    <a:lstStyle/>
                    <a:p>
                      <a:pPr algn="ctr" rtl="1" fontAlgn="ctr"/>
                      <a:r>
                        <a:rPr lang="en-US" sz="1600" b="1" i="0" u="none" strike="noStrike" dirty="0">
                          <a:solidFill>
                            <a:srgbClr val="333333"/>
                          </a:solidFill>
                          <a:effectLst/>
                          <a:latin typeface="B Nazanin" panose="00000400000000000000" pitchFamily="2" charset="-78"/>
                          <a:cs typeface="B Titr" panose="00000700000000000000" pitchFamily="2" charset="-78"/>
                        </a:rPr>
                        <a:t>(2-6) / (3-6)*</a:t>
                      </a:r>
                    </a:p>
                  </a:txBody>
                  <a:tcPr marL="9525" marR="9525" marT="47625" marB="47625" anchor="ctr"/>
                </a:tc>
                <a:tc>
                  <a:txBody>
                    <a:bodyPr/>
                    <a:lstStyle/>
                    <a:p>
                      <a:pPr algn="ctr" rtl="1" fontAlgn="ctr"/>
                      <a:r>
                        <a:rPr lang="fa-IR" sz="1600" u="none" strike="noStrike" dirty="0">
                          <a:effectLst/>
                          <a:cs typeface="B Titr" panose="00000700000000000000" pitchFamily="2" charset="-78"/>
                        </a:rPr>
                        <a:t>به روز رسانی ..... فقره مستندات مرتبط با بند (6-2)/ (3-6)</a:t>
                      </a:r>
                      <a:endParaRPr lang="fa-IR" sz="1600" b="1" i="0" u="none" strike="noStrike" dirty="0">
                        <a:solidFill>
                          <a:srgbClr val="333333"/>
                        </a:solidFill>
                        <a:effectLst/>
                        <a:latin typeface="B Nazanin" panose="00000400000000000000" pitchFamily="2" charset="-78"/>
                        <a:cs typeface="B Titr" panose="00000700000000000000" pitchFamily="2" charset="-78"/>
                      </a:endParaRPr>
                    </a:p>
                  </a:txBody>
                  <a:tcPr marL="9525" marR="9525" marT="47625" marB="47625" anchor="ctr"/>
                </a:tc>
                <a:tc>
                  <a:txBody>
                    <a:bodyPr/>
                    <a:lstStyle/>
                    <a:p>
                      <a:pPr algn="ctr" rtl="0" fontAlgn="ctr"/>
                      <a:r>
                        <a:rPr lang="en-US" sz="1600" u="none" strike="noStrike" dirty="0">
                          <a:effectLst/>
                          <a:cs typeface="B Titr" panose="00000700000000000000" pitchFamily="2" charset="-78"/>
                        </a:rPr>
                        <a:t>*</a:t>
                      </a:r>
                      <a:endParaRPr lang="en-US" sz="1600" b="1" i="0" u="none" strike="noStrike" dirty="0">
                        <a:solidFill>
                          <a:srgbClr val="333333"/>
                        </a:solidFill>
                        <a:effectLst/>
                        <a:latin typeface="B Nazanin" panose="00000400000000000000" pitchFamily="2" charset="-78"/>
                        <a:cs typeface="B Titr" panose="00000700000000000000" pitchFamily="2" charset="-78"/>
                      </a:endParaRPr>
                    </a:p>
                  </a:txBody>
                  <a:tcPr marL="9525" marR="9525" marT="47625" marB="47625" anchor="ctr"/>
                </a:tc>
                <a:extLst>
                  <a:ext uri="{0D108BD9-81ED-4DB2-BD59-A6C34878D82A}">
                    <a16:rowId xmlns="" xmlns:a16="http://schemas.microsoft.com/office/drawing/2014/main" val="2477035866"/>
                  </a:ext>
                </a:extLst>
              </a:tr>
              <a:tr h="247650">
                <a:tc>
                  <a:txBody>
                    <a:bodyPr/>
                    <a:lstStyle/>
                    <a:p>
                      <a:pPr algn="ctr" rtl="1" fontAlgn="ctr"/>
                      <a:r>
                        <a:rPr lang="en-US" sz="1600" b="1" i="0" u="none" strike="noStrike" dirty="0">
                          <a:solidFill>
                            <a:srgbClr val="333333"/>
                          </a:solidFill>
                          <a:effectLst/>
                          <a:latin typeface="B Nazanin" panose="00000400000000000000" pitchFamily="2" charset="-78"/>
                          <a:cs typeface="B Titr" panose="00000700000000000000" pitchFamily="2" charset="-78"/>
                        </a:rPr>
                        <a:t> (2-7)</a:t>
                      </a:r>
                    </a:p>
                  </a:txBody>
                  <a:tcPr marL="9525" marR="9525" marT="47625" marB="47625" anchor="ctr"/>
                </a:tc>
                <a:tc>
                  <a:txBody>
                    <a:bodyPr/>
                    <a:lstStyle/>
                    <a:p>
                      <a:pPr algn="ctr" rtl="1" fontAlgn="ctr"/>
                      <a:r>
                        <a:rPr lang="fa-IR" sz="1600" u="none" strike="noStrike" dirty="0">
                          <a:effectLst/>
                          <a:cs typeface="B Titr" panose="00000700000000000000" pitchFamily="2" charset="-78"/>
                        </a:rPr>
                        <a:t>به روز رسانی ..... فقره مستندات مرتبط با بند (7-2)</a:t>
                      </a:r>
                      <a:endParaRPr lang="fa-IR" sz="1600" b="1" i="0" u="none" strike="noStrike" dirty="0">
                        <a:solidFill>
                          <a:srgbClr val="333333"/>
                        </a:solidFill>
                        <a:effectLst/>
                        <a:latin typeface="B Nazanin" panose="00000400000000000000" pitchFamily="2" charset="-78"/>
                        <a:cs typeface="B Titr" panose="00000700000000000000" pitchFamily="2" charset="-78"/>
                      </a:endParaRPr>
                    </a:p>
                  </a:txBody>
                  <a:tcPr marL="9525" marR="9525" marT="47625" marB="47625" anchor="ctr"/>
                </a:tc>
                <a:tc>
                  <a:txBody>
                    <a:bodyPr/>
                    <a:lstStyle/>
                    <a:p>
                      <a:pPr algn="ctr" rtl="1" fontAlgn="ctr"/>
                      <a:r>
                        <a:rPr lang="fa-IR" sz="1600" u="none" strike="noStrike" dirty="0">
                          <a:effectLst/>
                          <a:cs typeface="B Titr" panose="00000700000000000000" pitchFamily="2" charset="-78"/>
                        </a:rPr>
                        <a:t>20 ام تا 25 ام ماههای زوج</a:t>
                      </a:r>
                      <a:endParaRPr lang="fa-IR" sz="1600" b="1" i="0" u="none" strike="noStrike" dirty="0">
                        <a:solidFill>
                          <a:srgbClr val="333333"/>
                        </a:solidFill>
                        <a:effectLst/>
                        <a:latin typeface="B Nazanin" panose="00000400000000000000" pitchFamily="2" charset="-78"/>
                        <a:cs typeface="B Titr" panose="00000700000000000000" pitchFamily="2" charset="-78"/>
                      </a:endParaRPr>
                    </a:p>
                  </a:txBody>
                  <a:tcPr marL="9525" marR="9525" marT="47625" marB="47625" anchor="ctr"/>
                </a:tc>
                <a:extLst>
                  <a:ext uri="{0D108BD9-81ED-4DB2-BD59-A6C34878D82A}">
                    <a16:rowId xmlns="" xmlns:a16="http://schemas.microsoft.com/office/drawing/2014/main" val="4190977304"/>
                  </a:ext>
                </a:extLst>
              </a:tr>
              <a:tr h="247650">
                <a:tc>
                  <a:txBody>
                    <a:bodyPr/>
                    <a:lstStyle/>
                    <a:p>
                      <a:pPr algn="ctr" rtl="1" fontAlgn="ctr"/>
                      <a:r>
                        <a:rPr lang="en-US" sz="1600" b="1" i="0" u="none" strike="noStrike" dirty="0">
                          <a:solidFill>
                            <a:srgbClr val="333333"/>
                          </a:solidFill>
                          <a:effectLst/>
                          <a:latin typeface="B Nazanin" panose="00000400000000000000" pitchFamily="2" charset="-78"/>
                          <a:cs typeface="B Titr" panose="00000700000000000000" pitchFamily="2" charset="-78"/>
                        </a:rPr>
                        <a:t>-8</a:t>
                      </a:r>
                    </a:p>
                  </a:txBody>
                  <a:tcPr marL="9525" marR="9525" marT="47625" marB="47625" anchor="ctr"/>
                </a:tc>
                <a:tc>
                  <a:txBody>
                    <a:bodyPr/>
                    <a:lstStyle/>
                    <a:p>
                      <a:pPr algn="ctr" rtl="1" fontAlgn="ctr"/>
                      <a:r>
                        <a:rPr lang="fa-IR" sz="1600" u="none" strike="noStrike" dirty="0">
                          <a:effectLst/>
                          <a:cs typeface="B Titr" panose="00000700000000000000" pitchFamily="2" charset="-78"/>
                        </a:rPr>
                        <a:t>به روز رسانی ..... فقره مستندات مرتبط با بند (8)</a:t>
                      </a:r>
                      <a:endParaRPr lang="fa-IR" sz="1600" b="1" i="0" u="none" strike="noStrike" dirty="0">
                        <a:solidFill>
                          <a:srgbClr val="333333"/>
                        </a:solidFill>
                        <a:effectLst/>
                        <a:latin typeface="B Nazanin" panose="00000400000000000000" pitchFamily="2" charset="-78"/>
                        <a:cs typeface="B Titr" panose="00000700000000000000" pitchFamily="2" charset="-78"/>
                      </a:endParaRPr>
                    </a:p>
                  </a:txBody>
                  <a:tcPr marL="9525" marR="9525" marT="47625" marB="47625" anchor="ctr"/>
                </a:tc>
                <a:tc>
                  <a:txBody>
                    <a:bodyPr/>
                    <a:lstStyle/>
                    <a:p>
                      <a:pPr algn="ctr" rtl="1" fontAlgn="ctr"/>
                      <a:r>
                        <a:rPr lang="fa-IR" sz="1600" u="none" strike="noStrike" dirty="0">
                          <a:effectLst/>
                          <a:cs typeface="B Titr" panose="00000700000000000000" pitchFamily="2" charset="-78"/>
                        </a:rPr>
                        <a:t>20 ام تا 25 ام شهریورماه </a:t>
                      </a:r>
                      <a:endParaRPr lang="fa-IR" sz="1600" b="1" i="0" u="none" strike="noStrike" dirty="0">
                        <a:solidFill>
                          <a:srgbClr val="333333"/>
                        </a:solidFill>
                        <a:effectLst/>
                        <a:latin typeface="B Nazanin" panose="00000400000000000000" pitchFamily="2" charset="-78"/>
                        <a:cs typeface="B Titr" panose="00000700000000000000" pitchFamily="2" charset="-78"/>
                      </a:endParaRPr>
                    </a:p>
                  </a:txBody>
                  <a:tcPr marL="9525" marR="9525" marT="47625" marB="47625" anchor="ctr"/>
                </a:tc>
                <a:extLst>
                  <a:ext uri="{0D108BD9-81ED-4DB2-BD59-A6C34878D82A}">
                    <a16:rowId xmlns="" xmlns:a16="http://schemas.microsoft.com/office/drawing/2014/main" val="101381090"/>
                  </a:ext>
                </a:extLst>
              </a:tr>
              <a:tr h="247650">
                <a:tc>
                  <a:txBody>
                    <a:bodyPr/>
                    <a:lstStyle/>
                    <a:p>
                      <a:pPr algn="ctr" rtl="1" fontAlgn="ctr"/>
                      <a:r>
                        <a:rPr lang="en-US" sz="1600" b="1" i="0" u="none" strike="noStrike" dirty="0">
                          <a:solidFill>
                            <a:srgbClr val="333333"/>
                          </a:solidFill>
                          <a:effectLst/>
                          <a:latin typeface="B Nazanin" panose="00000400000000000000" pitchFamily="2" charset="-78"/>
                          <a:cs typeface="B Titr" panose="00000700000000000000" pitchFamily="2" charset="-78"/>
                        </a:rPr>
                        <a:t>-10</a:t>
                      </a:r>
                    </a:p>
                  </a:txBody>
                  <a:tcPr marL="9525" marR="9525" marT="47625" marB="47625" anchor="ctr"/>
                </a:tc>
                <a:tc>
                  <a:txBody>
                    <a:bodyPr/>
                    <a:lstStyle/>
                    <a:p>
                      <a:pPr algn="ctr" rtl="1" fontAlgn="ctr"/>
                      <a:r>
                        <a:rPr lang="fa-IR" sz="1600" u="none" strike="noStrike" dirty="0">
                          <a:effectLst/>
                          <a:cs typeface="B Titr" panose="00000700000000000000" pitchFamily="2" charset="-78"/>
                        </a:rPr>
                        <a:t>تعداد ..... فقره مستندات/ اصلاحیه مستندات مرتبط با بند (10)</a:t>
                      </a:r>
                      <a:endParaRPr lang="fa-IR" sz="1600" b="1" i="0" u="none" strike="noStrike" dirty="0">
                        <a:solidFill>
                          <a:srgbClr val="333333"/>
                        </a:solidFill>
                        <a:effectLst/>
                        <a:latin typeface="B Nazanin" panose="00000400000000000000" pitchFamily="2" charset="-78"/>
                        <a:cs typeface="B Titr" panose="00000700000000000000" pitchFamily="2" charset="-78"/>
                      </a:endParaRPr>
                    </a:p>
                  </a:txBody>
                  <a:tcPr marL="9525" marR="9525" marT="47625" marB="47625" anchor="ctr"/>
                </a:tc>
                <a:tc>
                  <a:txBody>
                    <a:bodyPr/>
                    <a:lstStyle/>
                    <a:p>
                      <a:pPr algn="ctr" rtl="1" fontAlgn="ctr"/>
                      <a:r>
                        <a:rPr lang="fa-IR" sz="1600" u="none" strike="noStrike" dirty="0">
                          <a:effectLst/>
                          <a:cs typeface="B Titr" panose="00000700000000000000" pitchFamily="2" charset="-78"/>
                        </a:rPr>
                        <a:t>تا  20 ام اسفند ماه</a:t>
                      </a:r>
                      <a:endParaRPr lang="fa-IR" sz="1600" b="1" i="0" u="none" strike="noStrike" dirty="0">
                        <a:solidFill>
                          <a:srgbClr val="333333"/>
                        </a:solidFill>
                        <a:effectLst/>
                        <a:latin typeface="B Nazanin" panose="00000400000000000000" pitchFamily="2" charset="-78"/>
                        <a:cs typeface="B Titr" panose="00000700000000000000" pitchFamily="2" charset="-78"/>
                      </a:endParaRPr>
                    </a:p>
                  </a:txBody>
                  <a:tcPr marL="9525" marR="9525" marT="47625" marB="47625" anchor="ctr"/>
                </a:tc>
                <a:extLst>
                  <a:ext uri="{0D108BD9-81ED-4DB2-BD59-A6C34878D82A}">
                    <a16:rowId xmlns="" xmlns:a16="http://schemas.microsoft.com/office/drawing/2014/main" val="2282639576"/>
                  </a:ext>
                </a:extLst>
              </a:tr>
              <a:tr h="447675">
                <a:tc>
                  <a:txBody>
                    <a:bodyPr/>
                    <a:lstStyle/>
                    <a:p>
                      <a:pPr algn="ctr" rtl="1" fontAlgn="ctr"/>
                      <a:r>
                        <a:rPr lang="fa-IR" sz="1600" b="1" i="0" u="none" strike="noStrike" dirty="0">
                          <a:solidFill>
                            <a:srgbClr val="333333"/>
                          </a:solidFill>
                          <a:effectLst/>
                          <a:latin typeface="B Nazanin" panose="00000400000000000000" pitchFamily="2" charset="-78"/>
                          <a:cs typeface="B Titr" panose="00000700000000000000" pitchFamily="2" charset="-78"/>
                        </a:rPr>
                        <a:t>در تمامی کدها   </a:t>
                      </a:r>
                    </a:p>
                  </a:txBody>
                  <a:tcPr marL="9525" marR="9525" marT="47625" marB="47625" anchor="ctr"/>
                </a:tc>
                <a:tc>
                  <a:txBody>
                    <a:bodyPr/>
                    <a:lstStyle/>
                    <a:p>
                      <a:pPr algn="ctr" rtl="1" fontAlgn="ctr"/>
                      <a:r>
                        <a:rPr lang="fa-IR" sz="1600" u="none" strike="noStrike" dirty="0">
                          <a:effectLst/>
                          <a:cs typeface="B Titr" panose="00000700000000000000" pitchFamily="2" charset="-78"/>
                        </a:rPr>
                        <a:t>تعداد.......... فقره مستندات مرتبط با خانوارهای دارای حداقل دو عضو معلول در قالب مستندات عادی مرتبط با بند ................</a:t>
                      </a:r>
                      <a:endParaRPr lang="fa-IR" sz="1600" b="1" i="0" u="none" strike="noStrike" dirty="0">
                        <a:solidFill>
                          <a:srgbClr val="333333"/>
                        </a:solidFill>
                        <a:effectLst/>
                        <a:latin typeface="B Nazanin" panose="00000400000000000000" pitchFamily="2" charset="-78"/>
                        <a:cs typeface="B Titr" panose="00000700000000000000" pitchFamily="2" charset="-78"/>
                      </a:endParaRPr>
                    </a:p>
                  </a:txBody>
                  <a:tcPr marL="9525" marR="9525" marT="47625" marB="47625" anchor="ctr"/>
                </a:tc>
                <a:tc>
                  <a:txBody>
                    <a:bodyPr/>
                    <a:lstStyle/>
                    <a:p>
                      <a:pPr algn="ctr" rtl="0" fontAlgn="ctr"/>
                      <a:r>
                        <a:rPr lang="en-US" sz="1600" u="none" strike="noStrike" dirty="0">
                          <a:effectLst/>
                          <a:cs typeface="B Titr" panose="00000700000000000000" pitchFamily="2" charset="-78"/>
                        </a:rPr>
                        <a:t>   </a:t>
                      </a:r>
                      <a:endParaRPr lang="en-US" sz="1600" b="1" i="0" u="none" strike="noStrike" dirty="0">
                        <a:solidFill>
                          <a:srgbClr val="333333"/>
                        </a:solidFill>
                        <a:effectLst/>
                        <a:latin typeface="B Nazanin" panose="00000400000000000000" pitchFamily="2" charset="-78"/>
                        <a:cs typeface="B Titr" panose="00000700000000000000" pitchFamily="2" charset="-78"/>
                      </a:endParaRPr>
                    </a:p>
                  </a:txBody>
                  <a:tcPr marL="9525" marR="9525" marT="9525" marB="0" anchor="ctr"/>
                </a:tc>
                <a:extLst>
                  <a:ext uri="{0D108BD9-81ED-4DB2-BD59-A6C34878D82A}">
                    <a16:rowId xmlns="" xmlns:a16="http://schemas.microsoft.com/office/drawing/2014/main" val="3414667800"/>
                  </a:ext>
                </a:extLst>
              </a:tr>
            </a:tbl>
          </a:graphicData>
        </a:graphic>
      </p:graphicFrame>
    </p:spTree>
    <p:extLst>
      <p:ext uri="{BB962C8B-B14F-4D97-AF65-F5344CB8AC3E}">
        <p14:creationId xmlns:p14="http://schemas.microsoft.com/office/powerpoint/2010/main" val="30656492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85BCE09-BD98-4318-BB03-642A417C965B}"/>
              </a:ext>
            </a:extLst>
          </p:cNvPr>
          <p:cNvSpPr>
            <a:spLocks noGrp="1"/>
          </p:cNvSpPr>
          <p:nvPr>
            <p:ph type="title"/>
          </p:nvPr>
        </p:nvSpPr>
        <p:spPr>
          <a:xfrm>
            <a:off x="846161" y="232010"/>
            <a:ext cx="11150221" cy="450377"/>
          </a:xfrm>
        </p:spPr>
        <p:txBody>
          <a:bodyPr>
            <a:normAutofit/>
          </a:bodyPr>
          <a:lstStyle/>
          <a:p>
            <a:pPr marL="0" marR="0" algn="ctr" rtl="1">
              <a:spcBef>
                <a:spcPts val="0"/>
              </a:spcBef>
              <a:spcAft>
                <a:spcPts val="0"/>
              </a:spcAft>
            </a:pPr>
            <a:r>
              <a:rPr lang="ar-SA" dirty="0">
                <a:solidFill>
                  <a:srgbClr val="FF0000"/>
                </a:solidFill>
                <a:latin typeface="Times New Roman" panose="02020603050405020304" pitchFamily="18" charset="0"/>
                <a:ea typeface="Times New Roman" panose="02020603050405020304" pitchFamily="18" charset="0"/>
                <a:cs typeface="B Titr" panose="00000700000000000000" pitchFamily="2" charset="-78"/>
              </a:rPr>
              <a:t>پیوست شماره دو- ﮔﺰارش ﺗﺼﻮﯾﺮي رﻧﮕﯽ  از آﺧﺮﯾﻦ وﺿﻌﯿﺖ ﭘﯿﺸﺮﻓﺖ ﻓﯿﺰﯾﮑﯽ ﭘﺮوژه / واحد در دست احداث  مددجو </a:t>
            </a:r>
            <a:r>
              <a:rPr lang="fa-IR" dirty="0">
                <a:solidFill>
                  <a:srgbClr val="FF0000"/>
                </a:solidFill>
                <a:latin typeface="Times New Roman" panose="02020603050405020304" pitchFamily="18" charset="0"/>
                <a:ea typeface="Times New Roman" panose="02020603050405020304" pitchFamily="18" charset="0"/>
                <a:cs typeface="B Titr" panose="00000700000000000000" pitchFamily="2" charset="-78"/>
              </a:rPr>
              <a:t>...</a:t>
            </a:r>
            <a:endParaRPr lang="en-US" sz="4000" dirty="0">
              <a:solidFill>
                <a:srgbClr val="FF0000"/>
              </a:solidFill>
              <a:latin typeface="Times New Roman" panose="02020603050405020304" pitchFamily="18" charset="0"/>
              <a:ea typeface="Times New Roman" panose="02020603050405020304" pitchFamily="18" charset="0"/>
            </a:endParaRPr>
          </a:p>
        </p:txBody>
      </p:sp>
      <p:sp>
        <p:nvSpPr>
          <p:cNvPr id="5" name="Content Placeholder 4">
            <a:extLst>
              <a:ext uri="{FF2B5EF4-FFF2-40B4-BE49-F238E27FC236}">
                <a16:creationId xmlns="" xmlns:a16="http://schemas.microsoft.com/office/drawing/2014/main" id="{87CA2D29-4593-4703-B9DE-3D2679B468F5}"/>
              </a:ext>
            </a:extLst>
          </p:cNvPr>
          <p:cNvSpPr>
            <a:spLocks noGrp="1"/>
          </p:cNvSpPr>
          <p:nvPr>
            <p:ph idx="1"/>
          </p:nvPr>
        </p:nvSpPr>
        <p:spPr>
          <a:xfrm>
            <a:off x="4353636" y="682386"/>
            <a:ext cx="7642746" cy="5943603"/>
          </a:xfrm>
        </p:spPr>
        <p:txBody>
          <a:bodyPr>
            <a:normAutofit fontScale="85000" lnSpcReduction="10000"/>
          </a:bodyPr>
          <a:lstStyle/>
          <a:p>
            <a:pPr marL="0" algn="just" rtl="1">
              <a:spcBef>
                <a:spcPts val="0"/>
              </a:spcBef>
            </a:pPr>
            <a:r>
              <a:rPr lang="fa-IR" sz="2400" b="1" dirty="0">
                <a:solidFill>
                  <a:srgbClr val="00B050"/>
                </a:solidFill>
                <a:latin typeface="Times New Roman" panose="02020603050405020304" pitchFamily="18" charset="0"/>
                <a:ea typeface="Times New Roman" panose="02020603050405020304" pitchFamily="18" charset="0"/>
                <a:cs typeface="B Titr" panose="00000700000000000000" pitchFamily="2" charset="-78"/>
              </a:rPr>
              <a:t>نکات قابل توجه در تکمیل گزارش تصویری( پیوست شماره دو)</a:t>
            </a:r>
            <a:endParaRPr lang="en-US" sz="3600" b="1" dirty="0">
              <a:solidFill>
                <a:srgbClr val="00B050"/>
              </a:solidFill>
              <a:latin typeface="Times New Roman" panose="02020603050405020304" pitchFamily="18" charset="0"/>
              <a:ea typeface="Times New Roman" panose="02020603050405020304" pitchFamily="18" charset="0"/>
              <a:cs typeface="B Titr" panose="00000700000000000000" pitchFamily="2" charset="-78"/>
            </a:endParaRPr>
          </a:p>
          <a:p>
            <a:pPr marL="0" algn="just" rtl="1">
              <a:lnSpc>
                <a:spcPct val="115000"/>
              </a:lnSpc>
              <a:spcBef>
                <a:spcPts val="0"/>
              </a:spcBef>
            </a:pPr>
            <a:r>
              <a:rPr lang="fa-IR" sz="2100" b="1" dirty="0">
                <a:latin typeface="Times New Roman" panose="02020603050405020304" pitchFamily="18" charset="0"/>
                <a:ea typeface="Times New Roman" panose="02020603050405020304" pitchFamily="18" charset="0"/>
                <a:cs typeface="B Mitra" panose="00000400000000000000" pitchFamily="2" charset="-78"/>
              </a:rPr>
              <a:t>1</a:t>
            </a:r>
            <a:r>
              <a:rPr lang="ar-SA" sz="2800" b="1" dirty="0">
                <a:latin typeface="Times New Roman" panose="02020603050405020304" pitchFamily="18" charset="0"/>
                <a:ea typeface="Times New Roman" panose="02020603050405020304" pitchFamily="18" charset="0"/>
                <a:cs typeface="B Mitra" panose="00000400000000000000" pitchFamily="2" charset="-78"/>
              </a:rPr>
              <a:t>-در قسمت بالای گزارش ، حتما مشخصات مددجو و همچنین مشخصات فرد بازدید کننده از پروژه در ج گردد.</a:t>
            </a:r>
            <a:endParaRPr lang="en-US" sz="2800" b="1" dirty="0">
              <a:latin typeface="Times New Roman" panose="02020603050405020304" pitchFamily="18" charset="0"/>
              <a:ea typeface="Times New Roman" panose="02020603050405020304" pitchFamily="18" charset="0"/>
              <a:cs typeface="B Mitra" panose="00000400000000000000" pitchFamily="2" charset="-78"/>
            </a:endParaRPr>
          </a:p>
          <a:p>
            <a:pPr marL="0" algn="just" rtl="1">
              <a:lnSpc>
                <a:spcPct val="115000"/>
              </a:lnSpc>
              <a:spcBef>
                <a:spcPts val="0"/>
              </a:spcBef>
            </a:pPr>
            <a:r>
              <a:rPr lang="ar-SA" sz="2800" b="1" dirty="0">
                <a:latin typeface="Times New Roman" panose="02020603050405020304" pitchFamily="18" charset="0"/>
                <a:ea typeface="Times New Roman" panose="02020603050405020304" pitchFamily="18" charset="0"/>
                <a:cs typeface="B Mitra" panose="00000400000000000000" pitchFamily="2" charset="-78"/>
              </a:rPr>
              <a:t>2-در قسمت "الف" در انتخاب روش تامین مسکن دقت نمایید و اطلاعات مربوطه را براساس مستندات موجود تکمیل نمایید.</a:t>
            </a:r>
            <a:endParaRPr lang="en-US" sz="2800" b="1" dirty="0">
              <a:latin typeface="Times New Roman" panose="02020603050405020304" pitchFamily="18" charset="0"/>
              <a:ea typeface="Times New Roman" panose="02020603050405020304" pitchFamily="18" charset="0"/>
              <a:cs typeface="B Mitra" panose="00000400000000000000" pitchFamily="2" charset="-78"/>
            </a:endParaRPr>
          </a:p>
          <a:p>
            <a:pPr marL="0" algn="just" rtl="1">
              <a:lnSpc>
                <a:spcPct val="115000"/>
              </a:lnSpc>
              <a:spcBef>
                <a:spcPts val="0"/>
              </a:spcBef>
            </a:pPr>
            <a:r>
              <a:rPr lang="ar-SA" sz="2800" b="1" dirty="0">
                <a:latin typeface="Times New Roman" panose="02020603050405020304" pitchFamily="18" charset="0"/>
                <a:ea typeface="Times New Roman" panose="02020603050405020304" pitchFamily="18" charset="0"/>
                <a:cs typeface="B Mitra" panose="00000400000000000000" pitchFamily="2" charset="-78"/>
              </a:rPr>
              <a:t>3-در قسمتهای "ب" و "ج" ؛ عکسهای ارسالی باید از زاویه ای گرفته شوند که فضای داخلی و خارجی واحد بطور کامل و واضح مشخص شود و گویای پیشرفت فیزیکی اعلام شده باشد.</a:t>
            </a:r>
            <a:endParaRPr lang="en-US" sz="2800" b="1" dirty="0">
              <a:latin typeface="Times New Roman" panose="02020603050405020304" pitchFamily="18" charset="0"/>
              <a:ea typeface="Times New Roman" panose="02020603050405020304" pitchFamily="18" charset="0"/>
              <a:cs typeface="B Mitra" panose="00000400000000000000" pitchFamily="2" charset="-78"/>
            </a:endParaRPr>
          </a:p>
          <a:p>
            <a:pPr marL="0" algn="just" rtl="1">
              <a:lnSpc>
                <a:spcPct val="115000"/>
              </a:lnSpc>
              <a:spcBef>
                <a:spcPts val="0"/>
              </a:spcBef>
            </a:pPr>
            <a:r>
              <a:rPr lang="ar-SA" sz="2800" b="1" dirty="0">
                <a:latin typeface="Times New Roman" panose="02020603050405020304" pitchFamily="18" charset="0"/>
                <a:ea typeface="Times New Roman" panose="02020603050405020304" pitchFamily="18" charset="0"/>
                <a:cs typeface="B Mitra" panose="00000400000000000000" pitchFamily="2" charset="-78"/>
              </a:rPr>
              <a:t>4-گزارش تصویری می بایست دارای عکس های رنگی و واضح باشد</a:t>
            </a:r>
            <a:endParaRPr lang="en-US" sz="2800" b="1" dirty="0">
              <a:latin typeface="Times New Roman" panose="02020603050405020304" pitchFamily="18" charset="0"/>
              <a:ea typeface="Times New Roman" panose="02020603050405020304" pitchFamily="18" charset="0"/>
              <a:cs typeface="B Mitra" panose="00000400000000000000" pitchFamily="2" charset="-78"/>
            </a:endParaRPr>
          </a:p>
          <a:p>
            <a:pPr marL="0" algn="just" rtl="1">
              <a:lnSpc>
                <a:spcPct val="115000"/>
              </a:lnSpc>
              <a:spcBef>
                <a:spcPts val="0"/>
              </a:spcBef>
            </a:pPr>
            <a:r>
              <a:rPr lang="ar-SA" sz="2800" b="1" dirty="0">
                <a:latin typeface="Times New Roman" panose="02020603050405020304" pitchFamily="18" charset="0"/>
                <a:ea typeface="Times New Roman" panose="02020603050405020304" pitchFamily="18" charset="0"/>
                <a:cs typeface="B Mitra" panose="00000400000000000000" pitchFamily="2" charset="-78"/>
              </a:rPr>
              <a:t>5-وضعیت پیشرفت فیزیکی انتخاب و تائید گردد</a:t>
            </a:r>
            <a:endParaRPr lang="en-US" sz="2800" b="1" dirty="0">
              <a:latin typeface="Times New Roman" panose="02020603050405020304" pitchFamily="18" charset="0"/>
              <a:ea typeface="Times New Roman" panose="02020603050405020304" pitchFamily="18" charset="0"/>
              <a:cs typeface="B Mitra" panose="00000400000000000000" pitchFamily="2" charset="-78"/>
            </a:endParaRPr>
          </a:p>
          <a:p>
            <a:pPr marL="0" algn="just" rtl="1">
              <a:lnSpc>
                <a:spcPct val="115000"/>
              </a:lnSpc>
              <a:spcBef>
                <a:spcPts val="0"/>
              </a:spcBef>
            </a:pPr>
            <a:r>
              <a:rPr lang="ar-SA" sz="2800" b="1" dirty="0">
                <a:latin typeface="Times New Roman" panose="02020603050405020304" pitchFamily="18" charset="0"/>
                <a:ea typeface="Times New Roman" panose="02020603050405020304" pitchFamily="18" charset="0"/>
                <a:cs typeface="B Mitra" panose="00000400000000000000" pitchFamily="2" charset="-78"/>
              </a:rPr>
              <a:t>6-  تمامی اعضا تائید کننده میبایست گزارش تصویری را تائید نموده و از ازسال گزارشات فاقد امضا و دارای امضا ناقص خودداری گردد </a:t>
            </a:r>
            <a:endParaRPr lang="en-US" sz="2800" b="1" dirty="0">
              <a:latin typeface="Times New Roman" panose="02020603050405020304" pitchFamily="18" charset="0"/>
              <a:ea typeface="Times New Roman" panose="02020603050405020304" pitchFamily="18" charset="0"/>
              <a:cs typeface="B Mitra" panose="00000400000000000000" pitchFamily="2" charset="-78"/>
            </a:endParaRPr>
          </a:p>
          <a:p>
            <a:pPr marL="0" algn="just" rtl="1">
              <a:lnSpc>
                <a:spcPct val="115000"/>
              </a:lnSpc>
              <a:spcBef>
                <a:spcPts val="0"/>
              </a:spcBef>
            </a:pPr>
            <a:r>
              <a:rPr lang="ar-SA" sz="2800" b="1" dirty="0">
                <a:latin typeface="Times New Roman" panose="02020603050405020304" pitchFamily="18" charset="0"/>
                <a:ea typeface="Times New Roman" panose="02020603050405020304" pitchFamily="18" charset="0"/>
                <a:cs typeface="B Mitra" panose="00000400000000000000" pitchFamily="2" charset="-78"/>
              </a:rPr>
              <a:t>7- گزارش تصویری ( پیوست شماره2) در یک صفحه تنظیم، تکمیل، اسکن و بطور واضح و خوانا ارسال گردد.</a:t>
            </a:r>
            <a:endParaRPr lang="en-US" sz="2800" b="1" dirty="0">
              <a:latin typeface="Times New Roman" panose="02020603050405020304" pitchFamily="18" charset="0"/>
              <a:ea typeface="Times New Roman" panose="02020603050405020304" pitchFamily="18" charset="0"/>
              <a:cs typeface="B Mitra" panose="00000400000000000000" pitchFamily="2" charset="-78"/>
            </a:endParaRPr>
          </a:p>
          <a:p>
            <a:endParaRPr lang="en-US" dirty="0"/>
          </a:p>
        </p:txBody>
      </p:sp>
      <p:sp>
        <p:nvSpPr>
          <p:cNvPr id="6" name="Text Placeholder 5">
            <a:extLst>
              <a:ext uri="{FF2B5EF4-FFF2-40B4-BE49-F238E27FC236}">
                <a16:creationId xmlns="" xmlns:a16="http://schemas.microsoft.com/office/drawing/2014/main" id="{B3B8D0DB-4BED-4151-9607-3CA7EDF4FD80}"/>
              </a:ext>
            </a:extLst>
          </p:cNvPr>
          <p:cNvSpPr>
            <a:spLocks noGrp="1"/>
          </p:cNvSpPr>
          <p:nvPr>
            <p:ph type="body" sz="half" idx="2"/>
          </p:nvPr>
        </p:nvSpPr>
        <p:spPr>
          <a:xfrm>
            <a:off x="746765" y="1522969"/>
            <a:ext cx="3505199" cy="4262436"/>
          </a:xfrm>
        </p:spPr>
        <p:txBody>
          <a:bodyPr/>
          <a:lstStyle/>
          <a:p>
            <a:endParaRPr lang="en-US" dirty="0"/>
          </a:p>
        </p:txBody>
      </p:sp>
      <p:graphicFrame>
        <p:nvGraphicFramePr>
          <p:cNvPr id="7" name="Object 6">
            <a:hlinkClick r:id="rId3" action="ppaction://hlinkfile"/>
            <a:extLst>
              <a:ext uri="{FF2B5EF4-FFF2-40B4-BE49-F238E27FC236}">
                <a16:creationId xmlns="" xmlns:a16="http://schemas.microsoft.com/office/drawing/2014/main" id="{44485E36-106E-4B3D-925B-AC8EBA42C9BF}"/>
              </a:ext>
            </a:extLst>
          </p:cNvPr>
          <p:cNvGraphicFramePr>
            <a:graphicFrameLocks noChangeAspect="1"/>
          </p:cNvGraphicFramePr>
          <p:nvPr>
            <p:extLst>
              <p:ext uri="{D42A27DB-BD31-4B8C-83A1-F6EECF244321}">
                <p14:modId xmlns:p14="http://schemas.microsoft.com/office/powerpoint/2010/main" val="1497647662"/>
              </p:ext>
            </p:extLst>
          </p:nvPr>
        </p:nvGraphicFramePr>
        <p:xfrm>
          <a:off x="507538" y="1522969"/>
          <a:ext cx="3795262" cy="4395584"/>
        </p:xfrm>
        <a:graphic>
          <a:graphicData uri="http://schemas.openxmlformats.org/presentationml/2006/ole">
            <mc:AlternateContent xmlns:mc="http://schemas.openxmlformats.org/markup-compatibility/2006">
              <mc:Choice xmlns:v="urn:schemas-microsoft-com:vml" Requires="v">
                <p:oleObj spid="_x0000_s1094" name="Acrobat Document" r:id="rId4" imgW="5829298" imgH="7543706" progId="AcroExch.Document.11">
                  <p:embed/>
                </p:oleObj>
              </mc:Choice>
              <mc:Fallback>
                <p:oleObj name="Acrobat Document" r:id="rId4" imgW="5829298" imgH="7543706" progId="AcroExch.Document.11">
                  <p:embed/>
                  <p:pic>
                    <p:nvPicPr>
                      <p:cNvPr id="5" name="Object 4">
                        <a:extLst>
                          <a:ext uri="{FF2B5EF4-FFF2-40B4-BE49-F238E27FC236}">
                            <a16:creationId xmlns="" xmlns:a16="http://schemas.microsoft.com/office/drawing/2014/main" id="{1D754266-4329-F5F2-72F7-41119BB60712}"/>
                          </a:ext>
                        </a:extLst>
                      </p:cNvPr>
                      <p:cNvPicPr/>
                      <p:nvPr/>
                    </p:nvPicPr>
                    <p:blipFill>
                      <a:blip r:embed="rId5"/>
                      <a:stretch>
                        <a:fillRect/>
                      </a:stretch>
                    </p:blipFill>
                    <p:spPr>
                      <a:xfrm>
                        <a:off x="507538" y="1522969"/>
                        <a:ext cx="3795262" cy="4395584"/>
                      </a:xfrm>
                      <a:prstGeom prst="rect">
                        <a:avLst/>
                      </a:prstGeom>
                    </p:spPr>
                  </p:pic>
                </p:oleObj>
              </mc:Fallback>
            </mc:AlternateContent>
          </a:graphicData>
        </a:graphic>
      </p:graphicFrame>
    </p:spTree>
    <p:extLst>
      <p:ext uri="{BB962C8B-B14F-4D97-AF65-F5344CB8AC3E}">
        <p14:creationId xmlns:p14="http://schemas.microsoft.com/office/powerpoint/2010/main" val="990705389"/>
      </p:ext>
    </p:extLst>
  </p:cSld>
  <p:clrMapOvr>
    <a:masterClrMapping/>
  </p:clrMapOvr>
  <p:timing>
    <p:tnLst>
      <p:par>
        <p:cTn id="1" dur="indefinite" restart="never" nodeType="tmRoot"/>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Override1.xml><?xml version="1.0" encoding="utf-8"?>
<a:themeOverride xmlns:a="http://schemas.openxmlformats.org/drawingml/2006/main">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themeOverride>
</file>

<file path=ppt/theme/themeOverride2.xml><?xml version="1.0" encoding="utf-8"?>
<a:themeOverride xmlns:a="http://schemas.openxmlformats.org/drawingml/2006/main">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themeOverride>
</file>

<file path=ppt/theme/themeOverride3.xml><?xml version="1.0" encoding="utf-8"?>
<a:themeOverride xmlns:a="http://schemas.openxmlformats.org/drawingml/2006/main">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themeOverride>
</file>

<file path=ppt/theme/themeOverride4.xml><?xml version="1.0" encoding="utf-8"?>
<a:themeOverride xmlns:a="http://schemas.openxmlformats.org/drawingml/2006/main">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themeOverride>
</file>

<file path=ppt/theme/themeOverride5.xml><?xml version="1.0" encoding="utf-8"?>
<a:themeOverride xmlns:a="http://schemas.openxmlformats.org/drawingml/2006/main">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themeOverride>
</file>

<file path=ppt/theme/themeOverride6.xml><?xml version="1.0" encoding="utf-8"?>
<a:themeOverride xmlns:a="http://schemas.openxmlformats.org/drawingml/2006/main">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themeOverride>
</file>

<file path=docProps/app.xml><?xml version="1.0" encoding="utf-8"?>
<Properties xmlns="http://schemas.openxmlformats.org/officeDocument/2006/extended-properties" xmlns:vt="http://schemas.openxmlformats.org/officeDocument/2006/docPropsVTypes">
  <Template/>
  <TotalTime>1397</TotalTime>
  <Words>9378</Words>
  <Application>Microsoft Office PowerPoint</Application>
  <PresentationFormat>Widescreen</PresentationFormat>
  <Paragraphs>938</Paragraphs>
  <Slides>41</Slides>
  <Notes>0</Notes>
  <HiddenSlides>0</HiddenSlides>
  <MMClips>0</MMClips>
  <ScaleCrop>false</ScaleCrop>
  <HeadingPairs>
    <vt:vector size="8" baseType="variant">
      <vt:variant>
        <vt:lpstr>Fonts Used</vt:lpstr>
      </vt:variant>
      <vt:variant>
        <vt:i4>17</vt:i4>
      </vt:variant>
      <vt:variant>
        <vt:lpstr>Theme</vt:lpstr>
      </vt:variant>
      <vt:variant>
        <vt:i4>1</vt:i4>
      </vt:variant>
      <vt:variant>
        <vt:lpstr>Embedded OLE Servers</vt:lpstr>
      </vt:variant>
      <vt:variant>
        <vt:i4>1</vt:i4>
      </vt:variant>
      <vt:variant>
        <vt:lpstr>Slide Titles</vt:lpstr>
      </vt:variant>
      <vt:variant>
        <vt:i4>41</vt:i4>
      </vt:variant>
    </vt:vector>
  </HeadingPairs>
  <TitlesOfParts>
    <vt:vector size="60" baseType="lpstr">
      <vt:lpstr>Arial</vt:lpstr>
      <vt:lpstr>B Lotus</vt:lpstr>
      <vt:lpstr>B Mitra</vt:lpstr>
      <vt:lpstr>B Nazanin</vt:lpstr>
      <vt:lpstr>B Nazanin</vt:lpstr>
      <vt:lpstr>B Titr</vt:lpstr>
      <vt:lpstr>B Titr</vt:lpstr>
      <vt:lpstr>B Yagut</vt:lpstr>
      <vt:lpstr>Calibri</vt:lpstr>
      <vt:lpstr>Century Gothic</vt:lpstr>
      <vt:lpstr>Georgia</vt:lpstr>
      <vt:lpstr>Gill Sans MT</vt:lpstr>
      <vt:lpstr>mitr</vt:lpstr>
      <vt:lpstr>Symbol</vt:lpstr>
      <vt:lpstr>Tahoma</vt:lpstr>
      <vt:lpstr>Times New Roman</vt:lpstr>
      <vt:lpstr>Wingdings 3</vt:lpstr>
      <vt:lpstr>Wisp</vt:lpstr>
      <vt:lpstr>Acrobat Document</vt:lpstr>
      <vt:lpstr>PowerPoint Presentation</vt:lpstr>
      <vt:lpstr>شرایط عمومی و اختصاصی مستندات مورد نیاز جهت تأمین اعتبار به منظور احداث، خرید، تعمیر و اجاره مسکن ویژه افراد دارای معلولیت و مددجویان تحت پوشش در سال 1403   </vt:lpstr>
      <vt:lpstr>شرایط عمومی مستندات مورد نیاز جهت تأمین اعتبار</vt:lpstr>
      <vt:lpstr>5-پرداخت کمک بلاعوض به افراد دارای معلولیت و مددجویان حائز شرایطی که قبلاً از کمک بلاعوض سازمان جهت احداث واحد مسکونی بهره مند شده اند ولی عملیات ساخت واحد مسکونی آنها به پایان نرسیده است، در صورت رعایت سایر مفاد این بخشنامه، تا سقف ریالی اعلام شده بلامانع می باشد. </vt:lpstr>
      <vt:lpstr>PowerPoint Presentation</vt:lpstr>
      <vt:lpstr>بندهایی از شرایط عمومی در خصوص برخی از واجدین شرایط که دارای شرایط خاص می باشند</vt:lpstr>
      <vt:lpstr>بندهایی از شرایط عمومی در خصوص نحوه چگونگی  ارسال مکاتبات</vt:lpstr>
      <vt:lpstr> الزام درج کد عنوان تامین اعتبار مسکن و تعداد مستندات ارسالی در موضوع و متن مکاتبه، مطابق بند (13) بخشنامه شماره 900/1403/43132 مورخ 1402/04/16</vt:lpstr>
      <vt:lpstr>پیوست شماره دو- ﮔﺰارش ﺗﺼﻮﯾﺮي رﻧﮕﯽ  از آﺧﺮﯾﻦ وﺿﻌﯿﺖ ﭘﯿﺸﺮﻓﺖ ﻓﯿﺰﯾﮑﯽ ﭘﺮوژه / واحد در دست احداث  مددجو ...</vt:lpstr>
      <vt:lpstr>PowerPoint Presentation</vt:lpstr>
      <vt:lpstr>PowerPoint Presentation</vt:lpstr>
      <vt:lpstr>نکته :گواهی شماره2، مشمول افرادی است که 1000میلیون ریال اول را دریافت نموده اند و تنها در صورت تحویل تا پایان سالجاری امکان دریافت گواهی شماره 2 را دارند.</vt:lpstr>
      <vt:lpstr>معرفی نامه ها</vt:lpstr>
      <vt:lpstr>معرفی نامه ها</vt:lpstr>
      <vt:lpstr>PowerPoint Presentation</vt:lpstr>
      <vt:lpstr>فهرست کد روش های تامین اعتبار</vt:lpstr>
      <vt:lpstr>فهرست کد روش های تامین اعتبار</vt:lpstr>
      <vt:lpstr>احداث واحدهای مسکونی ویژه افراد دارای معلولیت و مددجویان در قالب طرح های حمایتی (پروژه محور) وزارت راه و شهرسازی و بنیاد مسکن انقلاب اسلامی شامل</vt:lpstr>
      <vt:lpstr>PowerPoint Presentation</vt:lpstr>
      <vt:lpstr>3-1- تفاهمنامه مشترک با بنیاد مسکن انقلاب اسلامی با موضوع کمک به تامین مسکن 10 هزار واحد مسکونی در شهرهای زیر 100 هزار نفر جمعیت (بنیاد ساخت و انبوه ساخت) </vt:lpstr>
      <vt:lpstr>نکات قابل توجه در تکمیل پیوست شماره( 3)  </vt:lpstr>
      <vt:lpstr>2- احداث واحدهای مسکونی ویژه افراد دارای معلولیت و مددجویان در قالب پروژه های مسکن مهر  </vt:lpstr>
      <vt:lpstr>PowerPoint Presentation</vt:lpstr>
      <vt:lpstr>3- احداث واحد مسکونی ویژه افراد دارای معلولیت و مددجویان در قالب تعاونی های مسکن: </vt:lpstr>
      <vt:lpstr>PowerPoint Presentation</vt:lpstr>
      <vt:lpstr>4- احداث واحد مسکونی ویژه معلولین و مددجویان در قالب مشارکت با خیرین و موسسات خیریه: </vt:lpstr>
      <vt:lpstr>PowerPoint Presentation</vt:lpstr>
      <vt:lpstr>5- مشارکت با فرد دارای معلولیت و یا مددجو جهت خرید واحد مسکونی مورد نیاز (در مناطق شهری و روستایی): </vt:lpstr>
      <vt:lpstr>PowerPoint Presentation</vt:lpstr>
      <vt:lpstr>PowerPoint Presentation</vt:lpstr>
      <vt:lpstr>احداث واحد مسکونی شهری ویژه افراد دارای معلولیت و مددجویان در قالب : 1-6- مشارکت با فرد تحت پوشش (خودمالکی) </vt:lpstr>
      <vt:lpstr>PowerPoint Presentation</vt:lpstr>
      <vt:lpstr>PowerPoint Presentation</vt:lpstr>
      <vt:lpstr>2-6- تفاهمنامه مشترک با بنیاد مسکن انقلاب اسلامی با موضوع کمک به تامین مسکن 10 هزار واحد مسکونی در شهرهای زیر 100 هزار نفر جمعیت (روش گروه ساخت): </vt:lpstr>
      <vt:lpstr>احداث واحد مسکونی روستایی ویژه افراد دارای معلولیت و مددجویان در قالب : 1-7- مشارکت با فرد تحت پوشش (خودمالکی) </vt:lpstr>
      <vt:lpstr>PowerPoint Presentation</vt:lpstr>
      <vt:lpstr>PowerPoint Presentation</vt:lpstr>
      <vt:lpstr>7-2- تفاهمنامه مشترک با بنیاد مسکن انقلاب اسلامی با موضوع کمک به احداث یا تکمیل احداث 10 هزار واحد مسکونی در روستاها و شهرهای کمتر از 25 هزار نفر جمعیت </vt:lpstr>
      <vt:lpstr>8- احداث واحد مسکونی ویژه ایتام در قالب تفاهمنامه مشترک با سازمان برنامه و بودجه، صندوق توسعه ملی و بنیاد مسکن انقلاب اسلامی: </vt:lpstr>
      <vt:lpstr>9-پرداخت کمک هزینه تعمیر مسکن (ویژه افراد تحت پوشش سرپرست خانوار) تا سقف کمک 400 میلیون ریال:  الف) ارسال اسامی افراد تحت پوشش سرپرست خانوار حائز شرايط در قالب جدول ذیل با فرمت Excel به انضمام اسکن جدول با امضای اعضاء تائید کننده</vt:lpstr>
      <vt:lpstr>10- پرداخت کمک هزینه اجاره مسکن (ویژه افراد تحت پوشش سرپرست خانوار) تا سقف کمک 700 میلیون ریال: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شرایط عمومی و اختصاصی مستندات مورد نیاز جهت تأمین اعتبار به منظور احداث، خرید، تعمیر و اجاره مسکن ویژه افراد دارای معلولیت و مددجویان تحت پوشش در سال 1403</dc:title>
  <dc:creator>Administrator</dc:creator>
  <cp:lastModifiedBy>navideh omani</cp:lastModifiedBy>
  <cp:revision>95</cp:revision>
  <dcterms:created xsi:type="dcterms:W3CDTF">2024-08-01T20:51:18Z</dcterms:created>
  <dcterms:modified xsi:type="dcterms:W3CDTF">2024-08-15T04:17:10Z</dcterms:modified>
</cp:coreProperties>
</file>