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2"/>
  </p:notesMasterIdLst>
  <p:sldIdLst>
    <p:sldId id="260" r:id="rId3"/>
    <p:sldId id="256" r:id="rId4"/>
    <p:sldId id="257" r:id="rId5"/>
    <p:sldId id="258" r:id="rId6"/>
    <p:sldId id="259" r:id="rId7"/>
    <p:sldId id="288" r:id="rId8"/>
    <p:sldId id="268" r:id="rId9"/>
    <p:sldId id="266" r:id="rId10"/>
    <p:sldId id="269" r:id="rId11"/>
    <p:sldId id="285" r:id="rId12"/>
    <p:sldId id="289" r:id="rId13"/>
    <p:sldId id="286" r:id="rId14"/>
    <p:sldId id="287" r:id="rId15"/>
    <p:sldId id="290" r:id="rId16"/>
    <p:sldId id="291" r:id="rId17"/>
    <p:sldId id="262" r:id="rId18"/>
    <p:sldId id="267" r:id="rId19"/>
    <p:sldId id="261" r:id="rId20"/>
    <p:sldId id="277" r:id="rId21"/>
    <p:sldId id="270" r:id="rId22"/>
    <p:sldId id="272" r:id="rId23"/>
    <p:sldId id="275" r:id="rId24"/>
    <p:sldId id="274" r:id="rId25"/>
    <p:sldId id="281" r:id="rId26"/>
    <p:sldId id="282" r:id="rId27"/>
    <p:sldId id="283" r:id="rId28"/>
    <p:sldId id="284" r:id="rId29"/>
    <p:sldId id="292" r:id="rId30"/>
    <p:sldId id="293"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CC0000"/>
    <a:srgbClr val="FDD3BB"/>
    <a:srgbClr val="FF9966"/>
    <a:srgbClr val="66FFFF"/>
    <a:srgbClr val="99FF66"/>
    <a:srgbClr val="FAEAF8"/>
    <a:srgbClr val="F5D1F0"/>
    <a:srgbClr val="021152"/>
    <a:srgbClr val="333300"/>
    <a:srgbClr val="C88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00" autoAdjust="0"/>
    <p:restoredTop sz="94600"/>
  </p:normalViewPr>
  <p:slideViewPr>
    <p:cSldViewPr snapToGrid="0">
      <p:cViewPr varScale="1">
        <p:scale>
          <a:sx n="68" d="100"/>
          <a:sy n="68" d="100"/>
        </p:scale>
        <p:origin x="-14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9E3E5EC-9D2A-48B7-BC3F-9360CCD878C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B0D10C4C-C61A-4B05-B8B9-F62C77E7D62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11FFD1-3295-4D05-9CAF-540FF9279E1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C6FE72-00B6-4335-903E-C82F4B4A971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8397423A-3808-4190-8A25-6A9056B2CFE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6D9FCD-40C7-4547-A5C9-D4940575E11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EE2902-A5C7-4DE4-ABFC-CE350F67E718}"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60CEE2-16DB-4EF1-94D7-3A4AB56CF198}"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2B35AA-EEA1-4DCD-98F4-AAC74A0F4D5D}"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021F6A4-7876-4943-92E3-30AD6A6BBEDD}"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4FEE83-8C92-41BF-B853-6983921315B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3C6A43-3CE7-4AF5-85CE-D952EC854E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3FB1E1-43EE-4D6E-B6DB-FB7B31861691}"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04B04A-DDB4-4367-B468-4BDBF674DCE6}"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7B0E61-98BF-412D-8239-F2B0B88F7532}"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831BEE-DF24-41CF-82ED-105A314FF2A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81FC34-DF49-4E49-BA39-ECA014197C4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74FC31-323F-4B88-8FB9-7B11EF9F209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A817633-04D7-4DA3-A890-8B4B782D6A9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47E7B7B-841D-4295-92D1-8D82A12B0C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37E47C-F353-47B7-A0B6-4D00D5DB8EA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A71924-1C3D-402A-BA2B-3BF42D43A4C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DEBB14-6321-4DEB-9A52-B407D8CA2BA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8F110D9-F1BA-4A77-88C4-C452FC538FD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43D26AC-9F8D-4F48-8CF9-EA1F3FC65D6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842868" y="274638"/>
            <a:ext cx="5514535" cy="1143000"/>
          </a:xfrm>
        </p:spPr>
        <p:txBody>
          <a:bodyPr/>
          <a:lstStyle/>
          <a:p>
            <a:pPr algn="ctr"/>
            <a:r>
              <a:rPr lang="fa-IR" sz="5400" b="1" dirty="0" smtClean="0">
                <a:solidFill>
                  <a:srgbClr val="C00000"/>
                </a:solidFill>
                <a:cs typeface="B Davat" pitchFamily="2" charset="-78"/>
              </a:rPr>
              <a:t>بنام خدا </a:t>
            </a:r>
            <a:endParaRPr lang="en-US" sz="5400" b="1" dirty="0">
              <a:solidFill>
                <a:srgbClr val="C00000"/>
              </a:solidFill>
              <a:cs typeface="B Davat" pitchFamily="2" charset="-78"/>
            </a:endParaRPr>
          </a:p>
        </p:txBody>
      </p:sp>
      <p:sp>
        <p:nvSpPr>
          <p:cNvPr id="51203" name="Rectangle 3"/>
          <p:cNvSpPr>
            <a:spLocks noGrp="1" noChangeArrowheads="1"/>
          </p:cNvSpPr>
          <p:nvPr>
            <p:ph type="body" idx="1"/>
          </p:nvPr>
        </p:nvSpPr>
        <p:spPr>
          <a:xfrm>
            <a:off x="1181687" y="1600200"/>
            <a:ext cx="7413674" cy="4525963"/>
          </a:xfrm>
        </p:spPr>
        <p:txBody>
          <a:bodyPr/>
          <a:lstStyle/>
          <a:p>
            <a:pPr algn="ctr" rtl="1"/>
            <a:r>
              <a:rPr lang="fa-IR" sz="3200" b="1" dirty="0">
                <a:solidFill>
                  <a:srgbClr val="FFFF00"/>
                </a:solidFill>
                <a:latin typeface="Sakkal Majalla" pitchFamily="2" charset="-78"/>
                <a:cs typeface="Sakkal Majalla" pitchFamily="2" charset="-78"/>
              </a:rPr>
              <a:t>و نزّلنا من السماء ماء مبارکا فانبتنا به جنّات و حبّ </a:t>
            </a:r>
            <a:r>
              <a:rPr lang="fa-IR" sz="3200" b="1" dirty="0" smtClean="0">
                <a:solidFill>
                  <a:srgbClr val="FFFF00"/>
                </a:solidFill>
                <a:latin typeface="Sakkal Majalla" pitchFamily="2" charset="-78"/>
                <a:cs typeface="Sakkal Majalla" pitchFamily="2" charset="-78"/>
              </a:rPr>
              <a:t>الحصید و </a:t>
            </a:r>
            <a:r>
              <a:rPr lang="fa-IR" sz="3200" b="1" dirty="0">
                <a:solidFill>
                  <a:srgbClr val="FFFF00"/>
                </a:solidFill>
                <a:latin typeface="Sakkal Majalla" pitchFamily="2" charset="-78"/>
                <a:cs typeface="Sakkal Majalla" pitchFamily="2" charset="-78"/>
              </a:rPr>
              <a:t>النّخل باسقات لها طلع نضید رزقا للعباد و احیینا به بلدة میتا کذلک </a:t>
            </a:r>
            <a:r>
              <a:rPr lang="fa-IR" sz="3200" b="1" dirty="0" smtClean="0">
                <a:solidFill>
                  <a:srgbClr val="FFFF00"/>
                </a:solidFill>
                <a:latin typeface="Sakkal Majalla" pitchFamily="2" charset="-78"/>
                <a:cs typeface="Sakkal Majalla" pitchFamily="2" charset="-78"/>
              </a:rPr>
              <a:t>الخروج</a:t>
            </a:r>
          </a:p>
          <a:p>
            <a:pPr algn="ctr" rtl="1"/>
            <a:endParaRPr lang="fa-IR" dirty="0"/>
          </a:p>
          <a:p>
            <a:pPr algn="ctr" rtl="1"/>
            <a:endParaRPr lang="fa-IR" dirty="0">
              <a:solidFill>
                <a:srgbClr val="F5D1F0"/>
              </a:solidFill>
            </a:endParaRPr>
          </a:p>
          <a:p>
            <a:pPr algn="ctr" rtl="1"/>
            <a:r>
              <a:rPr lang="fa-IR" sz="3200" b="1" dirty="0" smtClean="0">
                <a:solidFill>
                  <a:schemeClr val="accent2">
                    <a:lumMod val="50000"/>
                  </a:schemeClr>
                </a:solidFill>
                <a:cs typeface="B Yagut" pitchFamily="2" charset="-78"/>
              </a:rPr>
              <a:t>«</a:t>
            </a:r>
            <a:r>
              <a:rPr lang="fa-IR" sz="3200" b="1" dirty="0">
                <a:solidFill>
                  <a:schemeClr val="accent2">
                    <a:lumMod val="50000"/>
                  </a:schemeClr>
                </a:solidFill>
                <a:cs typeface="B Yagut" pitchFamily="2" charset="-78"/>
              </a:rPr>
              <a:t>و از آسمان، آبی پر برکت فرود آوردیم و به وسیله آن باغ‏ها و دانه‏هایی را که درو می‏کنند رویاندیم و نخل‏های بلندقامت که میوه‏های متراکم دارند، برای روزی بندگان است و با آن‏[آب‏]سرزمین مرده‏ای را زنده گردانیدیم.»</a:t>
            </a:r>
            <a:endParaRPr lang="en-US" sz="3200" b="1" dirty="0">
              <a:solidFill>
                <a:schemeClr val="accent2">
                  <a:lumMod val="50000"/>
                </a:schemeClr>
              </a:solidFill>
              <a:cs typeface="B Yagut"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r>
              <a:rPr lang="fa-IR" sz="2800" b="1" dirty="0" smtClean="0">
                <a:cs typeface="B Mitra" pitchFamily="2" charset="-78"/>
              </a:rPr>
              <a:t>البته  مطرح نمودن  </a:t>
            </a:r>
            <a:r>
              <a:rPr lang="ar-SA" sz="2800" b="1" dirty="0" smtClean="0">
                <a:cs typeface="B Mitra" pitchFamily="2" charset="-78"/>
              </a:rPr>
              <a:t>جنسیت فراتر از تلاقی رابطه زنان و مرد بوده و تلاقی بین جنسیت و سایر مسائل اجتماعی دیگر (قومیت ، وضعیت مهاجرت ، سن ، ناتوانی ، موقعیت جغرافیایی و غیره) است </a:t>
            </a:r>
            <a:r>
              <a:rPr lang="fa-IR" sz="2800" b="1" dirty="0" smtClean="0">
                <a:cs typeface="B Mitra" pitchFamily="2" charset="-78"/>
              </a:rPr>
              <a:t> که </a:t>
            </a:r>
            <a:r>
              <a:rPr lang="ar-SA" sz="2800" b="1" dirty="0" smtClean="0">
                <a:cs typeface="B Mitra" pitchFamily="2" charset="-78"/>
              </a:rPr>
              <a:t> باید هنگام طراحی استراتژی ها و برنامه ها برای بخش آب مورد توجه قرار گیرد.</a:t>
            </a:r>
            <a:endParaRPr lang="en-US" sz="2800" b="1" dirty="0" smtClean="0">
              <a:cs typeface="B Mitra" pitchFamily="2" charset="-78"/>
            </a:endParaRPr>
          </a:p>
          <a:p>
            <a:pPr algn="just" rtl="1"/>
            <a:endParaRPr lang="en-US" b="1" dirty="0">
              <a:solidFill>
                <a:srgbClr val="FFFF00"/>
              </a:solidFill>
              <a:cs typeface="B Mitra"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r>
              <a:rPr lang="ar-SA" b="1" dirty="0" smtClean="0">
                <a:solidFill>
                  <a:srgbClr val="FFFF00"/>
                </a:solidFill>
                <a:cs typeface="B Mitra" pitchFamily="2" charset="-78"/>
              </a:rPr>
              <a:t>مفهوم جنسیت در مدیریت منابع آب به چند دلیل در معیارهای نظارت شده در شاخص توسعه پایدار گنجانده شده است.</a:t>
            </a:r>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 اول، کمبود آب به طور نامتناسب جوامع فقیر و حاشیه نشین ترین افراد جامعه را تحت تأثیر قرار می دهد (سازمان ملل متحد ، 2018).</a:t>
            </a:r>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 دوم ، دسترسی به آب برای توانمندسازی زنان اهمیت دارد زیرا بر دسترسی زنان به آموزش و سلامتی (در رابطه با بارداری ، زایمان و بیماریهای ناشی از آب) و همچنین درآمد و ایمنی آنها (خشونت جنسیتی) تأثیر می گذارد</a:t>
            </a:r>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سوم ، همانطور که آکسفام در گزارش اخیر اهداف توسعه پایدار تاکید کرده است ، «برابری جنسیتی و دسترسی به آب از حقوق اولیه بشر است و بنابراین برای دستیابی به سایر اهداف توسعه پایدار اساسی است»</a:t>
            </a:r>
            <a:endParaRPr lang="en-US" b="1" dirty="0">
              <a:solidFill>
                <a:srgbClr val="FFFF00"/>
              </a:solidFill>
              <a:cs typeface="B Mitra"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ar-SA" b="1" dirty="0" smtClean="0">
                <a:solidFill>
                  <a:srgbClr val="FFFF00"/>
                </a:solidFill>
                <a:cs typeface="B Mitra" pitchFamily="2" charset="-78"/>
              </a:rPr>
              <a:t>زنان اغلب به کسب و کارهای کوچک باتولید کربن کم والبته با درآمدی کمتر از مردان دسترسی دارند.</a:t>
            </a:r>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 اشتغال زنان بیشتر از هرچیز برای رفع مایحتاج ضروری خود و خانواده بوده و مقدارمصرف حریصانه منابع طبیعی و منابع آب بسیار کمتر است.</a:t>
            </a:r>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 در استفاده از وسایل نقلیه نیز زنان کمتر از خودروی شخصی برای رفت و آمد استفاده می کنند، کمتر از هواپیما و قایق و کشتی استفاده کرده وحتی در شهرها نیز بیشتر از وسایل نقلیه عمومی استفاده می نمایند.</a:t>
            </a:r>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 بنابراین، سهم آنها در تولید گازهای گلخانه‌ای کمتر و نقش کمتری در آلودگی هوا و تغییرات اقلیمی دارند. با وجود این، خطر تغییرات اقلیمی زنان را بیشتر تهدید کرده وزنان قربانیان خط مقدم تغییرات اقلیمی هستند. </a:t>
            </a:r>
            <a:endParaRPr lang="en-US" b="1" dirty="0" smtClean="0">
              <a:solidFill>
                <a:srgbClr val="FFFF00"/>
              </a:solidFill>
              <a:cs typeface="B Mitra" pitchFamily="2" charset="-78"/>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r>
              <a:rPr lang="fa-IR" b="1" dirty="0" smtClean="0">
                <a:solidFill>
                  <a:srgbClr val="FFFF00"/>
                </a:solidFill>
                <a:cs typeface="B Mitra" pitchFamily="2" charset="-78"/>
              </a:rPr>
              <a:t>با وجود مخاطرات تنش آبی و کم آبی برای زنان و کودکان و بطور کلی خانواده ها  اغلب کشورها هنوز  زنان را بطور جدی با مسایل آب  ادغام نکرده و چالش های جنسیتی را نادیده گرفته اند. </a:t>
            </a:r>
          </a:p>
          <a:p>
            <a:pPr algn="just" rtl="1"/>
            <a:endParaRPr lang="fa-IR" b="1" dirty="0" smtClean="0">
              <a:solidFill>
                <a:srgbClr val="FFFF00"/>
              </a:solidFill>
              <a:cs typeface="B Mitra" pitchFamily="2" charset="-78"/>
            </a:endParaRPr>
          </a:p>
          <a:p>
            <a:pPr algn="just" rtl="1"/>
            <a:r>
              <a:rPr lang="fa-IR" b="1" dirty="0" smtClean="0">
                <a:solidFill>
                  <a:srgbClr val="99FF66"/>
                </a:solidFill>
                <a:cs typeface="B Mitra" pitchFamily="2" charset="-78"/>
              </a:rPr>
              <a:t>هرچند در سخن از  چالش های زنان و آب حرفهایی زده می شود اما </a:t>
            </a:r>
            <a:r>
              <a:rPr lang="ar-SA" b="1" dirty="0" smtClean="0">
                <a:solidFill>
                  <a:srgbClr val="99FF66"/>
                </a:solidFill>
                <a:cs typeface="B Mitra" pitchFamily="2" charset="-78"/>
              </a:rPr>
              <a:t>فاصله واضحی بین این سیاست ها و عملکرد وجود دارد. </a:t>
            </a:r>
            <a:endParaRPr lang="fa-IR" b="1" dirty="0" smtClean="0">
              <a:solidFill>
                <a:srgbClr val="99FF66"/>
              </a:solidFill>
              <a:cs typeface="B Mitra" pitchFamily="2" charset="-78"/>
            </a:endParaRPr>
          </a:p>
          <a:p>
            <a:pPr algn="just" rtl="1"/>
            <a:endParaRPr lang="fa-IR" b="1" dirty="0" smtClean="0">
              <a:solidFill>
                <a:srgbClr val="99FF66"/>
              </a:solidFill>
              <a:cs typeface="B Mitra" pitchFamily="2" charset="-78"/>
            </a:endParaRPr>
          </a:p>
          <a:p>
            <a:pPr algn="just" rtl="1"/>
            <a:r>
              <a:rPr lang="ar-SA" b="1" dirty="0" smtClean="0">
                <a:solidFill>
                  <a:srgbClr val="99FF66"/>
                </a:solidFill>
                <a:cs typeface="B Mitra" pitchFamily="2" charset="-78"/>
              </a:rPr>
              <a:t>برنامه های عملی مشخصی همراه نیست</a:t>
            </a:r>
            <a:endParaRPr lang="fa-IR" b="1" dirty="0" smtClean="0">
              <a:solidFill>
                <a:srgbClr val="99FF66"/>
              </a:solidFill>
              <a:cs typeface="B Mitra" pitchFamily="2" charset="-78"/>
            </a:endParaRPr>
          </a:p>
          <a:p>
            <a:pPr algn="just" rtl="1"/>
            <a:r>
              <a:rPr lang="ar-SA" b="1" dirty="0" smtClean="0">
                <a:solidFill>
                  <a:srgbClr val="99FF66"/>
                </a:solidFill>
                <a:cs typeface="B Mitra" pitchFamily="2" charset="-78"/>
              </a:rPr>
              <a:t> و از بودجه کافی نیز برخوردار نیستند. </a:t>
            </a:r>
            <a:endParaRPr lang="fa-IR" b="1" dirty="0" smtClean="0">
              <a:solidFill>
                <a:srgbClr val="99FF66"/>
              </a:solidFill>
              <a:cs typeface="B Mitra" pitchFamily="2" charset="-78"/>
            </a:endParaRPr>
          </a:p>
          <a:p>
            <a:pPr algn="just" rtl="1"/>
            <a:r>
              <a:rPr lang="ar-SA" b="1" dirty="0" smtClean="0">
                <a:solidFill>
                  <a:srgbClr val="99FF66"/>
                </a:solidFill>
                <a:cs typeface="B Mitra" pitchFamily="2" charset="-78"/>
              </a:rPr>
              <a:t>اقدامات و سازوکارها اغلب به طور کامل اجرا نمی شوند. </a:t>
            </a:r>
            <a:endParaRPr lang="fa-IR" b="1" dirty="0" smtClean="0">
              <a:solidFill>
                <a:srgbClr val="99FF66"/>
              </a:solidFill>
              <a:cs typeface="B Mitra" pitchFamily="2" charset="-78"/>
            </a:endParaRPr>
          </a:p>
          <a:p>
            <a:pPr algn="just" rtl="1"/>
            <a:r>
              <a:rPr lang="ar-SA" b="1" dirty="0" smtClean="0">
                <a:solidFill>
                  <a:srgbClr val="99FF66"/>
                </a:solidFill>
                <a:cs typeface="B Mitra" pitchFamily="2" charset="-78"/>
              </a:rPr>
              <a:t> جمع آوری داده ها و فرآیندهای نظارت و ارزیابی ممکن است همیشه به اندازه کافی تفکیک شده ن</a:t>
            </a:r>
            <a:r>
              <a:rPr lang="fa-IR" b="1" dirty="0" smtClean="0">
                <a:solidFill>
                  <a:srgbClr val="99FF66"/>
                </a:solidFill>
                <a:cs typeface="B Mitra" pitchFamily="2" charset="-78"/>
              </a:rPr>
              <a:t>یست </a:t>
            </a:r>
            <a:r>
              <a:rPr lang="ar-SA" b="1" dirty="0" smtClean="0">
                <a:solidFill>
                  <a:srgbClr val="99FF66"/>
                </a:solidFill>
                <a:cs typeface="B Mitra" pitchFamily="2" charset="-78"/>
              </a:rPr>
              <a:t> تا جنسیت واقعی و پویایی قدرت گنجاندن در چارچوب مدیریت یکپارچه آب  رخ دهد.</a:t>
            </a:r>
            <a:endParaRPr lang="en-US" b="1" dirty="0" smtClean="0">
              <a:solidFill>
                <a:srgbClr val="99FF66"/>
              </a:solidFill>
              <a:cs typeface="B Mitra" pitchFamily="2" charset="-78"/>
            </a:endParaRPr>
          </a:p>
          <a:p>
            <a:pPr algn="just" rtl="1"/>
            <a:endParaRPr lang="en-US" b="1" dirty="0">
              <a:solidFill>
                <a:srgbClr val="FFFF00"/>
              </a:solidFill>
              <a:cs typeface="B Mitra"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r>
              <a:rPr lang="ar-SA" b="1" dirty="0" smtClean="0">
                <a:solidFill>
                  <a:srgbClr val="FFFF00"/>
                </a:solidFill>
                <a:cs typeface="B Mitra" pitchFamily="2" charset="-78"/>
              </a:rPr>
              <a:t>در سراسر جهان ، زنان اغلب از موانع مستقیم و غیر مستقیم از مشارکت در </a:t>
            </a:r>
            <a:r>
              <a:rPr lang="fa-IR" b="1" dirty="0" smtClean="0">
                <a:solidFill>
                  <a:srgbClr val="FFFF00"/>
                </a:solidFill>
                <a:cs typeface="B Mitra" pitchFamily="2" charset="-78"/>
              </a:rPr>
              <a:t>مدیریت یکپارچه آب بازمانده اند</a:t>
            </a:r>
          </a:p>
          <a:p>
            <a:pPr algn="just" rtl="1"/>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موانع مستقیم </a:t>
            </a:r>
            <a:r>
              <a:rPr lang="fa-IR" b="1" dirty="0" smtClean="0">
                <a:solidFill>
                  <a:srgbClr val="FFFF00"/>
                </a:solidFill>
                <a:cs typeface="B Mitra" pitchFamily="2" charset="-78"/>
              </a:rPr>
              <a:t> مواردی چون </a:t>
            </a:r>
            <a:r>
              <a:rPr lang="ar-SA" b="1" dirty="0" smtClean="0">
                <a:solidFill>
                  <a:srgbClr val="FFFF00"/>
                </a:solidFill>
                <a:cs typeface="B Mitra" pitchFamily="2" charset="-78"/>
              </a:rPr>
              <a:t>فقدان سند مالکیت زمین </a:t>
            </a:r>
            <a:r>
              <a:rPr lang="fa-IR" b="1" dirty="0" smtClean="0">
                <a:solidFill>
                  <a:srgbClr val="FFFF00"/>
                </a:solidFill>
                <a:cs typeface="B Mitra" pitchFamily="2" charset="-78"/>
              </a:rPr>
              <a:t> و آب  است </a:t>
            </a:r>
            <a:r>
              <a:rPr lang="ar-SA" b="1" dirty="0" smtClean="0">
                <a:solidFill>
                  <a:srgbClr val="FFFF00"/>
                </a:solidFill>
                <a:cs typeface="B Mitra" pitchFamily="2" charset="-78"/>
              </a:rPr>
              <a:t>به این معنی که آنها نمی توانند در انجمن ها</a:t>
            </a:r>
            <a:r>
              <a:rPr lang="fa-IR" b="1" dirty="0" smtClean="0">
                <a:solidFill>
                  <a:srgbClr val="FFFF00"/>
                </a:solidFill>
                <a:cs typeface="B Mitra" pitchFamily="2" charset="-78"/>
              </a:rPr>
              <a:t> و تشکلهای بهره برداران </a:t>
            </a:r>
            <a:r>
              <a:rPr lang="ar-SA" b="1" dirty="0" smtClean="0">
                <a:solidFill>
                  <a:srgbClr val="FFFF00"/>
                </a:solidFill>
                <a:cs typeface="B Mitra" pitchFamily="2" charset="-78"/>
              </a:rPr>
              <a:t>آب </a:t>
            </a:r>
            <a:r>
              <a:rPr lang="fa-IR" b="1" dirty="0" smtClean="0">
                <a:solidFill>
                  <a:srgbClr val="FFFF00"/>
                </a:solidFill>
                <a:cs typeface="B Mitra" pitchFamily="2" charset="-78"/>
              </a:rPr>
              <a:t> مشارکت </a:t>
            </a:r>
            <a:r>
              <a:rPr lang="ar-SA" b="1" dirty="0" smtClean="0">
                <a:solidFill>
                  <a:srgbClr val="FFFF00"/>
                </a:solidFill>
                <a:cs typeface="B Mitra" pitchFamily="2" charset="-78"/>
              </a:rPr>
              <a:t> کنند ، یا فقدان </a:t>
            </a:r>
            <a:r>
              <a:rPr lang="fa-IR" b="1" dirty="0" smtClean="0">
                <a:solidFill>
                  <a:srgbClr val="FFFF00"/>
                </a:solidFill>
                <a:cs typeface="B Mitra" pitchFamily="2" charset="-78"/>
              </a:rPr>
              <a:t>در مشاغلی مانند کارشناس</a:t>
            </a:r>
            <a:r>
              <a:rPr lang="ar-SA" b="1" dirty="0" smtClean="0">
                <a:solidFill>
                  <a:srgbClr val="FFFF00"/>
                </a:solidFill>
                <a:cs typeface="B Mitra" pitchFamily="2" charset="-78"/>
              </a:rPr>
              <a:t> فنی تصور می شود آنها را نامزد نامناسب برای </a:t>
            </a:r>
            <a:r>
              <a:rPr lang="fa-IR" b="1" dirty="0" smtClean="0">
                <a:solidFill>
                  <a:srgbClr val="FFFF00"/>
                </a:solidFill>
                <a:cs typeface="B Mitra" pitchFamily="2" charset="-78"/>
              </a:rPr>
              <a:t> این نوع </a:t>
            </a:r>
            <a:r>
              <a:rPr lang="ar-SA" b="1" dirty="0" smtClean="0">
                <a:solidFill>
                  <a:srgbClr val="FFFF00"/>
                </a:solidFill>
                <a:cs typeface="B Mitra" pitchFamily="2" charset="-78"/>
              </a:rPr>
              <a:t>مشاغل </a:t>
            </a:r>
            <a:r>
              <a:rPr lang="fa-IR" b="1" dirty="0" smtClean="0">
                <a:solidFill>
                  <a:srgbClr val="FFFF00"/>
                </a:solidFill>
                <a:cs typeface="B Mitra" pitchFamily="2" charset="-78"/>
              </a:rPr>
              <a:t> در بدنه امور آب </a:t>
            </a:r>
            <a:r>
              <a:rPr lang="ar-SA" b="1" dirty="0" smtClean="0">
                <a:solidFill>
                  <a:srgbClr val="FFFF00"/>
                </a:solidFill>
                <a:cs typeface="B Mitra" pitchFamily="2" charset="-78"/>
              </a:rPr>
              <a:t> </a:t>
            </a:r>
            <a:r>
              <a:rPr lang="fa-IR" b="1" dirty="0" smtClean="0">
                <a:solidFill>
                  <a:srgbClr val="FFFF00"/>
                </a:solidFill>
                <a:cs typeface="B Mitra" pitchFamily="2" charset="-78"/>
              </a:rPr>
              <a:t> نیستند.</a:t>
            </a:r>
          </a:p>
          <a:p>
            <a:pPr algn="just" rtl="1"/>
            <a:endParaRPr lang="fa-IR" b="1" dirty="0" smtClean="0">
              <a:solidFill>
                <a:srgbClr val="FFFF00"/>
              </a:solidFill>
              <a:cs typeface="B Mitra" pitchFamily="2" charset="-78"/>
            </a:endParaRPr>
          </a:p>
          <a:p>
            <a:pPr algn="just" rtl="1"/>
            <a:r>
              <a:rPr lang="fa-IR" b="1" dirty="0" smtClean="0">
                <a:solidFill>
                  <a:srgbClr val="FFFF00"/>
                </a:solidFill>
                <a:cs typeface="B Mitra" pitchFamily="2" charset="-78"/>
              </a:rPr>
              <a:t>همه اینها البته  ناشی از تصورات قالبی و نقص فرهنگی در اتباط با جنسیت است که زنان را بطور سیستماتیک  از حقوق خود محروم کرده است. </a:t>
            </a:r>
            <a:endParaRPr lang="en-US" b="1" dirty="0">
              <a:solidFill>
                <a:srgbClr val="FFFF00"/>
              </a:solidFill>
              <a:cs typeface="B Mitra"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83748" y="393895"/>
            <a:ext cx="8226425" cy="5324305"/>
          </a:xfrm>
        </p:spPr>
        <p:txBody>
          <a:bodyPr/>
          <a:lstStyle/>
          <a:p>
            <a:pPr algn="just" rtl="1"/>
            <a:r>
              <a:rPr lang="ar-SA" b="1" dirty="0" smtClean="0">
                <a:solidFill>
                  <a:srgbClr val="FFFF00"/>
                </a:solidFill>
                <a:cs typeface="B Mitra" pitchFamily="2" charset="-78"/>
              </a:rPr>
              <a:t>موانع غیرمستقیم </a:t>
            </a:r>
            <a:r>
              <a:rPr lang="fa-IR" b="1" dirty="0" smtClean="0">
                <a:solidFill>
                  <a:srgbClr val="FFFF00"/>
                </a:solidFill>
                <a:cs typeface="B Mitra" pitchFamily="2" charset="-78"/>
              </a:rPr>
              <a:t>نیز شامل </a:t>
            </a:r>
            <a:r>
              <a:rPr lang="ar-SA" b="1" dirty="0" smtClean="0">
                <a:solidFill>
                  <a:srgbClr val="FFFF00"/>
                </a:solidFill>
                <a:cs typeface="B Mitra" pitchFamily="2" charset="-78"/>
              </a:rPr>
              <a:t>هنجارهای جنسیتی </a:t>
            </a:r>
            <a:r>
              <a:rPr lang="fa-IR" b="1" dirty="0" smtClean="0">
                <a:solidFill>
                  <a:srgbClr val="FFFF00"/>
                </a:solidFill>
                <a:cs typeface="B Mitra" pitchFamily="2" charset="-78"/>
              </a:rPr>
              <a:t>رایجی است که از ابتدا </a:t>
            </a:r>
            <a:r>
              <a:rPr lang="ar-SA" b="1" dirty="0" smtClean="0">
                <a:solidFill>
                  <a:srgbClr val="FFFF00"/>
                </a:solidFill>
                <a:cs typeface="B Mitra" pitchFamily="2" charset="-78"/>
              </a:rPr>
              <a:t>دختران را از مشارکت در آموزش علوم ، فناوری ، مهندسی و ریاضیات (</a:t>
            </a:r>
            <a:r>
              <a:rPr lang="en-US" b="1" dirty="0" smtClean="0">
                <a:solidFill>
                  <a:srgbClr val="FFFF00"/>
                </a:solidFill>
                <a:cs typeface="B Mitra" pitchFamily="2" charset="-78"/>
              </a:rPr>
              <a:t>STEM</a:t>
            </a:r>
            <a:r>
              <a:rPr lang="ar-SA" b="1" dirty="0" smtClean="0">
                <a:solidFill>
                  <a:srgbClr val="FFFF00"/>
                </a:solidFill>
                <a:cs typeface="B Mitra" pitchFamily="2" charset="-78"/>
              </a:rPr>
              <a:t>) و دستیابی به موقعیت های مدیریتی در سایر زمینه ها ، مشارکت فعال زنان در سازوکارهای مشاوره باز می دارد. </a:t>
            </a:r>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r>
              <a:rPr lang="fa-IR" b="1" dirty="0" smtClean="0">
                <a:solidFill>
                  <a:srgbClr val="FFFF00"/>
                </a:solidFill>
                <a:cs typeface="B Mitra" pitchFamily="2" charset="-78"/>
              </a:rPr>
              <a:t>پایین بودن نرخ بیسوادی  آبی </a:t>
            </a:r>
            <a:r>
              <a:rPr lang="ar-SA" b="1" dirty="0" smtClean="0">
                <a:solidFill>
                  <a:srgbClr val="FFFF00"/>
                </a:solidFill>
                <a:cs typeface="B Mitra" pitchFamily="2" charset="-78"/>
              </a:rPr>
              <a:t> در بین زنان</a:t>
            </a:r>
            <a:endParaRPr lang="fa-IR" b="1" dirty="0" smtClean="0">
              <a:solidFill>
                <a:srgbClr val="FFFF00"/>
              </a:solidFill>
              <a:cs typeface="B Mitra" pitchFamily="2" charset="-78"/>
            </a:endParaRPr>
          </a:p>
          <a:p>
            <a:pPr algn="just" rtl="1"/>
            <a:r>
              <a:rPr lang="fa-IR" b="1" dirty="0" smtClean="0">
                <a:solidFill>
                  <a:srgbClr val="FFFF00"/>
                </a:solidFill>
                <a:cs typeface="B Mitra" pitchFamily="2" charset="-78"/>
              </a:rPr>
              <a:t>مردانه بودن </a:t>
            </a:r>
            <a:r>
              <a:rPr lang="ar-SA" b="1" dirty="0" smtClean="0">
                <a:solidFill>
                  <a:srgbClr val="FFFF00"/>
                </a:solidFill>
                <a:cs typeface="B Mitra" pitchFamily="2" charset="-78"/>
              </a:rPr>
              <a:t>کمیته های استخدام که </a:t>
            </a:r>
            <a:r>
              <a:rPr lang="fa-IR" b="1" dirty="0" smtClean="0">
                <a:solidFill>
                  <a:srgbClr val="FFFF00"/>
                </a:solidFill>
                <a:cs typeface="B Mitra" pitchFamily="2" charset="-78"/>
              </a:rPr>
              <a:t>حضور </a:t>
            </a:r>
            <a:r>
              <a:rPr lang="ar-SA" b="1" dirty="0" smtClean="0">
                <a:solidFill>
                  <a:srgbClr val="FFFF00"/>
                </a:solidFill>
                <a:cs typeface="B Mitra" pitchFamily="2" charset="-78"/>
              </a:rPr>
              <a:t>زنان به محیط های تمام مردانه</a:t>
            </a:r>
            <a:r>
              <a:rPr lang="fa-IR" b="1" dirty="0" smtClean="0">
                <a:solidFill>
                  <a:srgbClr val="FFFF00"/>
                </a:solidFill>
                <a:cs typeface="B Mitra" pitchFamily="2" charset="-78"/>
              </a:rPr>
              <a:t> ممنوع می کند </a:t>
            </a:r>
          </a:p>
          <a:p>
            <a:pPr algn="just" rtl="1"/>
            <a:endParaRPr lang="fa-IR" b="1" dirty="0" smtClean="0">
              <a:solidFill>
                <a:srgbClr val="FFFF00"/>
              </a:solidFill>
              <a:cs typeface="B Mitra" pitchFamily="2" charset="-78"/>
            </a:endParaRPr>
          </a:p>
          <a:p>
            <a:pPr algn="just" rtl="1"/>
            <a:r>
              <a:rPr lang="fa-IR" b="1" dirty="0" smtClean="0">
                <a:solidFill>
                  <a:srgbClr val="FFFF00"/>
                </a:solidFill>
                <a:cs typeface="B Mitra" pitchFamily="2" charset="-78"/>
              </a:rPr>
              <a:t> </a:t>
            </a:r>
            <a:r>
              <a:rPr lang="ar-SA" b="1" dirty="0" smtClean="0">
                <a:solidFill>
                  <a:srgbClr val="FFFF00"/>
                </a:solidFill>
                <a:cs typeface="B Mitra" pitchFamily="2" charset="-78"/>
              </a:rPr>
              <a:t> شرایط شغلی</a:t>
            </a:r>
            <a:r>
              <a:rPr lang="fa-IR" b="1" dirty="0" smtClean="0">
                <a:solidFill>
                  <a:srgbClr val="FFFF00"/>
                </a:solidFill>
                <a:cs typeface="B Mitra" pitchFamily="2" charset="-78"/>
              </a:rPr>
              <a:t> زنان </a:t>
            </a:r>
            <a:r>
              <a:rPr lang="ar-SA" b="1" dirty="0" smtClean="0">
                <a:solidFill>
                  <a:srgbClr val="FFFF00"/>
                </a:solidFill>
                <a:cs typeface="B Mitra" pitchFamily="2" charset="-78"/>
              </a:rPr>
              <a:t> برای سفرهای مکرر یا ساعات طولانی کاری </a:t>
            </a:r>
            <a:r>
              <a:rPr lang="fa-IR" b="1" dirty="0" smtClean="0">
                <a:solidFill>
                  <a:srgbClr val="FFFF00"/>
                </a:solidFill>
                <a:cs typeface="B Mitra" pitchFamily="2" charset="-78"/>
              </a:rPr>
              <a:t> بیرون از خانه  با وجود مسئولیت های </a:t>
            </a:r>
            <a:r>
              <a:rPr lang="ar-SA" b="1" dirty="0" smtClean="0">
                <a:solidFill>
                  <a:srgbClr val="FFFF00"/>
                </a:solidFill>
                <a:cs typeface="B Mitra" pitchFamily="2" charset="-78"/>
              </a:rPr>
              <a:t> خانوادگی و عدم وجود سیاستهای دوستدار زنان برای </a:t>
            </a:r>
            <a:r>
              <a:rPr lang="fa-IR" b="1" dirty="0" smtClean="0">
                <a:solidFill>
                  <a:srgbClr val="FFFF00"/>
                </a:solidFill>
                <a:cs typeface="B Mitra" pitchFamily="2" charset="-78"/>
              </a:rPr>
              <a:t>حمایت از این </a:t>
            </a:r>
            <a:r>
              <a:rPr lang="ar-SA" b="1" dirty="0" smtClean="0">
                <a:solidFill>
                  <a:srgbClr val="FFFF00"/>
                </a:solidFill>
                <a:cs typeface="B Mitra" pitchFamily="2" charset="-78"/>
              </a:rPr>
              <a:t>زنان شاغل در </a:t>
            </a:r>
            <a:r>
              <a:rPr lang="fa-IR" b="1" dirty="0" smtClean="0">
                <a:solidFill>
                  <a:srgbClr val="FFFF00"/>
                </a:solidFill>
                <a:cs typeface="B Mitra" pitchFamily="2" charset="-78"/>
              </a:rPr>
              <a:t>سیستم مدیریت آب</a:t>
            </a:r>
            <a:endParaRPr lang="en-US" b="1" dirty="0">
              <a:solidFill>
                <a:srgbClr val="FFFF00"/>
              </a:solidFill>
              <a:cs typeface="B Mitra"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r>
              <a:rPr lang="fa-IR" b="1" dirty="0" smtClean="0">
                <a:cs typeface="B Mitra" pitchFamily="2" charset="-78"/>
              </a:rPr>
              <a:t>بطور مشخص در حوزه آب به این دلیل که سیاستگذاران </a:t>
            </a:r>
            <a:r>
              <a:rPr lang="fa-IR" b="1" dirty="0" smtClean="0">
                <a:solidFill>
                  <a:srgbClr val="CC0000"/>
                </a:solidFill>
                <a:cs typeface="B Mitra" pitchFamily="2" charset="-78"/>
              </a:rPr>
              <a:t>( حتی زنان در قدرت )</a:t>
            </a:r>
            <a:r>
              <a:rPr lang="fa-IR" b="1" dirty="0" smtClean="0">
                <a:cs typeface="B Mitra" pitchFamily="2" charset="-78"/>
              </a:rPr>
              <a:t>  تحت تاثیر فرهنگ مردسالار به آب به عنوان یک ابزار کار مردانه نگاه می کنند </a:t>
            </a:r>
            <a:r>
              <a:rPr lang="ar-SA" b="1" dirty="0" smtClean="0">
                <a:cs typeface="B Mitra" pitchFamily="2" charset="-78"/>
              </a:rPr>
              <a:t>عدالت جنسیتی همیشه به عنوان یک اولویت شناخته نمی شود یا در سطوح مختلف سیاستگذاری مربوط به آب به صراحت شناخته نمی شود</a:t>
            </a:r>
            <a:r>
              <a:rPr lang="fa-IR" b="1" dirty="0" smtClean="0">
                <a:cs typeface="B Mitra" pitchFamily="2" charset="-78"/>
              </a:rPr>
              <a:t>.</a:t>
            </a:r>
          </a:p>
          <a:p>
            <a:pPr algn="just" rtl="1"/>
            <a:r>
              <a:rPr lang="ar-SA" b="1" dirty="0" smtClean="0">
                <a:cs typeface="B Mitra" pitchFamily="2" charset="-78"/>
              </a:rPr>
              <a:t>اغلب به عنوان یک موضوع جداگانه و موقت </a:t>
            </a:r>
            <a:r>
              <a:rPr lang="fa-IR" b="1" dirty="0" smtClean="0">
                <a:cs typeface="B Mitra" pitchFamily="2" charset="-78"/>
              </a:rPr>
              <a:t>و برای گریز از پاسخگویی </a:t>
            </a:r>
            <a:r>
              <a:rPr lang="ar-SA" b="1" dirty="0" smtClean="0">
                <a:cs typeface="B Mitra" pitchFamily="2" charset="-78"/>
              </a:rPr>
              <a:t>مورد توجه قرار می گیرد.</a:t>
            </a:r>
            <a:endParaRPr lang="fa-IR" b="1" dirty="0" smtClean="0">
              <a:cs typeface="B Mitra" pitchFamily="2" charset="-78"/>
            </a:endParaRPr>
          </a:p>
          <a:p>
            <a:pPr algn="just" rtl="1"/>
            <a:r>
              <a:rPr lang="ar-SA" b="1" dirty="0" smtClean="0">
                <a:cs typeface="B Mitra" pitchFamily="2" charset="-78"/>
              </a:rPr>
              <a:t> اگر بخواهیم واقعاً اطمینان حاصل کنیم که هیچ کس عقب نمانده است  باید طیف وسیع تری از عوامل را که می تواند منجر به محرومیت و حاشیه نشینی شود ، مانند سن ، ناتوانی ، قومیت ، طبقه و جنسیت ، بهتر درک کرده و در نظر بگیریم، با وجود این چالش ها و شکاف ها، بسیاری از کشورها گام های مهم و ملموسی در جهت پیشبرد جریان اصلی جنسیتی در مدیریت یکپارچه آب  برداشته اند. </a:t>
            </a:r>
            <a:endParaRPr lang="en-US" b="1" dirty="0">
              <a:solidFill>
                <a:srgbClr val="FFFF00"/>
              </a:solidFill>
              <a:cs typeface="B Mitra"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r>
              <a:rPr lang="fa-IR" b="1" dirty="0" smtClean="0">
                <a:solidFill>
                  <a:srgbClr val="FFFF00"/>
                </a:solidFill>
                <a:cs typeface="B Mitra" pitchFamily="2" charset="-78"/>
              </a:rPr>
              <a:t>هرگاه بحث زنان  و آب به میان می آید معمولا بخش خانواده و تامین آب روزمره ، یا مسایل مربوط به بهداشت مورد توجه سیاستگذاران قرار می گیرد  </a:t>
            </a:r>
          </a:p>
          <a:p>
            <a:pPr algn="just" rtl="1"/>
            <a:endParaRPr lang="fa-IR" b="1" dirty="0" smtClean="0">
              <a:solidFill>
                <a:srgbClr val="FFFF00"/>
              </a:solidFill>
              <a:cs typeface="B Mitra" pitchFamily="2" charset="-78"/>
            </a:endParaRPr>
          </a:p>
          <a:p>
            <a:pPr algn="just" rtl="1"/>
            <a:r>
              <a:rPr lang="fa-IR" b="1" dirty="0" smtClean="0">
                <a:solidFill>
                  <a:srgbClr val="FFFF00"/>
                </a:solidFill>
                <a:cs typeface="B Mitra" pitchFamily="2" charset="-78"/>
              </a:rPr>
              <a:t>اما باید توجه داشت که وقتی از جنسیت سخن می گوییم باید همه سطوح مورد توجه قرار گیرد </a:t>
            </a:r>
          </a:p>
          <a:p>
            <a:pPr algn="just" rtl="1"/>
            <a:r>
              <a:rPr lang="fa-IR" b="1" dirty="0" smtClean="0">
                <a:solidFill>
                  <a:srgbClr val="FFFF00"/>
                </a:solidFill>
                <a:cs typeface="B Mitra" pitchFamily="2" charset="-78"/>
              </a:rPr>
              <a:t> یعنی </a:t>
            </a:r>
            <a:r>
              <a:rPr lang="ar-SA" b="1" dirty="0" smtClean="0">
                <a:solidFill>
                  <a:srgbClr val="FFFF00"/>
                </a:solidFill>
                <a:cs typeface="B Mitra" pitchFamily="2" charset="-78"/>
              </a:rPr>
              <a:t>اقدامی ملموس و مثمر </a:t>
            </a:r>
            <a:r>
              <a:rPr lang="fa-IR" b="1" dirty="0" smtClean="0">
                <a:solidFill>
                  <a:srgbClr val="FFFF00"/>
                </a:solidFill>
                <a:cs typeface="B Mitra" pitchFamily="2" charset="-78"/>
              </a:rPr>
              <a:t>در </a:t>
            </a:r>
            <a:r>
              <a:rPr lang="ar-SA" b="1" dirty="0" smtClean="0">
                <a:solidFill>
                  <a:srgbClr val="FFFF00"/>
                </a:solidFill>
                <a:cs typeface="B Mitra" pitchFamily="2" charset="-78"/>
              </a:rPr>
              <a:t>چارچوب های قانونی  مبتنی بر عدالت جنسیتی  به صراحت در آب ادغام شوند</a:t>
            </a:r>
            <a:r>
              <a:rPr lang="fa-IR" b="1" dirty="0" smtClean="0">
                <a:solidFill>
                  <a:srgbClr val="FFFF00"/>
                </a:solidFill>
                <a:cs typeface="B Mitra" pitchFamily="2" charset="-78"/>
              </a:rPr>
              <a:t>.</a:t>
            </a: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ادغام مفهوم عدالت جنسیتی در سیاستگذاری نه تنها در مورد به رسمیت شناختن حقوق برابر زن و مرد</a:t>
            </a:r>
            <a:r>
              <a:rPr lang="fa-IR" b="1" dirty="0" smtClean="0">
                <a:solidFill>
                  <a:srgbClr val="FFFF00"/>
                </a:solidFill>
                <a:cs typeface="B Mitra" pitchFamily="2" charset="-78"/>
              </a:rPr>
              <a:t> در حوزه آب </a:t>
            </a:r>
            <a:r>
              <a:rPr lang="ar-SA" b="1" dirty="0" smtClean="0">
                <a:solidFill>
                  <a:srgbClr val="FFFF00"/>
                </a:solidFill>
                <a:cs typeface="B Mitra" pitchFamily="2" charset="-78"/>
              </a:rPr>
              <a:t> است ، بلکه در مورد شناسایی و اجرای استراتژی های خاص برای رفع موانع دسترسی به این حقوق در همه مقوله ها و فرصت های اجتماعی </a:t>
            </a:r>
            <a:r>
              <a:rPr lang="fa-IR" b="1" dirty="0" smtClean="0">
                <a:solidFill>
                  <a:srgbClr val="FFFF00"/>
                </a:solidFill>
                <a:cs typeface="B Mitra" pitchFamily="2" charset="-78"/>
              </a:rPr>
              <a:t> و اقتصادی است.</a:t>
            </a:r>
            <a:endParaRPr lang="en-US"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27478" y="576775"/>
            <a:ext cx="8226425" cy="5464981"/>
          </a:xfrm>
        </p:spPr>
        <p:txBody>
          <a:bodyPr/>
          <a:lstStyle/>
          <a:p>
            <a:pPr algn="just" rtl="1"/>
            <a:r>
              <a:rPr lang="ar-SA" b="1" dirty="0" smtClean="0">
                <a:solidFill>
                  <a:srgbClr val="FFFF00"/>
                </a:solidFill>
                <a:cs typeface="B Mitra" pitchFamily="2" charset="-78"/>
              </a:rPr>
              <a:t>تخصیص بودجه برای کاهش شکاف جنسیتی در مدیریت یکپارچه آب </a:t>
            </a:r>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r>
              <a:rPr lang="fa-IR" b="1" dirty="0" smtClean="0">
                <a:solidFill>
                  <a:srgbClr val="FFFF00"/>
                </a:solidFill>
                <a:cs typeface="B Mitra" pitchFamily="2" charset="-78"/>
              </a:rPr>
              <a:t>ماموریت ویژه زنان در قدرت ( بطور خاص معاونت های زنان در وزارت خانه های مرتبط ) به عدالت جنسیتی در حوزه آب در همه سطوح</a:t>
            </a:r>
            <a:endParaRPr lang="en-US"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r>
              <a:rPr lang="fa-IR" b="1" dirty="0" smtClean="0">
                <a:solidFill>
                  <a:srgbClr val="FFFF00"/>
                </a:solidFill>
                <a:cs typeface="B Mitra" pitchFamily="2" charset="-78"/>
              </a:rPr>
              <a:t> در پیش گرفتن </a:t>
            </a:r>
            <a:r>
              <a:rPr lang="ar-SA" b="1" dirty="0" smtClean="0">
                <a:solidFill>
                  <a:srgbClr val="FFFF00"/>
                </a:solidFill>
                <a:cs typeface="B Mitra" pitchFamily="2" charset="-78"/>
              </a:rPr>
              <a:t>رویکرد عدالت محور از وزارتخانه ها </a:t>
            </a:r>
            <a:r>
              <a:rPr lang="fa-IR" b="1" dirty="0" smtClean="0">
                <a:solidFill>
                  <a:srgbClr val="FFFF00"/>
                </a:solidFill>
                <a:cs typeface="B Mitra" pitchFamily="2" charset="-78"/>
              </a:rPr>
              <a:t> تا </a:t>
            </a:r>
            <a:r>
              <a:rPr lang="ar-SA" b="1" dirty="0" smtClean="0">
                <a:solidFill>
                  <a:srgbClr val="FFFF00"/>
                </a:solidFill>
                <a:cs typeface="B Mitra" pitchFamily="2" charset="-78"/>
              </a:rPr>
              <a:t> سط</a:t>
            </a:r>
            <a:r>
              <a:rPr lang="fa-IR" b="1" dirty="0" smtClean="0">
                <a:solidFill>
                  <a:srgbClr val="FFFF00"/>
                </a:solidFill>
                <a:cs typeface="B Mitra" pitchFamily="2" charset="-78"/>
              </a:rPr>
              <a:t>و</a:t>
            </a:r>
            <a:r>
              <a:rPr lang="ar-SA" b="1" dirty="0" smtClean="0">
                <a:solidFill>
                  <a:srgbClr val="FFFF00"/>
                </a:solidFill>
                <a:cs typeface="B Mitra" pitchFamily="2" charset="-78"/>
              </a:rPr>
              <a:t>ح محلی با  استخدام متخصصین و اجرای فعالیتهای متمرکز بر جنسیت در سطوح محلی</a:t>
            </a:r>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وجود سیستم های نظارتی متمرکز تحت نظارت یک نهاد ملی مانند اداره آمار، که دارای وسایل و مهارتهای فنی برای طراحی شاخص های پاسخگو به جنسیت و جمع آوری داده های تفکیک شده جنسیتی ضروری است </a:t>
            </a:r>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endParaRPr lang="fa-IR" b="1" dirty="0" smtClean="0">
              <a:solidFill>
                <a:srgbClr val="FFFF00"/>
              </a:solidFill>
              <a:cs typeface="B Mitra" pitchFamily="2" charset="-78"/>
            </a:endParaRPr>
          </a:p>
          <a:p>
            <a:pPr algn="just" rtl="1"/>
            <a:r>
              <a:rPr lang="ar-SA" sz="2800" b="1" dirty="0" smtClean="0">
                <a:solidFill>
                  <a:schemeClr val="accent3">
                    <a:lumMod val="60000"/>
                    <a:lumOff val="40000"/>
                  </a:schemeClr>
                </a:solidFill>
                <a:cs typeface="B Mitra" pitchFamily="2" charset="-78"/>
              </a:rPr>
              <a:t>طراحی و جمع آوری داده ها و شاخص ها در مورد رویکرد جنسیتی برای توسعه برنامه های عملی که دسترسی زنان و مردان به تصمیم گیری و کنترل منابع را ارتقا می دهد، بسیار مهم است. تعریف شاخص های پاسخگو به جنسیت نیاز به تخصصی دارد که همه کشورها به آن دسترسی ندارند. اما با آموزش نیروی متخصص ؛ این شاخص ها در جهت اندازه گیری دقیق تری از مشارکت زنان و سایر گروه های آسیب پذیر در مدیریت یکپارچه آب  می تواند توسعه یابد.</a:t>
            </a:r>
            <a:endParaRPr lang="en-US" sz="2800" b="1" dirty="0" smtClean="0">
              <a:solidFill>
                <a:schemeClr val="accent3">
                  <a:lumMod val="60000"/>
                  <a:lumOff val="40000"/>
                </a:schemeClr>
              </a:solidFill>
              <a:cs typeface="B Mitra" pitchFamily="2" charset="-78"/>
            </a:endParaRPr>
          </a:p>
          <a:p>
            <a:pPr algn="just" rtl="1"/>
            <a:endParaRPr lang="en-US" b="1" dirty="0">
              <a:solidFill>
                <a:srgbClr val="FFFF00"/>
              </a:solidFill>
              <a:cs typeface="B Mitr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2067951" y="858128"/>
            <a:ext cx="6119445" cy="1280161"/>
          </a:xfrm>
        </p:spPr>
        <p:txBody>
          <a:bodyPr/>
          <a:lstStyle/>
          <a:p>
            <a:r>
              <a:rPr lang="fa-IR" sz="4800" dirty="0" smtClean="0">
                <a:solidFill>
                  <a:schemeClr val="accent2">
                    <a:lumMod val="10000"/>
                  </a:schemeClr>
                </a:solidFill>
                <a:cs typeface="B Jadid" pitchFamily="2" charset="-78"/>
              </a:rPr>
              <a:t>زنان و مدیریت منابع آب </a:t>
            </a:r>
            <a:endParaRPr lang="en-US" sz="4800" dirty="0">
              <a:solidFill>
                <a:schemeClr val="accent2">
                  <a:lumMod val="10000"/>
                </a:schemeClr>
              </a:solidFill>
              <a:cs typeface="B Jadid" pitchFamily="2" charset="-78"/>
            </a:endParaRPr>
          </a:p>
        </p:txBody>
      </p:sp>
      <p:sp>
        <p:nvSpPr>
          <p:cNvPr id="50179" name="Rectangle 3"/>
          <p:cNvSpPr>
            <a:spLocks noGrp="1" noChangeArrowheads="1"/>
          </p:cNvSpPr>
          <p:nvPr>
            <p:ph type="subTitle" idx="1"/>
          </p:nvPr>
        </p:nvSpPr>
        <p:spPr>
          <a:xfrm>
            <a:off x="534572" y="3348110"/>
            <a:ext cx="8187397" cy="2290689"/>
          </a:xfrm>
        </p:spPr>
        <p:txBody>
          <a:bodyPr/>
          <a:lstStyle/>
          <a:p>
            <a:pPr algn="ctr"/>
            <a:r>
              <a:rPr lang="fa-IR" sz="3200" b="1" dirty="0" smtClean="0">
                <a:solidFill>
                  <a:srgbClr val="FFFF00"/>
                </a:solidFill>
                <a:cs typeface="B Mitra" pitchFamily="2" charset="-78"/>
              </a:rPr>
              <a:t>نگاهی منتقدانه  به رویکردهای  جنسیتی در مدیریت منابع</a:t>
            </a:r>
          </a:p>
          <a:p>
            <a:pPr algn="ctr"/>
            <a:r>
              <a:rPr lang="fa-IR" sz="3200" b="1" dirty="0" smtClean="0">
                <a:solidFill>
                  <a:srgbClr val="FFFF00"/>
                </a:solidFill>
                <a:cs typeface="B Mitra" pitchFamily="2" charset="-78"/>
              </a:rPr>
              <a:t> آب بر اساس گزارش 2021 شورای جهانی مشارکت آب </a:t>
            </a:r>
            <a:endParaRPr lang="en-US" sz="3200" b="1" dirty="0">
              <a:solidFill>
                <a:srgbClr val="FFFF00"/>
              </a:solidFill>
              <a:cs typeface="B Mitra"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225083" y="422032"/>
            <a:ext cx="8679766" cy="5936566"/>
          </a:xfrm>
        </p:spPr>
        <p:txBody>
          <a:bodyPr/>
          <a:lstStyle/>
          <a:p>
            <a:pPr algn="just" rtl="1"/>
            <a:r>
              <a:rPr lang="fa-IR" b="1" dirty="0" smtClean="0">
                <a:solidFill>
                  <a:srgbClr val="FFFF00"/>
                </a:solidFill>
                <a:cs typeface="B Mitra" pitchFamily="2" charset="-78"/>
              </a:rPr>
              <a:t>ایجاد تغییرات اجتماعی و فرهنگی  با آموزش و بالا بردن سواد آبی و آگاه سازی زنان از حقوق خود در حوزه آب  با </a:t>
            </a:r>
            <a:r>
              <a:rPr lang="ar-SA" b="1" dirty="0" smtClean="0">
                <a:solidFill>
                  <a:srgbClr val="FFFF00"/>
                </a:solidFill>
                <a:cs typeface="B Mitra" pitchFamily="2" charset="-78"/>
              </a:rPr>
              <a:t>ترویج تغییرات هنجاری در مشارکت زنان در مدیریت یکپارچه آب  و مشارکت زنان و سایر گروه های آسیب پذیر در کل زنجیره ارزش آب</a:t>
            </a:r>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 درگیرکردن </a:t>
            </a:r>
            <a:r>
              <a:rPr lang="fa-IR" b="1" dirty="0" smtClean="0">
                <a:solidFill>
                  <a:srgbClr val="FFFF00"/>
                </a:solidFill>
                <a:cs typeface="B Mitra" pitchFamily="2" charset="-78"/>
              </a:rPr>
              <a:t> و </a:t>
            </a:r>
            <a:r>
              <a:rPr lang="ar-SA" b="1" dirty="0" smtClean="0">
                <a:solidFill>
                  <a:srgbClr val="FFFF00"/>
                </a:solidFill>
                <a:cs typeface="B Mitra" pitchFamily="2" charset="-78"/>
              </a:rPr>
              <a:t>حساس</a:t>
            </a:r>
            <a:r>
              <a:rPr lang="fa-IR" b="1" dirty="0" smtClean="0">
                <a:solidFill>
                  <a:srgbClr val="FFFF00"/>
                </a:solidFill>
                <a:cs typeface="B Mitra" pitchFamily="2" charset="-78"/>
              </a:rPr>
              <a:t> کردن زنان </a:t>
            </a:r>
            <a:r>
              <a:rPr lang="ar-SA" b="1" dirty="0" smtClean="0">
                <a:solidFill>
                  <a:srgbClr val="FFFF00"/>
                </a:solidFill>
                <a:cs typeface="B Mitra" pitchFamily="2" charset="-78"/>
              </a:rPr>
              <a:t> به جنسیت در مدیریت یکپارچه آب. استفاده از سهمیه ها می تواند نقطه شروع خوبی باشد، اگرچه محیط فرهنگی و بوروکراتیک نیز باید مساعد باشد تا زنان از نفوذ و نفوذ کافی برخوردار شوند</a:t>
            </a:r>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سرمایه گذاری در آموزش، افزایش آگاهی و تقویت ظرفیت ها می تواند به تغییر مسائل فرهنگی، تغییر هنجارهای رایج وکلیشه های مربوط به جایگاه زنان در یک جامعه می تواند فرصت های موجود برای ورود زنان به عرصه های سیاستگذاری و تصمیم گیری در مدیریت یکپارچه آب را افزایش دهد. </a:t>
            </a:r>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این امر نیازمند تغییر ذهنیت و فرهنگ است که نقطه شروع آن آگاهی، تقویت ظرفیت ها و آموزش درمورد مزایای متعدد چنین رویکردی است</a:t>
            </a:r>
            <a:r>
              <a:rPr lang="ar-SA" dirty="0" smtClean="0"/>
              <a:t>.</a:t>
            </a:r>
            <a:endParaRPr lang="en-US" dirty="0" smtClean="0"/>
          </a:p>
          <a:p>
            <a:pPr algn="just" rtl="1"/>
            <a:endParaRPr lang="ar-SA" b="1" dirty="0" smtClean="0">
              <a:solidFill>
                <a:srgbClr val="FFFF00"/>
              </a:solidFill>
              <a:cs typeface="B Mitra" pitchFamily="2" charset="-78"/>
            </a:endParaRPr>
          </a:p>
          <a:p>
            <a:pPr algn="just" rtl="1"/>
            <a:endParaRPr lang="en-US" b="1" dirty="0">
              <a:solidFill>
                <a:srgbClr val="FFFF00"/>
              </a:solidFill>
              <a:cs typeface="B Mitra"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r>
              <a:rPr lang="ar-SA" b="1" dirty="0" smtClean="0">
                <a:solidFill>
                  <a:schemeClr val="tx2">
                    <a:lumMod val="95000"/>
                  </a:schemeClr>
                </a:solidFill>
                <a:cs typeface="B Mitra" pitchFamily="2" charset="-78"/>
              </a:rPr>
              <a:t>ازآنجاکه زنان به طور معمول بیشترین وظایف تأمین آب را درداخل منزل برعهده دارند، استدلال برای مشارکت آنها درمدیریت آب و فرایندهای تصمیم گیری مرتبط نباید صرفاً براساس نقش زنان به عنوان تامین کننده و استفاده کننده تقلیل یابد </a:t>
            </a:r>
            <a:endParaRPr lang="fa-IR" b="1" dirty="0" smtClean="0">
              <a:solidFill>
                <a:schemeClr val="tx2">
                  <a:lumMod val="95000"/>
                </a:schemeClr>
              </a:solidFill>
              <a:cs typeface="B Mitra" pitchFamily="2" charset="-78"/>
            </a:endParaRPr>
          </a:p>
          <a:p>
            <a:pPr algn="just" rtl="1"/>
            <a:r>
              <a:rPr lang="ar-SA" b="1" dirty="0" smtClean="0">
                <a:solidFill>
                  <a:schemeClr val="tx2">
                    <a:lumMod val="95000"/>
                  </a:schemeClr>
                </a:solidFill>
                <a:cs typeface="B Mitra" pitchFamily="2" charset="-78"/>
              </a:rPr>
              <a:t> سیاستهایی با پشتوانه اجرایی قوی برای رفع نیازهای خاص زنان و مردان مورد نیاز است؛ ار این رو توانمندسازی زنان برای مشارکت در همه سطوح در برنامه های منابع آب، از جمله </a:t>
            </a:r>
            <a:r>
              <a:rPr lang="ar-SA" b="1" dirty="0" smtClean="0">
                <a:solidFill>
                  <a:srgbClr val="CC0000"/>
                </a:solidFill>
                <a:cs typeface="B Mitra" pitchFamily="2" charset="-78"/>
              </a:rPr>
              <a:t>تصمیم گیری و اجرا  </a:t>
            </a:r>
            <a:r>
              <a:rPr lang="ar-SA" b="1" dirty="0" smtClean="0">
                <a:solidFill>
                  <a:schemeClr val="tx2">
                    <a:lumMod val="95000"/>
                  </a:schemeClr>
                </a:solidFill>
                <a:cs typeface="B Mitra" pitchFamily="2" charset="-78"/>
              </a:rPr>
              <a:t>اهمیت ویژه ای دارد</a:t>
            </a:r>
            <a:r>
              <a:rPr lang="fa-IR" b="1" dirty="0" smtClean="0">
                <a:solidFill>
                  <a:schemeClr val="tx2">
                    <a:lumMod val="95000"/>
                  </a:schemeClr>
                </a:solidFill>
                <a:cs typeface="B Mitra" pitchFamily="2" charset="-78"/>
              </a:rPr>
              <a:t>.</a:t>
            </a:r>
          </a:p>
          <a:p>
            <a:pPr algn="just" rtl="1"/>
            <a:endParaRPr lang="fa-IR" b="1" dirty="0" smtClean="0">
              <a:solidFill>
                <a:schemeClr val="tx2">
                  <a:lumMod val="95000"/>
                </a:schemeClr>
              </a:solidFill>
              <a:cs typeface="B Mitra" pitchFamily="2" charset="-78"/>
            </a:endParaRPr>
          </a:p>
          <a:p>
            <a:pPr algn="just" rtl="1"/>
            <a:r>
              <a:rPr lang="ar-SA" b="1" dirty="0" smtClean="0">
                <a:solidFill>
                  <a:schemeClr val="tx2">
                    <a:lumMod val="95000"/>
                  </a:schemeClr>
                </a:solidFill>
                <a:cs typeface="B Mitra" pitchFamily="2" charset="-78"/>
              </a:rPr>
              <a:t>اصلی سازی جنسیت در مدیریت یکپارچه منابع آب می تواند به کشورها برای مقابله با دیگر چالش های ملی و جهانی مانند فقر، نابرابری ها، عدالت اجتماعی، تغییرات آب و هوا و غیره) موثر باشد. </a:t>
            </a:r>
            <a:endParaRPr lang="fa-IR" b="1" dirty="0" smtClean="0">
              <a:solidFill>
                <a:schemeClr val="tx2">
                  <a:lumMod val="95000"/>
                </a:schemeClr>
              </a:solidFill>
              <a:cs typeface="B Mitra" pitchFamily="2" charset="-78"/>
            </a:endParaRPr>
          </a:p>
          <a:p>
            <a:pPr algn="just" rtl="1"/>
            <a:r>
              <a:rPr lang="ar-SA" b="1" dirty="0" smtClean="0">
                <a:solidFill>
                  <a:schemeClr val="tx2">
                    <a:lumMod val="95000"/>
                  </a:schemeClr>
                </a:solidFill>
                <a:cs typeface="B Mitra" pitchFamily="2" charset="-78"/>
              </a:rPr>
              <a:t>بنابراین اصلی سازی جنسیت در مدیریت منابع آب باید در سیاست های ملی جامع و مقطعی که به دستیابی به اهداف توسعه پایدارکمک می کندادغام شود.</a:t>
            </a:r>
            <a:endParaRPr lang="en-US" b="1" dirty="0" smtClean="0">
              <a:solidFill>
                <a:schemeClr val="tx2">
                  <a:lumMod val="95000"/>
                </a:schemeClr>
              </a:solidFill>
              <a:cs typeface="B Mitra" pitchFamily="2" charset="-78"/>
            </a:endParaRPr>
          </a:p>
          <a:p>
            <a:pPr algn="just" rtl="1"/>
            <a:endParaRPr lang="en-US" b="1" dirty="0">
              <a:solidFill>
                <a:srgbClr val="FFFF00"/>
              </a:solidFill>
              <a:cs typeface="B Mitra"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464234"/>
            <a:ext cx="8226425" cy="5661929"/>
          </a:xfrm>
        </p:spPr>
        <p:txBody>
          <a:bodyPr/>
          <a:lstStyle/>
          <a:p>
            <a:pPr algn="just" rtl="1"/>
            <a:r>
              <a:rPr lang="ar-SA" b="1" dirty="0" smtClean="0">
                <a:cs typeface="B Mitra" pitchFamily="2" charset="-78"/>
              </a:rPr>
              <a:t>. </a:t>
            </a:r>
            <a:endParaRPr lang="en-US" b="1" dirty="0" smtClean="0">
              <a:cs typeface="B Mitra" pitchFamily="2" charset="-78"/>
            </a:endParaRPr>
          </a:p>
          <a:p>
            <a:pPr algn="just" rtl="1"/>
            <a:r>
              <a:rPr lang="ar-SA" b="1" dirty="0" smtClean="0">
                <a:cs typeface="B Mitra" pitchFamily="2" charset="-78"/>
              </a:rPr>
              <a:t>- نمایندگی عادلانه از همه گروه ها و افراد جنسیتی در دستگاههای مدیریتی ، اجرایی و تصمیم گیری</a:t>
            </a:r>
            <a:endParaRPr lang="fa-IR" b="1" dirty="0" smtClean="0">
              <a:cs typeface="B Mitra" pitchFamily="2" charset="-78"/>
            </a:endParaRPr>
          </a:p>
          <a:p>
            <a:pPr algn="just" rtl="1"/>
            <a:endParaRPr lang="fa-IR" b="1" dirty="0" smtClean="0">
              <a:cs typeface="B Mitra" pitchFamily="2" charset="-78"/>
            </a:endParaRPr>
          </a:p>
          <a:p>
            <a:pPr algn="just" rtl="1"/>
            <a:r>
              <a:rPr lang="ar-SA" b="1" dirty="0" smtClean="0">
                <a:cs typeface="B Mitra" pitchFamily="2" charset="-78"/>
              </a:rPr>
              <a:t>- برابری در فرصتهای افزایش صدا و مشارکت در فرآیند تصمیم گیری در همه سطوح</a:t>
            </a:r>
            <a:endParaRPr lang="fa-IR" b="1" dirty="0" smtClean="0">
              <a:cs typeface="B Mitra" pitchFamily="2" charset="-78"/>
            </a:endParaRPr>
          </a:p>
          <a:p>
            <a:pPr algn="just" rtl="1"/>
            <a:endParaRPr lang="en-US" b="1" dirty="0" smtClean="0">
              <a:cs typeface="B Mitra" pitchFamily="2" charset="-78"/>
            </a:endParaRPr>
          </a:p>
          <a:p>
            <a:pPr algn="just" rtl="1"/>
            <a:r>
              <a:rPr lang="ar-SA" b="1" dirty="0" smtClean="0">
                <a:cs typeface="B Mitra" pitchFamily="2" charset="-78"/>
              </a:rPr>
              <a:t>- ادغام کامل همه دیدگاههای جنسیتی (تفاوتها در نیازها ، استفاده ها و شیوه ها ، اشتغال وکارآفرینی ، دسترسی به منابع ، آسیب پذیری ها و تأثیرات ، ظرفیت سازگاری) دربرنامه ریزی ، مدیریت و تصمیم گیری آب</a:t>
            </a:r>
            <a:endParaRPr lang="fa-IR" b="1" dirty="0" smtClean="0">
              <a:cs typeface="B Mitra" pitchFamily="2" charset="-78"/>
            </a:endParaRPr>
          </a:p>
          <a:p>
            <a:pPr algn="just" rtl="1"/>
            <a:endParaRPr lang="fa-IR" b="1" dirty="0" smtClean="0">
              <a:cs typeface="B Mitra" pitchFamily="2" charset="-78"/>
            </a:endParaRPr>
          </a:p>
          <a:p>
            <a:pPr algn="just" rtl="1"/>
            <a:r>
              <a:rPr lang="fa-IR" b="1" dirty="0" smtClean="0">
                <a:cs typeface="B Mitra" pitchFamily="2" charset="-78"/>
              </a:rPr>
              <a:t>تولید </a:t>
            </a:r>
            <a:r>
              <a:rPr lang="ar-SA" b="1" dirty="0" smtClean="0">
                <a:cs typeface="B Mitra" pitchFamily="2" charset="-78"/>
              </a:rPr>
              <a:t>داده های قابل اعتماد مربوط به جنسیت که </a:t>
            </a:r>
            <a:r>
              <a:rPr lang="fa-IR" b="1" dirty="0" smtClean="0">
                <a:cs typeface="B Mitra" pitchFamily="2" charset="-78"/>
              </a:rPr>
              <a:t>بتواند چالش ها </a:t>
            </a:r>
            <a:r>
              <a:rPr lang="ar-SA" b="1" dirty="0" smtClean="0">
                <a:cs typeface="B Mitra" pitchFamily="2" charset="-78"/>
              </a:rPr>
              <a:t> نشان دهد ، یکی از چالش های اصلی </a:t>
            </a:r>
            <a:r>
              <a:rPr lang="fa-IR" b="1" dirty="0" smtClean="0">
                <a:cs typeface="B Mitra" pitchFamily="2" charset="-78"/>
              </a:rPr>
              <a:t>در مشارکت زان در </a:t>
            </a:r>
            <a:r>
              <a:rPr lang="ar-SA" b="1" dirty="0" smtClean="0">
                <a:cs typeface="B Mitra" pitchFamily="2" charset="-78"/>
              </a:rPr>
              <a:t>مدیریت منابع آب است</a:t>
            </a:r>
            <a:r>
              <a:rPr lang="fa-IR" b="1" dirty="0" smtClean="0">
                <a:cs typeface="B Mitra" pitchFamily="2" charset="-78"/>
              </a:rPr>
              <a:t> که باید مورد توجه ویژه قرار گیرد.</a:t>
            </a:r>
            <a:endParaRPr lang="en-US" b="1" dirty="0" smtClean="0">
              <a:cs typeface="B Mitra" pitchFamily="2" charset="-78"/>
            </a:endParaRPr>
          </a:p>
          <a:p>
            <a:pPr algn="just" rtl="1"/>
            <a:endParaRPr lang="fa-IR" b="1" dirty="0" smtClean="0">
              <a:cs typeface="B Mitra" pitchFamily="2" charset="-78"/>
            </a:endParaRPr>
          </a:p>
          <a:p>
            <a:pPr algn="just" rtl="1"/>
            <a:endParaRPr lang="fa-IR" b="1" dirty="0" smtClean="0">
              <a:solidFill>
                <a:srgbClr val="FFFF00"/>
              </a:solidFill>
              <a:cs typeface="B Mitra" pitchFamily="2" charset="-78"/>
            </a:endParaRPr>
          </a:p>
          <a:p>
            <a:pPr algn="just" rtl="1"/>
            <a:endParaRPr lang="en-US" b="1" dirty="0">
              <a:solidFill>
                <a:srgbClr val="FFFF00"/>
              </a:solidFill>
              <a:cs typeface="B Mitra"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525952" y="745588"/>
            <a:ext cx="8226425" cy="5324305"/>
          </a:xfrm>
        </p:spPr>
        <p:txBody>
          <a:bodyPr/>
          <a:lstStyle/>
          <a:p>
            <a:pPr lvl="0" algn="just" rtl="1"/>
            <a:r>
              <a:rPr lang="ar-SA" b="1" dirty="0" smtClean="0">
                <a:solidFill>
                  <a:srgbClr val="FFFF00"/>
                </a:solidFill>
                <a:cs typeface="B Mitra" pitchFamily="2" charset="-78"/>
              </a:rPr>
              <a:t>در برنامه های مدیریت</a:t>
            </a:r>
            <a:r>
              <a:rPr lang="fa-IR" b="1" dirty="0" smtClean="0">
                <a:solidFill>
                  <a:srgbClr val="FFFF00"/>
                </a:solidFill>
                <a:cs typeface="B Mitra" pitchFamily="2" charset="-78"/>
              </a:rPr>
              <a:t>ی</a:t>
            </a:r>
            <a:r>
              <a:rPr lang="ar-SA" b="1" dirty="0" smtClean="0">
                <a:solidFill>
                  <a:srgbClr val="FFFF00"/>
                </a:solidFill>
                <a:cs typeface="B Mitra" pitchFamily="2" charset="-78"/>
              </a:rPr>
              <a:t> در سطح ملی و توسعه ملی ،  نقش و نیازهای زنان و دیگرگروه های آسیب پذیر در مدیریت محیط زیست باید به رسمیت شناخته شود و از ترویج </a:t>
            </a:r>
            <a:r>
              <a:rPr lang="fa-IR" b="1" dirty="0" smtClean="0">
                <a:solidFill>
                  <a:srgbClr val="FFFF00"/>
                </a:solidFill>
                <a:cs typeface="B Mitra" pitchFamily="2" charset="-78"/>
              </a:rPr>
              <a:t>عدالت</a:t>
            </a:r>
            <a:r>
              <a:rPr lang="ar-SA" b="1" dirty="0" smtClean="0">
                <a:solidFill>
                  <a:srgbClr val="FFFF00"/>
                </a:solidFill>
                <a:cs typeface="B Mitra" pitchFamily="2" charset="-78"/>
              </a:rPr>
              <a:t> جنسیتی در همه سطوح حمایت </a:t>
            </a:r>
            <a:r>
              <a:rPr lang="fa-IR" b="1" dirty="0" smtClean="0">
                <a:solidFill>
                  <a:srgbClr val="FFFF00"/>
                </a:solidFill>
                <a:cs typeface="B Mitra" pitchFamily="2" charset="-78"/>
              </a:rPr>
              <a:t>شود </a:t>
            </a:r>
          </a:p>
          <a:p>
            <a:pPr lvl="0" algn="just" rtl="1"/>
            <a:endParaRPr lang="fa-IR" b="1" dirty="0" smtClean="0">
              <a:solidFill>
                <a:srgbClr val="FFFF00"/>
              </a:solidFill>
              <a:cs typeface="B Mitra" pitchFamily="2" charset="-78"/>
            </a:endParaRPr>
          </a:p>
          <a:p>
            <a:pPr lvl="0" algn="just" rtl="1"/>
            <a:r>
              <a:rPr lang="ar-SA" b="1" dirty="0" smtClean="0">
                <a:solidFill>
                  <a:srgbClr val="FFFF00"/>
                </a:solidFill>
                <a:cs typeface="B Mitra" pitchFamily="2" charset="-78"/>
              </a:rPr>
              <a:t>نهادهای مستقل </a:t>
            </a:r>
            <a:r>
              <a:rPr lang="fa-IR" b="1" dirty="0" smtClean="0">
                <a:solidFill>
                  <a:srgbClr val="FFFF00"/>
                </a:solidFill>
                <a:cs typeface="B Mitra" pitchFamily="2" charset="-78"/>
              </a:rPr>
              <a:t> نظارتی بطور مستمر </a:t>
            </a:r>
            <a:r>
              <a:rPr lang="ar-SA" b="1" dirty="0" smtClean="0">
                <a:solidFill>
                  <a:srgbClr val="FFFF00"/>
                </a:solidFill>
                <a:cs typeface="B Mitra" pitchFamily="2" charset="-78"/>
              </a:rPr>
              <a:t>تحلیل جنسیتی </a:t>
            </a:r>
            <a:r>
              <a:rPr lang="fa-IR" b="1" dirty="0" smtClean="0">
                <a:solidFill>
                  <a:srgbClr val="FFFF00"/>
                </a:solidFill>
                <a:cs typeface="B Mitra" pitchFamily="2" charset="-78"/>
              </a:rPr>
              <a:t>را در حوزه آب در جهت س</a:t>
            </a:r>
            <a:r>
              <a:rPr lang="ar-SA" b="1" dirty="0" smtClean="0">
                <a:solidFill>
                  <a:srgbClr val="FFFF00"/>
                </a:solidFill>
                <a:cs typeface="B Mitra" pitchFamily="2" charset="-78"/>
              </a:rPr>
              <a:t>یاست گذاری</a:t>
            </a:r>
            <a:r>
              <a:rPr lang="fa-IR" b="1" dirty="0" smtClean="0">
                <a:solidFill>
                  <a:srgbClr val="FFFF00"/>
                </a:solidFill>
                <a:cs typeface="B Mitra" pitchFamily="2" charset="-78"/>
              </a:rPr>
              <a:t> به نهادهاهای بالادستی گزارش دهند. </a:t>
            </a:r>
          </a:p>
          <a:p>
            <a:pPr lvl="0" algn="just" rtl="1"/>
            <a:endParaRPr lang="en-US" b="1" dirty="0" smtClean="0">
              <a:solidFill>
                <a:srgbClr val="FFFF00"/>
              </a:solidFill>
              <a:cs typeface="B Mitra" pitchFamily="2" charset="-78"/>
            </a:endParaRPr>
          </a:p>
          <a:p>
            <a:pPr lvl="0" algn="just" rtl="1"/>
            <a:r>
              <a:rPr lang="fa-IR" b="1" dirty="0" smtClean="0">
                <a:solidFill>
                  <a:srgbClr val="FFFF00"/>
                </a:solidFill>
                <a:cs typeface="B Mitra" pitchFamily="2" charset="-78"/>
              </a:rPr>
              <a:t>در سطوح محلی ناظران با توجه به  تعهدات </a:t>
            </a:r>
            <a:r>
              <a:rPr lang="ar-SA" b="1" dirty="0" smtClean="0">
                <a:solidFill>
                  <a:srgbClr val="FFFF00"/>
                </a:solidFill>
                <a:cs typeface="B Mitra" pitchFamily="2" charset="-78"/>
              </a:rPr>
              <a:t>مسئولیت</a:t>
            </a:r>
            <a:r>
              <a:rPr lang="fa-IR" b="1" dirty="0" smtClean="0">
                <a:solidFill>
                  <a:srgbClr val="FFFF00"/>
                </a:solidFill>
                <a:cs typeface="B Mitra" pitchFamily="2" charset="-78"/>
              </a:rPr>
              <a:t> اجتماعی شرکتی سازمانها در خصوص </a:t>
            </a:r>
            <a:r>
              <a:rPr lang="ar-SA" b="1" dirty="0" smtClean="0">
                <a:solidFill>
                  <a:srgbClr val="FFFF00"/>
                </a:solidFill>
                <a:cs typeface="B Mitra" pitchFamily="2" charset="-78"/>
              </a:rPr>
              <a:t> تسهیل روند </a:t>
            </a:r>
            <a:r>
              <a:rPr lang="fa-IR" b="1" dirty="0" smtClean="0">
                <a:solidFill>
                  <a:srgbClr val="FFFF00"/>
                </a:solidFill>
                <a:cs typeface="B Mitra" pitchFamily="2" charset="-78"/>
              </a:rPr>
              <a:t> مداخلات زنان در حوزه های مختلف آب گزارش تهیه نمایند </a:t>
            </a:r>
          </a:p>
          <a:p>
            <a:pPr lvl="0" algn="just" rtl="1"/>
            <a:endParaRPr lang="fa-IR" b="1" dirty="0" smtClean="0">
              <a:solidFill>
                <a:srgbClr val="FFFF00"/>
              </a:solidFill>
              <a:cs typeface="B Mitra" pitchFamily="2" charset="-78"/>
            </a:endParaRPr>
          </a:p>
          <a:p>
            <a:pPr lvl="0" algn="just" rtl="1"/>
            <a:r>
              <a:rPr lang="fa-IR" b="1" dirty="0" smtClean="0">
                <a:solidFill>
                  <a:srgbClr val="FFFF00"/>
                </a:solidFill>
                <a:cs typeface="B Mitra" pitchFamily="2" charset="-78"/>
              </a:rPr>
              <a:t>ایجاد </a:t>
            </a:r>
            <a:r>
              <a:rPr lang="ar-SA" b="1" dirty="0" smtClean="0">
                <a:solidFill>
                  <a:srgbClr val="FFFF00"/>
                </a:solidFill>
                <a:cs typeface="B Mitra" pitchFamily="2" charset="-78"/>
              </a:rPr>
              <a:t>مکانیزم های پاسخگویی، در سطوح مختلف دولت، برای اطمینان از</a:t>
            </a:r>
            <a:r>
              <a:rPr lang="fa-IR" b="1" dirty="0" smtClean="0">
                <a:solidFill>
                  <a:srgbClr val="FFFF00"/>
                </a:solidFill>
                <a:cs typeface="B Mitra" pitchFamily="2" charset="-78"/>
              </a:rPr>
              <a:t> عمل </a:t>
            </a:r>
            <a:r>
              <a:rPr lang="ar-SA" b="1" dirty="0" smtClean="0">
                <a:solidFill>
                  <a:srgbClr val="FFFF00"/>
                </a:solidFill>
                <a:cs typeface="B Mitra" pitchFamily="2" charset="-78"/>
              </a:rPr>
              <a:t> </a:t>
            </a:r>
            <a:r>
              <a:rPr lang="fa-IR" b="1" dirty="0" smtClean="0">
                <a:solidFill>
                  <a:srgbClr val="FFFF00"/>
                </a:solidFill>
                <a:cs typeface="B Mitra" pitchFamily="2" charset="-78"/>
              </a:rPr>
              <a:t> به تعهدات ضروری است</a:t>
            </a:r>
            <a:r>
              <a:rPr lang="ar-SA" b="1" dirty="0" smtClean="0">
                <a:solidFill>
                  <a:srgbClr val="FFFF00"/>
                </a:solidFill>
                <a:cs typeface="B Mitra" pitchFamily="2" charset="-78"/>
              </a:rPr>
              <a:t>. </a:t>
            </a:r>
            <a:endParaRPr lang="en-US" b="1" dirty="0">
              <a:solidFill>
                <a:srgbClr val="FFFF00"/>
              </a:solidFill>
              <a:cs typeface="B Mitra"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r>
              <a:rPr lang="fa-IR" dirty="0" smtClean="0">
                <a:solidFill>
                  <a:srgbClr val="CC0000"/>
                </a:solidFill>
              </a:rPr>
              <a:t>در سطح کلان و مدیریتی  باید </a:t>
            </a:r>
          </a:p>
          <a:p>
            <a:pPr algn="just" rtl="1"/>
            <a:r>
              <a:rPr lang="fa-IR" b="1" dirty="0" smtClean="0">
                <a:solidFill>
                  <a:srgbClr val="FFFF00"/>
                </a:solidFill>
                <a:cs typeface="B Mitra" pitchFamily="2" charset="-78"/>
              </a:rPr>
              <a:t>تصورات </a:t>
            </a:r>
            <a:r>
              <a:rPr lang="ar-SA" b="1" dirty="0" smtClean="0">
                <a:solidFill>
                  <a:srgbClr val="FFFF00"/>
                </a:solidFill>
                <a:cs typeface="B Mitra" pitchFamily="2" charset="-78"/>
              </a:rPr>
              <a:t>غلط پیرامون  </a:t>
            </a:r>
            <a:r>
              <a:rPr lang="fa-IR" b="1" dirty="0" smtClean="0">
                <a:solidFill>
                  <a:srgbClr val="FFFF00"/>
                </a:solidFill>
                <a:cs typeface="B Mitra" pitchFamily="2" charset="-78"/>
              </a:rPr>
              <a:t>جنسیت </a:t>
            </a:r>
            <a:r>
              <a:rPr lang="ar-SA" b="1" dirty="0" smtClean="0">
                <a:solidFill>
                  <a:srgbClr val="FFFF00"/>
                </a:solidFill>
                <a:cs typeface="B Mitra" pitchFamily="2" charset="-78"/>
              </a:rPr>
              <a:t>در یکپارچه سازی منابع آب  روشن شود</a:t>
            </a:r>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 </a:t>
            </a:r>
            <a:r>
              <a:rPr lang="fa-IR" b="1" dirty="0" smtClean="0">
                <a:solidFill>
                  <a:srgbClr val="FFFF00"/>
                </a:solidFill>
                <a:cs typeface="B Mitra" pitchFamily="2" charset="-78"/>
              </a:rPr>
              <a:t>زنان دانشمند در حوزه ه های مرتبط </a:t>
            </a:r>
            <a:r>
              <a:rPr lang="ar-SA" b="1" dirty="0" smtClean="0">
                <a:solidFill>
                  <a:srgbClr val="FFFF00"/>
                </a:solidFill>
                <a:cs typeface="B Mitra" pitchFamily="2" charset="-78"/>
              </a:rPr>
              <a:t>راهنمایی روشنی به </a:t>
            </a:r>
            <a:r>
              <a:rPr lang="fa-IR" b="1" dirty="0" smtClean="0">
                <a:solidFill>
                  <a:srgbClr val="FFFF00"/>
                </a:solidFill>
                <a:cs typeface="B Mitra" pitchFamily="2" charset="-78"/>
              </a:rPr>
              <a:t>سیاستگذران</a:t>
            </a:r>
            <a:r>
              <a:rPr lang="ar-SA" b="1" dirty="0" smtClean="0">
                <a:solidFill>
                  <a:srgbClr val="FFFF00"/>
                </a:solidFill>
                <a:cs typeface="B Mitra" pitchFamily="2" charset="-78"/>
              </a:rPr>
              <a:t> از نظر آنچه باید ارائه دهند؛ ارائه ده</a:t>
            </a:r>
            <a:r>
              <a:rPr lang="fa-IR" b="1" dirty="0" smtClean="0">
                <a:solidFill>
                  <a:srgbClr val="FFFF00"/>
                </a:solidFill>
                <a:cs typeface="B Mitra" pitchFamily="2" charset="-78"/>
              </a:rPr>
              <a:t>ند تا ابهامات ذهنی آنها رفع گردد.</a:t>
            </a: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 به منظور تقویت دانش</a:t>
            </a:r>
            <a:r>
              <a:rPr lang="fa-IR" b="1" dirty="0" smtClean="0">
                <a:solidFill>
                  <a:srgbClr val="FFFF00"/>
                </a:solidFill>
                <a:cs typeface="B Mitra" pitchFamily="2" charset="-78"/>
              </a:rPr>
              <a:t> تجربیات  به اشتراک گذاشته  شده سایر کشورها ، </a:t>
            </a:r>
            <a:r>
              <a:rPr lang="ar-SA" b="1" dirty="0" smtClean="0">
                <a:solidFill>
                  <a:srgbClr val="FFFF00"/>
                </a:solidFill>
                <a:cs typeface="B Mitra" pitchFamily="2" charset="-78"/>
              </a:rPr>
              <a:t>قوانین ، برنامه ها و شیوه های مربوط و همچنین  طیف وسیعی از شیوه هایی که در سراسر جهان اجرا شده </a:t>
            </a:r>
            <a:r>
              <a:rPr lang="fa-IR" b="1" dirty="0" smtClean="0">
                <a:solidFill>
                  <a:srgbClr val="FFFF00"/>
                </a:solidFill>
                <a:cs typeface="B Mitra" pitchFamily="2" charset="-78"/>
              </a:rPr>
              <a:t> مطرح و مورد توجه قرار گیرد.  </a:t>
            </a: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 برخی از شکاف ها، چالش های مشترک و محدودیت های تجربه شده توسط کشورها </a:t>
            </a:r>
            <a:r>
              <a:rPr lang="fa-IR" b="1" dirty="0" smtClean="0">
                <a:solidFill>
                  <a:srgbClr val="FFFF00"/>
                </a:solidFill>
                <a:cs typeface="B Mitra" pitchFamily="2" charset="-78"/>
              </a:rPr>
              <a:t>در خصوص </a:t>
            </a:r>
            <a:r>
              <a:rPr lang="ar-SA" b="1" dirty="0" smtClean="0">
                <a:solidFill>
                  <a:srgbClr val="FFFF00"/>
                </a:solidFill>
                <a:cs typeface="B Mitra" pitchFamily="2" charset="-78"/>
              </a:rPr>
              <a:t>جنسیت</a:t>
            </a:r>
            <a:r>
              <a:rPr lang="fa-IR" b="1" dirty="0" smtClean="0">
                <a:solidFill>
                  <a:srgbClr val="FFFF00"/>
                </a:solidFill>
                <a:cs typeface="B Mitra" pitchFamily="2" charset="-78"/>
              </a:rPr>
              <a:t> و </a:t>
            </a:r>
            <a:r>
              <a:rPr lang="ar-SA" b="1" dirty="0" smtClean="0">
                <a:solidFill>
                  <a:srgbClr val="FFFF00"/>
                </a:solidFill>
                <a:cs typeface="B Mitra" pitchFamily="2" charset="-78"/>
              </a:rPr>
              <a:t> مدیریت منابع آب برجسته شود.</a:t>
            </a:r>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 توصیه هایی برای  درک </a:t>
            </a:r>
            <a:r>
              <a:rPr lang="fa-IR" b="1" dirty="0" smtClean="0">
                <a:solidFill>
                  <a:srgbClr val="FFFF00"/>
                </a:solidFill>
                <a:cs typeface="B Mitra" pitchFamily="2" charset="-78"/>
              </a:rPr>
              <a:t>جنسیت </a:t>
            </a:r>
            <a:r>
              <a:rPr lang="ar-SA" b="1" dirty="0" smtClean="0">
                <a:solidFill>
                  <a:srgbClr val="FFFF00"/>
                </a:solidFill>
                <a:cs typeface="B Mitra" pitchFamily="2" charset="-78"/>
              </a:rPr>
              <a:t>در مدیریت منابع آب  و نحوه تقویت  ارائه گردد.</a:t>
            </a:r>
            <a:endParaRPr lang="en-US" b="1" dirty="0">
              <a:solidFill>
                <a:srgbClr val="FFFF00"/>
              </a:solidFill>
              <a:cs typeface="B Mitra"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lvl="0" algn="just" rtl="1"/>
            <a:r>
              <a:rPr lang="ar-SA" b="1" dirty="0" smtClean="0">
                <a:solidFill>
                  <a:srgbClr val="FFFF00"/>
                </a:solidFill>
                <a:cs typeface="B Mitra" pitchFamily="2" charset="-78"/>
              </a:rPr>
              <a:t> </a:t>
            </a:r>
            <a:r>
              <a:rPr lang="fa-IR" b="1" dirty="0" smtClean="0">
                <a:solidFill>
                  <a:srgbClr val="FFFF00"/>
                </a:solidFill>
                <a:cs typeface="B Mitra" pitchFamily="2" charset="-78"/>
              </a:rPr>
              <a:t>در سطح اجتماعی : </a:t>
            </a:r>
          </a:p>
          <a:p>
            <a:pPr lvl="0" algn="just" rtl="1"/>
            <a:endParaRPr lang="fa-IR" b="1" dirty="0" smtClean="0">
              <a:solidFill>
                <a:srgbClr val="FFFF00"/>
              </a:solidFill>
              <a:cs typeface="B Mitra" pitchFamily="2" charset="-78"/>
            </a:endParaRPr>
          </a:p>
          <a:p>
            <a:pPr lvl="0" algn="just" rtl="1"/>
            <a:r>
              <a:rPr lang="ar-SA" b="1" dirty="0" smtClean="0">
                <a:solidFill>
                  <a:srgbClr val="FFFF00"/>
                </a:solidFill>
                <a:cs typeface="B Mitra" pitchFamily="2" charset="-78"/>
              </a:rPr>
              <a:t>کمپین ها و فعالیت های افزایش آگاهی هدفمند  در همه سطوح توسعه یافته و گروه های مختلف را مورد بررسی قرار </a:t>
            </a:r>
            <a:r>
              <a:rPr lang="fa-IR" b="1" dirty="0" smtClean="0">
                <a:solidFill>
                  <a:srgbClr val="FFFF00"/>
                </a:solidFill>
                <a:cs typeface="B Mitra" pitchFamily="2" charset="-78"/>
              </a:rPr>
              <a:t> دهند. </a:t>
            </a:r>
          </a:p>
          <a:p>
            <a:pPr lvl="0" algn="just" rtl="1"/>
            <a:endParaRPr lang="fa-IR" b="1" dirty="0" smtClean="0">
              <a:solidFill>
                <a:srgbClr val="FFFF00"/>
              </a:solidFill>
              <a:cs typeface="B Mitra" pitchFamily="2" charset="-78"/>
            </a:endParaRPr>
          </a:p>
          <a:p>
            <a:pPr lvl="0" algn="just" rtl="1"/>
            <a:r>
              <a:rPr lang="fa-IR" b="1" dirty="0" smtClean="0">
                <a:solidFill>
                  <a:srgbClr val="FFFF00"/>
                </a:solidFill>
                <a:cs typeface="B Mitra" pitchFamily="2" charset="-78"/>
              </a:rPr>
              <a:t>سازمانهای مردم نهاد، انجمن های زنان، زنان کارآفرین و .. می توانند  در این زمینه نقش آفرینی کنند تا علاوه بر این که حق خود را در زنجیره ارزش آب تامین و تضمین نمانید، از حقوق زنان طبقات پایین تر نیز دفاع نمایند.</a:t>
            </a:r>
          </a:p>
          <a:p>
            <a:pPr lvl="0" algn="just" rtl="1"/>
            <a:endParaRPr lang="fa-IR" b="1" dirty="0" smtClean="0">
              <a:solidFill>
                <a:srgbClr val="FFFF00"/>
              </a:solidFill>
              <a:cs typeface="B Mitra" pitchFamily="2" charset="-78"/>
            </a:endParaRPr>
          </a:p>
          <a:p>
            <a:pPr lvl="0" algn="just" rtl="1"/>
            <a:r>
              <a:rPr lang="fa-IR" b="1" dirty="0" smtClean="0">
                <a:solidFill>
                  <a:srgbClr val="FFFF00"/>
                </a:solidFill>
                <a:cs typeface="B Mitra" pitchFamily="2" charset="-78"/>
              </a:rPr>
              <a:t>با وجود تنیش آبی تمرکز بر سازگاری زنان با کم آبی به عنوان یک نقطه شروع  خوب برای مشارکت همه جانبه زنان مورد  تاکید قرار گیرد</a:t>
            </a:r>
          </a:p>
          <a:p>
            <a:pPr lvl="0" algn="just" rtl="1"/>
            <a:endParaRPr lang="fa-IR" dirty="0" smtClean="0"/>
          </a:p>
          <a:p>
            <a:pPr algn="just" rtl="1"/>
            <a:endParaRPr lang="en-US" b="1" dirty="0">
              <a:solidFill>
                <a:srgbClr val="FFFF00"/>
              </a:solidFill>
              <a:cs typeface="B Mitra"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436098"/>
            <a:ext cx="8226425" cy="6020973"/>
          </a:xfrm>
        </p:spPr>
        <p:txBody>
          <a:bodyPr/>
          <a:lstStyle/>
          <a:p>
            <a:pPr lvl="0" algn="just" rtl="1"/>
            <a:r>
              <a:rPr lang="fa-IR" b="1" dirty="0" smtClean="0">
                <a:solidFill>
                  <a:srgbClr val="FFFF00"/>
                </a:solidFill>
                <a:cs typeface="B Mitra" pitchFamily="2" charset="-78"/>
              </a:rPr>
              <a:t> مشارکت در سازگاری با کم آبی برنامه ریزی شده به توانایی انجام اقدامات زیر بستگی دارد:</a:t>
            </a:r>
            <a:endParaRPr lang="en-US" b="1" dirty="0" smtClean="0">
              <a:solidFill>
                <a:srgbClr val="FFFF00"/>
              </a:solidFill>
              <a:cs typeface="B Mitra" pitchFamily="2" charset="-78"/>
            </a:endParaRPr>
          </a:p>
          <a:p>
            <a:pPr algn="just" rtl="1"/>
            <a:r>
              <a:rPr lang="fa-IR" b="1" dirty="0" smtClean="0">
                <a:solidFill>
                  <a:srgbClr val="FFFF00"/>
                </a:solidFill>
                <a:cs typeface="B Mitra" pitchFamily="2" charset="-78"/>
              </a:rPr>
              <a:t>- شناسایی فعال و پاسخدهی به محدودیت‌ها و فرصت‌های نوظهور؛</a:t>
            </a:r>
          </a:p>
          <a:p>
            <a:pPr algn="just" rtl="1"/>
            <a:endParaRPr lang="en-US" b="1" dirty="0" smtClean="0">
              <a:solidFill>
                <a:srgbClr val="FFFF00"/>
              </a:solidFill>
              <a:cs typeface="B Mitra" pitchFamily="2" charset="-78"/>
            </a:endParaRPr>
          </a:p>
          <a:p>
            <a:pPr algn="just" rtl="1"/>
            <a:r>
              <a:rPr lang="fa-IR" b="1" dirty="0" smtClean="0">
                <a:solidFill>
                  <a:srgbClr val="FFFF00"/>
                </a:solidFill>
                <a:cs typeface="B Mitra" pitchFamily="2" charset="-78"/>
              </a:rPr>
              <a:t>- ایجاد فرایندهای سازش و انطباق خودکار از طریق حمایت از توسعه زیرساخت‌های اجتماعی و فیزیکی انعطاف پذیر، تاب آور و در دسترس؛</a:t>
            </a:r>
          </a:p>
          <a:p>
            <a:pPr algn="just" rtl="1"/>
            <a:endParaRPr lang="en-US" b="1" dirty="0" smtClean="0">
              <a:solidFill>
                <a:srgbClr val="FFFF00"/>
              </a:solidFill>
              <a:cs typeface="B Mitra" pitchFamily="2" charset="-78"/>
            </a:endParaRPr>
          </a:p>
          <a:p>
            <a:pPr algn="just" rtl="1"/>
            <a:r>
              <a:rPr lang="fa-IR" b="1" dirty="0" smtClean="0">
                <a:solidFill>
                  <a:srgbClr val="FFFF00"/>
                </a:solidFill>
                <a:cs typeface="B Mitra" pitchFamily="2" charset="-78"/>
              </a:rPr>
              <a:t>- ایجاد سیستم‌های حمایت اجتماعی که قادر به کاهش تاثیر تغییرات اقلیمی بر گروه‌های آسیب پذیر ( اشکال مختلف حیات) هستند.</a:t>
            </a:r>
          </a:p>
          <a:p>
            <a:pPr algn="just" rtl="1"/>
            <a:endParaRPr lang="fa-IR" b="1" dirty="0" smtClean="0">
              <a:solidFill>
                <a:srgbClr val="FFFF00"/>
              </a:solidFill>
              <a:cs typeface="B Mitra" pitchFamily="2" charset="-78"/>
            </a:endParaRPr>
          </a:p>
          <a:p>
            <a:pPr algn="just" rtl="1"/>
            <a:r>
              <a:rPr lang="ar-SA" b="1" dirty="0" smtClean="0">
                <a:solidFill>
                  <a:srgbClr val="FFFF00"/>
                </a:solidFill>
                <a:cs typeface="B Mitra" pitchFamily="2" charset="-78"/>
              </a:rPr>
              <a:t>زنانی که فرصت دارند بخشی از ساختارهای تصمیم گیری را </a:t>
            </a:r>
            <a:r>
              <a:rPr lang="fa-IR" b="1" dirty="0" smtClean="0">
                <a:solidFill>
                  <a:srgbClr val="FFFF00"/>
                </a:solidFill>
                <a:cs typeface="B Mitra" pitchFamily="2" charset="-78"/>
              </a:rPr>
              <a:t> به هر طریقی ( حزبی، جناحی و ..) </a:t>
            </a:r>
            <a:r>
              <a:rPr lang="ar-SA" b="1" dirty="0" smtClean="0">
                <a:solidFill>
                  <a:srgbClr val="FFFF00"/>
                </a:solidFill>
                <a:cs typeface="B Mitra" pitchFamily="2" charset="-78"/>
              </a:rPr>
              <a:t>داشته باشند و از</a:t>
            </a:r>
            <a:r>
              <a:rPr lang="fa-IR" b="1" dirty="0" smtClean="0">
                <a:solidFill>
                  <a:srgbClr val="FFFF00"/>
                </a:solidFill>
                <a:cs typeface="B Mitra" pitchFamily="2" charset="-78"/>
              </a:rPr>
              <a:t>سوی جامعه مدنی و انجمن های زنان از</a:t>
            </a:r>
            <a:r>
              <a:rPr lang="ar-SA" b="1" dirty="0" smtClean="0">
                <a:solidFill>
                  <a:srgbClr val="FFFF00"/>
                </a:solidFill>
                <a:cs typeface="B Mitra" pitchFamily="2" charset="-78"/>
              </a:rPr>
              <a:t> حمایت مورد نیاز برای مشارکت فعال در فرایندهای تصمیم گیری برخوردار شوند ، می توانند تأثیر مثبتی بر سیاست گذاری نمایندگان</a:t>
            </a:r>
            <a:r>
              <a:rPr lang="fa-IR" b="1" dirty="0" smtClean="0">
                <a:solidFill>
                  <a:srgbClr val="FFFF00"/>
                </a:solidFill>
                <a:cs typeface="B Mitra" pitchFamily="2" charset="-78"/>
              </a:rPr>
              <a:t> در برنامه های سازگاری با کم آبی </a:t>
            </a:r>
            <a:r>
              <a:rPr lang="ar-SA" b="1" dirty="0" smtClean="0">
                <a:solidFill>
                  <a:srgbClr val="FFFF00"/>
                </a:solidFill>
                <a:cs typeface="B Mitra" pitchFamily="2" charset="-78"/>
              </a:rPr>
              <a:t> داشته باشند</a:t>
            </a:r>
            <a:endParaRPr lang="fa-IR" b="1" dirty="0" smtClean="0">
              <a:solidFill>
                <a:srgbClr val="FFFF00"/>
              </a:solidFill>
              <a:cs typeface="B Mitra" pitchFamily="2" charset="-78"/>
            </a:endParaRPr>
          </a:p>
          <a:p>
            <a:pPr algn="just" rtl="1"/>
            <a:endParaRPr lang="fa-IR" b="1" dirty="0" smtClean="0">
              <a:solidFill>
                <a:srgbClr val="FFFF00"/>
              </a:solidFill>
              <a:cs typeface="B Mitra" pitchFamily="2" charset="-78"/>
            </a:endParaRPr>
          </a:p>
          <a:p>
            <a:pPr algn="just" rtl="1"/>
            <a:endParaRPr lang="en-US" b="1" dirty="0" smtClean="0">
              <a:solidFill>
                <a:srgbClr val="FFFF00"/>
              </a:solidFill>
              <a:cs typeface="B Mitra" pitchFamily="2" charset="-78"/>
            </a:endParaRPr>
          </a:p>
          <a:p>
            <a:pPr algn="just" rtl="1"/>
            <a:endParaRPr lang="en-US" b="1" dirty="0">
              <a:solidFill>
                <a:srgbClr val="FFFF00"/>
              </a:solidFill>
              <a:cs typeface="B Mitra"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lvl="0" algn="just" rtl="1"/>
            <a:r>
              <a:rPr lang="ar-SA" b="1" dirty="0" smtClean="0">
                <a:solidFill>
                  <a:srgbClr val="FFFF00"/>
                </a:solidFill>
                <a:cs typeface="B Mitra" pitchFamily="2" charset="-78"/>
              </a:rPr>
              <a:t> </a:t>
            </a:r>
            <a:r>
              <a:rPr lang="fa-IR" b="1" dirty="0" smtClean="0">
                <a:solidFill>
                  <a:srgbClr val="FFFF00"/>
                </a:solidFill>
                <a:cs typeface="B Mitra" pitchFamily="2" charset="-78"/>
              </a:rPr>
              <a:t>از آنجا که زنان در خشکسالی و تنش آبی آسیب متحمل می شوند، برنامه ریزی برای کاهش آسیبها در مدیریت یکپارچه آب می تواند به مشارکت زنان  در این حوزه کمک نموده و زنان به عنوان محور اجرای این برنامه ها نقش فعالی ایفا نمایند. </a:t>
            </a:r>
          </a:p>
          <a:p>
            <a:pPr lvl="0" algn="just" rtl="1"/>
            <a:endParaRPr lang="fa-IR" b="1" dirty="0" smtClean="0">
              <a:solidFill>
                <a:srgbClr val="FFFF00"/>
              </a:solidFill>
              <a:cs typeface="B Mitra" pitchFamily="2" charset="-78"/>
            </a:endParaRPr>
          </a:p>
          <a:p>
            <a:pPr lvl="0" algn="just" rtl="1"/>
            <a:r>
              <a:rPr lang="ar-SA" b="1" dirty="0" smtClean="0">
                <a:solidFill>
                  <a:srgbClr val="FFFF00"/>
                </a:solidFill>
                <a:cs typeface="B Mitra" pitchFamily="2" charset="-78"/>
              </a:rPr>
              <a:t>زنانی که درسطوح تصمیم گیری، سیاستگذاری و برنامه­ریزی به  قدرت دسترسی دارند به این مقوله توجه ویژه نمایند. پیشنیاز این امر نیز افزایش دانش این زنان در راس قدرت به دانش در این زمینه و سپس اقدامات سیستماتیک برای توانمندسازی زنان در مواجهه با مخاطرات اقلیمی است. آنها باید به عنوان نماینده زنان به سهم اندک زنان در تولید کربن و لزوم مشارکت آنها در مدیریت منابع طبیعی و منابع آب پافشاری کرده و این مساله را که بر سرنوشت زنان و خانواده ها تاثیر مستقیم دارد را جزو مطالبات اصلی شان برای ایجاد تغییرات اجتماعی و اقتصادی درجهت بهبود کیفیت زندگی و پایداری خانواده ها بویژه برای  زنان روستایی و عشایری لحاظ نمایند. </a:t>
            </a:r>
            <a:endParaRPr lang="fa-IR" b="1" dirty="0" smtClean="0">
              <a:solidFill>
                <a:srgbClr val="FFFF00"/>
              </a:solidFill>
              <a:cs typeface="B Mitra" pitchFamily="2" charset="-78"/>
            </a:endParaRPr>
          </a:p>
          <a:p>
            <a:pPr algn="just" rtl="1"/>
            <a:endParaRPr lang="en-US" b="1" dirty="0">
              <a:solidFill>
                <a:srgbClr val="FFFF00"/>
              </a:solidFill>
              <a:cs typeface="B Mitra"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436098"/>
            <a:ext cx="8226425" cy="6020973"/>
          </a:xfrm>
        </p:spPr>
        <p:txBody>
          <a:bodyPr/>
          <a:lstStyle/>
          <a:p>
            <a:pPr lvl="0" algn="just" rtl="1"/>
            <a:r>
              <a:rPr lang="fa-IR" b="1" dirty="0" smtClean="0">
                <a:solidFill>
                  <a:srgbClr val="FFFF00"/>
                </a:solidFill>
                <a:cs typeface="B Mitra" pitchFamily="2" charset="-78"/>
              </a:rPr>
              <a:t> بطور کلی سطوح مشارکت زنان در مدیریت یکپارچه آب  از </a:t>
            </a:r>
          </a:p>
          <a:p>
            <a:pPr algn="just" rtl="1"/>
            <a:endParaRPr lang="en-US" b="1" dirty="0" smtClean="0">
              <a:solidFill>
                <a:srgbClr val="FFFF00"/>
              </a:solidFill>
              <a:cs typeface="B Mitra" pitchFamily="2" charset="-78"/>
            </a:endParaRPr>
          </a:p>
          <a:p>
            <a:pPr algn="just" rtl="1"/>
            <a:r>
              <a:rPr lang="ar-SA" b="1" dirty="0" smtClean="0">
                <a:solidFill>
                  <a:srgbClr val="FFFF00"/>
                </a:solidFill>
                <a:cs typeface="B Mitra" pitchFamily="2" charset="-78"/>
              </a:rPr>
              <a:t>مشارکت زنان در مشاوره</a:t>
            </a:r>
            <a:endParaRPr lang="en-US" b="1" dirty="0" smtClean="0">
              <a:solidFill>
                <a:srgbClr val="FFFF00"/>
              </a:solidFill>
              <a:cs typeface="B Mitra" pitchFamily="2" charset="-78"/>
            </a:endParaRPr>
          </a:p>
          <a:p>
            <a:pPr algn="just" rtl="1"/>
            <a:r>
              <a:rPr lang="ar-SA" b="1" dirty="0" smtClean="0">
                <a:solidFill>
                  <a:srgbClr val="FFFF00"/>
                </a:solidFill>
                <a:cs typeface="B Mitra" pitchFamily="2" charset="-78"/>
              </a:rPr>
              <a:t>مشارکت زنان در توسعه و اجرا</a:t>
            </a:r>
            <a:endParaRPr lang="en-US" b="1" dirty="0" smtClean="0">
              <a:solidFill>
                <a:srgbClr val="FFFF00"/>
              </a:solidFill>
              <a:cs typeface="B Mitra" pitchFamily="2" charset="-78"/>
            </a:endParaRPr>
          </a:p>
          <a:p>
            <a:pPr algn="just" rtl="1"/>
            <a:r>
              <a:rPr lang="ar-SA" b="1" dirty="0" smtClean="0">
                <a:solidFill>
                  <a:srgbClr val="FFFF00"/>
                </a:solidFill>
                <a:cs typeface="B Mitra" pitchFamily="2" charset="-78"/>
              </a:rPr>
              <a:t>سیاست/ابتکارات/برنامه های آب.</a:t>
            </a:r>
            <a:endParaRPr lang="en-US" b="1" dirty="0" smtClean="0">
              <a:solidFill>
                <a:srgbClr val="FFFF00"/>
              </a:solidFill>
              <a:cs typeface="B Mitra" pitchFamily="2" charset="-78"/>
            </a:endParaRPr>
          </a:p>
          <a:p>
            <a:pPr algn="just" rtl="1"/>
            <a:r>
              <a:rPr lang="ar-SA" b="1" dirty="0" smtClean="0">
                <a:solidFill>
                  <a:srgbClr val="FFFF00"/>
                </a:solidFill>
                <a:cs typeface="B Mitra" pitchFamily="2" charset="-78"/>
              </a:rPr>
              <a:t>ا</a:t>
            </a:r>
            <a:r>
              <a:rPr lang="fa-IR" b="1" dirty="0" smtClean="0">
                <a:solidFill>
                  <a:srgbClr val="FFFF00"/>
                </a:solidFill>
                <a:cs typeface="B Mitra" pitchFamily="2" charset="-78"/>
              </a:rPr>
              <a:t>دعوت از </a:t>
            </a:r>
            <a:r>
              <a:rPr lang="ar-SA" b="1" dirty="0" smtClean="0">
                <a:solidFill>
                  <a:srgbClr val="FFFF00"/>
                </a:solidFill>
                <a:cs typeface="B Mitra" pitchFamily="2" charset="-78"/>
              </a:rPr>
              <a:t> نمایندگان </a:t>
            </a:r>
            <a:r>
              <a:rPr lang="fa-IR" b="1" dirty="0" smtClean="0">
                <a:solidFill>
                  <a:srgbClr val="FFFF00"/>
                </a:solidFill>
                <a:cs typeface="B Mitra" pitchFamily="2" charset="-78"/>
              </a:rPr>
              <a:t>انجمن های زنان برای  آگاهی از </a:t>
            </a:r>
            <a:r>
              <a:rPr lang="ar-SA" b="1" dirty="0" smtClean="0">
                <a:solidFill>
                  <a:srgbClr val="FFFF00"/>
                </a:solidFill>
                <a:cs typeface="B Mitra" pitchFamily="2" charset="-78"/>
              </a:rPr>
              <a:t>فرایند مشاوره و توسعه</a:t>
            </a:r>
            <a:r>
              <a:rPr lang="fa-IR" b="1" dirty="0" smtClean="0">
                <a:solidFill>
                  <a:srgbClr val="FFFF00"/>
                </a:solidFill>
                <a:cs typeface="B Mitra" pitchFamily="2" charset="-78"/>
              </a:rPr>
              <a:t> و اجرای پروژه ها</a:t>
            </a:r>
            <a:endParaRPr lang="en-US" b="1" dirty="0" smtClean="0">
              <a:solidFill>
                <a:srgbClr val="FFFF00"/>
              </a:solidFill>
              <a:cs typeface="B Mitra" pitchFamily="2" charset="-78"/>
            </a:endParaRPr>
          </a:p>
          <a:p>
            <a:pPr algn="just" rtl="1"/>
            <a:r>
              <a:rPr lang="fa-IR" b="1" dirty="0" smtClean="0">
                <a:solidFill>
                  <a:srgbClr val="FFFF00"/>
                </a:solidFill>
                <a:cs typeface="B Mitra" pitchFamily="2" charset="-78"/>
              </a:rPr>
              <a:t>جلب </a:t>
            </a:r>
            <a:r>
              <a:rPr lang="ar-SA" b="1" dirty="0" smtClean="0">
                <a:solidFill>
                  <a:srgbClr val="FFFF00"/>
                </a:solidFill>
                <a:cs typeface="B Mitra" pitchFamily="2" charset="-78"/>
              </a:rPr>
              <a:t>مشارکت زنان به عنوان بخشی از </a:t>
            </a:r>
            <a:r>
              <a:rPr lang="fa-IR" b="1" dirty="0" smtClean="0">
                <a:solidFill>
                  <a:srgbClr val="FFFF00"/>
                </a:solidFill>
                <a:cs typeface="B Mitra" pitchFamily="2" charset="-78"/>
              </a:rPr>
              <a:t>جامعه در کنار مشارکت گسترده جامعه</a:t>
            </a:r>
            <a:endParaRPr lang="en-US" b="1" dirty="0" smtClean="0">
              <a:solidFill>
                <a:srgbClr val="FFFF00"/>
              </a:solidFill>
              <a:cs typeface="B Mitra" pitchFamily="2" charset="-78"/>
            </a:endParaRPr>
          </a:p>
          <a:p>
            <a:pPr algn="just" rtl="1"/>
            <a:r>
              <a:rPr lang="fa-IR" b="1" dirty="0" smtClean="0">
                <a:solidFill>
                  <a:srgbClr val="FFFF00"/>
                </a:solidFill>
                <a:cs typeface="B Mitra" pitchFamily="2" charset="-78"/>
              </a:rPr>
              <a:t> لحاظ کردن شایسته سالاری به جای مردسالاری در</a:t>
            </a:r>
            <a:r>
              <a:rPr lang="ar-SA" b="1" dirty="0" smtClean="0">
                <a:solidFill>
                  <a:srgbClr val="FFFF00"/>
                </a:solidFill>
                <a:cs typeface="B Mitra" pitchFamily="2" charset="-78"/>
              </a:rPr>
              <a:t>انتصاب پست های مدیریتی</a:t>
            </a:r>
            <a:r>
              <a:rPr lang="fa-IR" b="1" dirty="0" smtClean="0">
                <a:solidFill>
                  <a:srgbClr val="FFFF00"/>
                </a:solidFill>
                <a:cs typeface="B Mitra" pitchFamily="2" charset="-78"/>
              </a:rPr>
              <a:t> و بکار گیری زنان توانمند در این پستها</a:t>
            </a:r>
            <a:endParaRPr lang="en-US" b="1" dirty="0" smtClean="0">
              <a:solidFill>
                <a:srgbClr val="FFFF00"/>
              </a:solidFill>
              <a:cs typeface="B Mitra" pitchFamily="2" charset="-78"/>
            </a:endParaRPr>
          </a:p>
          <a:p>
            <a:pPr algn="just" rtl="1"/>
            <a:r>
              <a:rPr lang="fa-IR" b="1" dirty="0" smtClean="0">
                <a:solidFill>
                  <a:srgbClr val="FFFF00"/>
                </a:solidFill>
                <a:cs typeface="B Mitra" pitchFamily="2" charset="-78"/>
              </a:rPr>
              <a:t> مشارکت زنان در </a:t>
            </a:r>
            <a:r>
              <a:rPr lang="ar-SA" b="1" dirty="0" smtClean="0">
                <a:solidFill>
                  <a:srgbClr val="FFFF00"/>
                </a:solidFill>
                <a:cs typeface="B Mitra" pitchFamily="2" charset="-78"/>
              </a:rPr>
              <a:t>فرایندهای مناقصه </a:t>
            </a:r>
            <a:r>
              <a:rPr lang="fa-IR" b="1" dirty="0" smtClean="0">
                <a:solidFill>
                  <a:srgbClr val="FFFF00"/>
                </a:solidFill>
                <a:cs typeface="B Mitra" pitchFamily="2" charset="-78"/>
              </a:rPr>
              <a:t> پروژه ها</a:t>
            </a:r>
            <a:endParaRPr lang="en-US" b="1" dirty="0" smtClean="0">
              <a:solidFill>
                <a:srgbClr val="FFFF00"/>
              </a:solidFill>
              <a:cs typeface="B Mitra" pitchFamily="2" charset="-78"/>
            </a:endParaRPr>
          </a:p>
          <a:p>
            <a:pPr algn="just" rtl="1"/>
            <a:r>
              <a:rPr lang="fa-IR" b="1" dirty="0" smtClean="0">
                <a:solidFill>
                  <a:srgbClr val="FFFF00"/>
                </a:solidFill>
                <a:cs typeface="B Mitra" pitchFamily="2" charset="-78"/>
              </a:rPr>
              <a:t>اجباری کردن </a:t>
            </a:r>
            <a:r>
              <a:rPr lang="ar-SA" b="1" dirty="0" smtClean="0">
                <a:solidFill>
                  <a:srgbClr val="FFFF00"/>
                </a:solidFill>
                <a:cs typeface="B Mitra" pitchFamily="2" charset="-78"/>
              </a:rPr>
              <a:t>نمایندگی  زنان در دستگاه های اجرایی</a:t>
            </a:r>
            <a:r>
              <a:rPr lang="fa-IR" b="1" dirty="0" smtClean="0">
                <a:solidFill>
                  <a:srgbClr val="FFFF00"/>
                </a:solidFill>
                <a:cs typeface="B Mitra" pitchFamily="2" charset="-78"/>
              </a:rPr>
              <a:t> مرتبط با آب در فرایند </a:t>
            </a:r>
            <a:r>
              <a:rPr lang="ar-SA" b="1" dirty="0" smtClean="0">
                <a:solidFill>
                  <a:srgbClr val="FFFF00"/>
                </a:solidFill>
                <a:cs typeface="B Mitra" pitchFamily="2" charset="-78"/>
              </a:rPr>
              <a:t>تصمیم گیری</a:t>
            </a:r>
            <a:endParaRPr lang="en-US" b="1" dirty="0" smtClean="0">
              <a:solidFill>
                <a:srgbClr val="FFFF00"/>
              </a:solidFill>
              <a:cs typeface="B Mitra" pitchFamily="2" charset="-78"/>
            </a:endParaRPr>
          </a:p>
          <a:p>
            <a:pPr algn="just" rtl="1"/>
            <a:r>
              <a:rPr lang="ar-SA" b="1" dirty="0" smtClean="0">
                <a:solidFill>
                  <a:srgbClr val="FFFF00"/>
                </a:solidFill>
                <a:cs typeface="B Mitra" pitchFamily="2" charset="-78"/>
              </a:rPr>
              <a:t>ارزیابی </a:t>
            </a:r>
            <a:r>
              <a:rPr lang="fa-IR" b="1" dirty="0" smtClean="0">
                <a:solidFill>
                  <a:srgbClr val="FFFF00"/>
                </a:solidFill>
                <a:cs typeface="B Mitra" pitchFamily="2" charset="-78"/>
              </a:rPr>
              <a:t> و نظارت </a:t>
            </a:r>
            <a:r>
              <a:rPr lang="ar-SA" b="1" dirty="0" smtClean="0">
                <a:solidFill>
                  <a:srgbClr val="FFFF00"/>
                </a:solidFill>
                <a:cs typeface="B Mitra" pitchFamily="2" charset="-78"/>
              </a:rPr>
              <a:t>سیاست های موثر بر زنان متخصص در بخش آب.</a:t>
            </a:r>
            <a:endParaRPr lang="en-US" b="1" dirty="0" smtClean="0">
              <a:solidFill>
                <a:srgbClr val="FFFF00"/>
              </a:solidFill>
              <a:cs typeface="B Mitra" pitchFamily="2" charset="-78"/>
            </a:endParaRPr>
          </a:p>
          <a:p>
            <a:pPr algn="just" rtl="1"/>
            <a:endParaRPr lang="en-US" b="1" dirty="0">
              <a:solidFill>
                <a:srgbClr val="FFFF00"/>
              </a:solidFill>
              <a:cs typeface="B Mitra"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436098"/>
            <a:ext cx="8226425" cy="6020973"/>
          </a:xfrm>
        </p:spPr>
        <p:txBody>
          <a:bodyPr/>
          <a:lstStyle/>
          <a:p>
            <a:pPr lvl="0" algn="just" rtl="1"/>
            <a:r>
              <a:rPr lang="fa-IR" b="1" dirty="0" smtClean="0">
                <a:solidFill>
                  <a:srgbClr val="FFFF00"/>
                </a:solidFill>
                <a:latin typeface="Arial Black" pitchFamily="34" charset="0"/>
                <a:cs typeface="B Mitra" pitchFamily="2" charset="-78"/>
              </a:rPr>
              <a:t> </a:t>
            </a:r>
            <a:r>
              <a:rPr lang="fa-IR" b="1" dirty="0" smtClean="0">
                <a:solidFill>
                  <a:srgbClr val="FFFF00"/>
                </a:solidFill>
                <a:latin typeface="Arial Black" pitchFamily="34" charset="0"/>
                <a:cs typeface="B Mitra" pitchFamily="2" charset="-78"/>
              </a:rPr>
              <a:t>جمع آوری داده های قابل اطمینان </a:t>
            </a:r>
          </a:p>
          <a:p>
            <a:pPr lvl="0" algn="just" rtl="1"/>
            <a:r>
              <a:rPr lang="fa-IR" b="1" dirty="0" smtClean="0">
                <a:solidFill>
                  <a:srgbClr val="FFFF00"/>
                </a:solidFill>
                <a:latin typeface="Arial Black" pitchFamily="34" charset="0"/>
                <a:cs typeface="B Mitra" pitchFamily="2" charset="-78"/>
              </a:rPr>
              <a:t>آموزش مردم و زنان در باره این که آب و چالش های کم آبی و زیست محیطی در جهان  مساله ای مردانه نیست</a:t>
            </a:r>
          </a:p>
          <a:p>
            <a:pPr lvl="0" algn="just" rtl="1"/>
            <a:r>
              <a:rPr lang="fa-IR" b="1" dirty="0" smtClean="0">
                <a:solidFill>
                  <a:srgbClr val="FFFF00"/>
                </a:solidFill>
                <a:latin typeface="Arial Black" pitchFamily="34" charset="0"/>
                <a:cs typeface="B Mitra" pitchFamily="2" charset="-78"/>
              </a:rPr>
              <a:t>نظارت کامل بر بکارگیری زنان در بخش آب </a:t>
            </a:r>
          </a:p>
          <a:p>
            <a:pPr lvl="0" algn="just" rtl="1"/>
            <a:r>
              <a:rPr lang="ar-SA" b="1" dirty="0" smtClean="0">
                <a:solidFill>
                  <a:srgbClr val="FFFF00"/>
                </a:solidFill>
                <a:latin typeface="Arial Black" pitchFamily="34" charset="0"/>
                <a:cs typeface="B Mitra" pitchFamily="2" charset="-78"/>
              </a:rPr>
              <a:t>تعامل با رسانه </a:t>
            </a:r>
            <a:r>
              <a:rPr lang="ar-SA" b="1" dirty="0" smtClean="0">
                <a:solidFill>
                  <a:srgbClr val="FFFF00"/>
                </a:solidFill>
                <a:latin typeface="Arial Black" pitchFamily="34" charset="0"/>
                <a:cs typeface="B Mitra" pitchFamily="2" charset="-78"/>
              </a:rPr>
              <a:t>ها</a:t>
            </a:r>
            <a:endParaRPr lang="fa-IR" b="1" dirty="0" smtClean="0">
              <a:solidFill>
                <a:srgbClr val="FFFF00"/>
              </a:solidFill>
              <a:latin typeface="Arial Black" pitchFamily="34" charset="0"/>
              <a:cs typeface="B Mitra" pitchFamily="2" charset="-78"/>
            </a:endParaRPr>
          </a:p>
          <a:p>
            <a:pPr lvl="0" algn="just" rtl="1"/>
            <a:r>
              <a:rPr lang="fa-IR" b="1" dirty="0" smtClean="0">
                <a:solidFill>
                  <a:srgbClr val="FFFF00"/>
                </a:solidFill>
                <a:latin typeface="Arial Black" pitchFamily="34" charset="0"/>
                <a:cs typeface="B Mitra" pitchFamily="2" charset="-78"/>
              </a:rPr>
              <a:t>شبکه سازی بین زنان بویژه زنان بهره بردار </a:t>
            </a:r>
          </a:p>
          <a:p>
            <a:pPr lvl="0" algn="just" rtl="1"/>
            <a:r>
              <a:rPr lang="fa-IR" b="1" dirty="0" smtClean="0">
                <a:solidFill>
                  <a:srgbClr val="FFFF00"/>
                </a:solidFill>
                <a:latin typeface="Arial Black" pitchFamily="34" charset="0"/>
                <a:cs typeface="B Mitra" pitchFamily="2" charset="-78"/>
              </a:rPr>
              <a:t>آموزش در مدارس از سنین کودکی  و تشویق دختران برای ورود به رشته های دانشگاهی مرتبط با آب </a:t>
            </a:r>
          </a:p>
          <a:p>
            <a:pPr lvl="0" algn="just" rtl="1"/>
            <a:r>
              <a:rPr lang="ar-SA" b="1" dirty="0" smtClean="0">
                <a:solidFill>
                  <a:srgbClr val="FFFF00"/>
                </a:solidFill>
                <a:latin typeface="Arial Black" pitchFamily="34" charset="0"/>
                <a:cs typeface="B Mitra" pitchFamily="2" charset="-78"/>
              </a:rPr>
              <a:t>توسعه ظرفیت برای </a:t>
            </a:r>
            <a:r>
              <a:rPr lang="fa-IR" b="1" dirty="0" smtClean="0">
                <a:solidFill>
                  <a:srgbClr val="FFFF00"/>
                </a:solidFill>
                <a:latin typeface="Arial Black" pitchFamily="34" charset="0"/>
                <a:cs typeface="B Mitra" pitchFamily="2" charset="-78"/>
              </a:rPr>
              <a:t>پیگیری </a:t>
            </a:r>
            <a:r>
              <a:rPr lang="ar-SA" b="1" dirty="0" smtClean="0">
                <a:solidFill>
                  <a:srgbClr val="FFFF00"/>
                </a:solidFill>
                <a:latin typeface="Arial Black" pitchFamily="34" charset="0"/>
                <a:cs typeface="B Mitra" pitchFamily="2" charset="-78"/>
              </a:rPr>
              <a:t> </a:t>
            </a:r>
            <a:r>
              <a:rPr lang="ar-SA" b="1" dirty="0" smtClean="0">
                <a:solidFill>
                  <a:srgbClr val="FFFF00"/>
                </a:solidFill>
                <a:latin typeface="Arial Black" pitchFamily="34" charset="0"/>
                <a:cs typeface="B Mitra" pitchFamily="2" charset="-78"/>
              </a:rPr>
              <a:t>حقوقی وجنبه های </a:t>
            </a:r>
            <a:r>
              <a:rPr lang="ar-SA" b="1" dirty="0" smtClean="0">
                <a:solidFill>
                  <a:srgbClr val="FFFF00"/>
                </a:solidFill>
                <a:latin typeface="Arial Black" pitchFamily="34" charset="0"/>
                <a:cs typeface="B Mitra" pitchFamily="2" charset="-78"/>
              </a:rPr>
              <a:t>نهادی</a:t>
            </a:r>
            <a:r>
              <a:rPr lang="fa-IR" b="1" dirty="0" smtClean="0">
                <a:solidFill>
                  <a:srgbClr val="FFFF00"/>
                </a:solidFill>
                <a:latin typeface="Arial Black" pitchFamily="34" charset="0"/>
                <a:cs typeface="B Mitra" pitchFamily="2" charset="-78"/>
              </a:rPr>
              <a:t> عدالت زیست محیطی و  دسترسی به آب </a:t>
            </a:r>
          </a:p>
          <a:p>
            <a:pPr lvl="0" algn="just" rtl="1"/>
            <a:r>
              <a:rPr lang="ar-SA" b="1" dirty="0" smtClean="0">
                <a:solidFill>
                  <a:srgbClr val="FFFF00"/>
                </a:solidFill>
                <a:latin typeface="Arial Black" pitchFamily="34" charset="0"/>
                <a:cs typeface="B Mitra" pitchFamily="2" charset="-78"/>
              </a:rPr>
              <a:t>برنامه های کارآموزی و راهنمایی در </a:t>
            </a:r>
            <a:r>
              <a:rPr lang="ar-SA" b="1" dirty="0" smtClean="0">
                <a:solidFill>
                  <a:srgbClr val="FFFF00"/>
                </a:solidFill>
                <a:latin typeface="Arial Black" pitchFamily="34" charset="0"/>
                <a:cs typeface="B Mitra" pitchFamily="2" charset="-78"/>
              </a:rPr>
              <a:t>عموم</a:t>
            </a:r>
            <a:r>
              <a:rPr lang="fa-IR" b="1" dirty="0" smtClean="0">
                <a:solidFill>
                  <a:srgbClr val="FFFF00"/>
                </a:solidFill>
                <a:latin typeface="Arial Black" pitchFamily="34" charset="0"/>
                <a:cs typeface="B Mitra" pitchFamily="2" charset="-78"/>
              </a:rPr>
              <a:t>ی برای همه زنان بویژه زنان روستایی و عشایری </a:t>
            </a:r>
          </a:p>
          <a:p>
            <a:pPr lvl="0" algn="just" rtl="1"/>
            <a:r>
              <a:rPr lang="fa-IR" b="1" dirty="0" smtClean="0">
                <a:solidFill>
                  <a:srgbClr val="FFFF00"/>
                </a:solidFill>
                <a:latin typeface="Arial Black" pitchFamily="34" charset="0"/>
                <a:cs typeface="B Mitra" pitchFamily="2" charset="-78"/>
              </a:rPr>
              <a:t>آموزش در دانشگاهها و سخنرانی های انگیزشی برای تشویق به مشارکت و عدالتخواهی در بحث آب </a:t>
            </a:r>
          </a:p>
          <a:p>
            <a:pPr lvl="0" algn="just" rtl="1"/>
            <a:endParaRPr lang="fa-IR" b="1" dirty="0" smtClean="0">
              <a:solidFill>
                <a:srgbClr val="FFFF00"/>
              </a:solidFill>
              <a:cs typeface="B Mitra" pitchFamily="2" charset="-78"/>
            </a:endParaRPr>
          </a:p>
          <a:p>
            <a:pPr lvl="0" algn="just" rtl="1"/>
            <a:endParaRPr lang="en-US" b="1" dirty="0">
              <a:solidFill>
                <a:srgbClr val="FFFF00"/>
              </a:solidFill>
              <a:cs typeface="B Mitr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631852" y="274638"/>
            <a:ext cx="7388323" cy="653830"/>
          </a:xfrm>
        </p:spPr>
        <p:txBody>
          <a:bodyPr/>
          <a:lstStyle/>
          <a:p>
            <a:r>
              <a:rPr lang="fa-IR" b="1" dirty="0" smtClean="0">
                <a:solidFill>
                  <a:srgbClr val="FFFF00"/>
                </a:solidFill>
                <a:cs typeface="B Mitra" pitchFamily="2" charset="-78"/>
              </a:rPr>
              <a:t>تنش آبی چه تاثیری بر زندگی زنان دارد؟</a:t>
            </a:r>
            <a:endParaRPr lang="en-US" b="1" dirty="0">
              <a:solidFill>
                <a:srgbClr val="FFFF00"/>
              </a:solidFill>
              <a:cs typeface="B Mitra" pitchFamily="2" charset="-78"/>
            </a:endParaRPr>
          </a:p>
        </p:txBody>
      </p:sp>
      <p:sp>
        <p:nvSpPr>
          <p:cNvPr id="51203" name="Rectangle 3"/>
          <p:cNvSpPr>
            <a:spLocks noGrp="1" noChangeArrowheads="1"/>
          </p:cNvSpPr>
          <p:nvPr>
            <p:ph type="body" idx="1"/>
          </p:nvPr>
        </p:nvSpPr>
        <p:spPr>
          <a:xfrm>
            <a:off x="281354" y="1364566"/>
            <a:ext cx="8609428" cy="5289452"/>
          </a:xfrm>
        </p:spPr>
        <p:txBody>
          <a:bodyPr/>
          <a:lstStyle/>
          <a:p>
            <a:pPr algn="r" rtl="1">
              <a:buFont typeface="Arial" pitchFamily="34" charset="0"/>
              <a:buChar char="•"/>
            </a:pPr>
            <a:r>
              <a:rPr lang="fa-IR" b="1" dirty="0" smtClean="0">
                <a:solidFill>
                  <a:srgbClr val="FDD3BB"/>
                </a:solidFill>
                <a:cs typeface="B Yagut" pitchFamily="2" charset="-78"/>
              </a:rPr>
              <a:t>تنش آبی  وخشکسالی </a:t>
            </a:r>
            <a:r>
              <a:rPr lang="fa-IR" b="1" dirty="0">
                <a:solidFill>
                  <a:srgbClr val="FDD3BB"/>
                </a:solidFill>
                <a:cs typeface="B Yagut" pitchFamily="2" charset="-78"/>
              </a:rPr>
              <a:t>تاثیرات اقتصادی، اجتماعی، بهداشتی و محیطی بر زنان در کشورهای در حال توسعه دارد.  </a:t>
            </a:r>
            <a:endParaRPr lang="fa-IR" b="1" dirty="0" smtClean="0">
              <a:solidFill>
                <a:srgbClr val="FDD3BB"/>
              </a:solidFill>
              <a:cs typeface="B Yagut" pitchFamily="2" charset="-78"/>
            </a:endParaRPr>
          </a:p>
          <a:p>
            <a:pPr algn="r" rtl="1">
              <a:buFont typeface="Arial" pitchFamily="34" charset="0"/>
              <a:buChar char="•"/>
            </a:pPr>
            <a:endParaRPr lang="fa-IR" b="1" dirty="0" smtClean="0">
              <a:solidFill>
                <a:srgbClr val="FDD3BB"/>
              </a:solidFill>
              <a:cs typeface="B Yagut" pitchFamily="2" charset="-78"/>
            </a:endParaRPr>
          </a:p>
          <a:p>
            <a:pPr algn="r" rtl="1">
              <a:buFont typeface="Arial" pitchFamily="34" charset="0"/>
              <a:buChar char="•"/>
            </a:pPr>
            <a:r>
              <a:rPr lang="fa-IR" b="1" dirty="0">
                <a:solidFill>
                  <a:srgbClr val="FDD3BB"/>
                </a:solidFill>
                <a:cs typeface="B Yagut" pitchFamily="2" charset="-78"/>
              </a:rPr>
              <a:t> </a:t>
            </a:r>
            <a:r>
              <a:rPr lang="fa-IR" b="1" dirty="0" smtClean="0">
                <a:solidFill>
                  <a:srgbClr val="FDD3BB"/>
                </a:solidFill>
                <a:cs typeface="B Yagut" pitchFamily="2" charset="-78"/>
              </a:rPr>
              <a:t>تنش آبی  و خشکسالی </a:t>
            </a:r>
            <a:r>
              <a:rPr lang="fa-IR" b="1" dirty="0">
                <a:solidFill>
                  <a:srgbClr val="FDD3BB"/>
                </a:solidFill>
                <a:cs typeface="B Yagut" pitchFamily="2" charset="-78"/>
              </a:rPr>
              <a:t>به کاهش تولید و عرضه مواد غذایی خانوارشده و  مازاد تولیدی جهت  فروش کم می کند و یا از بین می </a:t>
            </a:r>
            <a:r>
              <a:rPr lang="fa-IR" b="1" dirty="0" smtClean="0">
                <a:solidFill>
                  <a:srgbClr val="FDD3BB"/>
                </a:solidFill>
                <a:cs typeface="B Yagut" pitchFamily="2" charset="-78"/>
              </a:rPr>
              <a:t>برد</a:t>
            </a:r>
          </a:p>
          <a:p>
            <a:pPr algn="r" rtl="1">
              <a:buFont typeface="Arial" pitchFamily="34" charset="0"/>
              <a:buChar char="•"/>
            </a:pPr>
            <a:endParaRPr lang="fa-IR" b="1" dirty="0">
              <a:solidFill>
                <a:srgbClr val="FDD3BB"/>
              </a:solidFill>
              <a:cs typeface="B Yagut" pitchFamily="2" charset="-78"/>
            </a:endParaRPr>
          </a:p>
          <a:p>
            <a:pPr algn="r" rtl="1">
              <a:buFont typeface="Arial" pitchFamily="34" charset="0"/>
              <a:buChar char="•"/>
            </a:pPr>
            <a:r>
              <a:rPr lang="fa-IR" b="1" dirty="0" smtClean="0">
                <a:solidFill>
                  <a:srgbClr val="FDD3BB"/>
                </a:solidFill>
                <a:cs typeface="B Yagut" pitchFamily="2" charset="-78"/>
              </a:rPr>
              <a:t>تنش آبی و  </a:t>
            </a:r>
            <a:r>
              <a:rPr lang="fa-IR" b="1" dirty="0">
                <a:solidFill>
                  <a:srgbClr val="FDD3BB"/>
                </a:solidFill>
                <a:cs typeface="B Yagut" pitchFamily="2" charset="-78"/>
              </a:rPr>
              <a:t>بر فروش، منابع برای خرید نیز کاهش می یابد و در نتیجه جمعیت  با خطر سوء </a:t>
            </a:r>
            <a:r>
              <a:rPr lang="fa-IR" b="1" dirty="0" smtClean="0">
                <a:solidFill>
                  <a:srgbClr val="FDD3BB"/>
                </a:solidFill>
                <a:cs typeface="B Yagut" pitchFamily="2" charset="-78"/>
              </a:rPr>
              <a:t>تغذیه و تهدید سلامت </a:t>
            </a:r>
            <a:r>
              <a:rPr lang="fa-IR" b="1" dirty="0">
                <a:solidFill>
                  <a:srgbClr val="FDD3BB"/>
                </a:solidFill>
                <a:cs typeface="B Yagut" pitchFamily="2" charset="-78"/>
              </a:rPr>
              <a:t>مواجه می شوند </a:t>
            </a:r>
            <a:r>
              <a:rPr lang="fa-IR" b="1" dirty="0" smtClean="0">
                <a:solidFill>
                  <a:srgbClr val="FDD3BB"/>
                </a:solidFill>
                <a:cs typeface="B Yagut" pitchFamily="2" charset="-78"/>
              </a:rPr>
              <a:t>.</a:t>
            </a:r>
          </a:p>
          <a:p>
            <a:pPr algn="r" rtl="1">
              <a:buFont typeface="Arial" pitchFamily="34" charset="0"/>
              <a:buChar char="•"/>
            </a:pPr>
            <a:endParaRPr lang="fa-IR" b="1" dirty="0" smtClean="0">
              <a:solidFill>
                <a:srgbClr val="FDD3BB"/>
              </a:solidFill>
              <a:cs typeface="B Yagut" pitchFamily="2" charset="-78"/>
            </a:endParaRPr>
          </a:p>
          <a:p>
            <a:pPr algn="r" rtl="1">
              <a:buFont typeface="Arial" pitchFamily="34" charset="0"/>
              <a:buChar char="•"/>
            </a:pPr>
            <a:r>
              <a:rPr lang="fa-IR" b="1" dirty="0" smtClean="0">
                <a:solidFill>
                  <a:srgbClr val="FDD3BB"/>
                </a:solidFill>
                <a:cs typeface="B Yagut" pitchFamily="2" charset="-78"/>
              </a:rPr>
              <a:t>تنش آبی و خشکسالی  خانواده را با  پیامدهای مهاجرت و حاشیه نشینی  درگیرمیکنند </a:t>
            </a:r>
          </a:p>
          <a:p>
            <a:pPr algn="r" rtl="1">
              <a:buFont typeface="Arial" pitchFamily="34" charset="0"/>
              <a:buChar char="•"/>
            </a:pPr>
            <a:r>
              <a:rPr lang="fa-IR" b="1" dirty="0" smtClean="0">
                <a:solidFill>
                  <a:srgbClr val="FDD3BB"/>
                </a:solidFill>
                <a:cs typeface="B Yagut" pitchFamily="2" charset="-78"/>
              </a:rPr>
              <a:t>تنش آبی و  خشکسالی زنان  با خشونتهای خانگی، ازدواج کودکی و مخاطرات سلامت  مواجه می کند</a:t>
            </a:r>
          </a:p>
          <a:p>
            <a:pPr algn="r" rt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Rectangle 5"/>
          <p:cNvSpPr>
            <a:spLocks noGrp="1" noChangeArrowheads="1"/>
          </p:cNvSpPr>
          <p:nvPr>
            <p:ph type="subTitle" idx="1"/>
          </p:nvPr>
        </p:nvSpPr>
        <p:spPr>
          <a:xfrm>
            <a:off x="905779" y="889782"/>
            <a:ext cx="7313612" cy="5229664"/>
          </a:xfrm>
        </p:spPr>
        <p:txBody>
          <a:bodyPr/>
          <a:lstStyle/>
          <a:p>
            <a:pPr algn="just" rtl="1"/>
            <a:r>
              <a:rPr lang="fa-IR" sz="2800" b="1" dirty="0" smtClean="0">
                <a:cs typeface="B Mitra" pitchFamily="2" charset="-78"/>
              </a:rPr>
              <a:t>رابطه زنان چاهها و آب و قدرت </a:t>
            </a:r>
          </a:p>
          <a:p>
            <a:pPr algn="just" rtl="1"/>
            <a:r>
              <a:rPr lang="fa-IR" sz="2800" b="1" dirty="0" smtClean="0">
                <a:cs typeface="B Mitra" pitchFamily="2" charset="-78"/>
              </a:rPr>
              <a:t>بقدری که این عناصر جنبه الهیاتی نیز داشته و در متون دینی سه دین بزرگ یعنی تورات، انجیل و قرآن به آن اشاره شده است. </a:t>
            </a:r>
          </a:p>
          <a:p>
            <a:pPr algn="just" rtl="1"/>
            <a:endParaRPr lang="fa-IR" sz="2800" b="1" dirty="0" smtClean="0">
              <a:cs typeface="B Mitra" pitchFamily="2" charset="-78"/>
            </a:endParaRPr>
          </a:p>
          <a:p>
            <a:pPr algn="just" rtl="1"/>
            <a:r>
              <a:rPr lang="fa-IR" sz="2800" b="1" dirty="0" smtClean="0">
                <a:cs typeface="B Mitra" pitchFamily="2" charset="-78"/>
              </a:rPr>
              <a:t>در خاورمیانه و شمال آفریقا (که محیط جغرافیایی متون کتابهای آسمانی محسوب می‌شوند) موقعیت نابرابر زنان در ساختارها، رابطه شان با آب، از دست رفتن منابع آب و مهاجرتهای متعاقب آن به طور خاص چشمگیر بوده است.</a:t>
            </a:r>
            <a:endParaRPr lang="en-US" sz="2800" b="1" dirty="0">
              <a:cs typeface="B Mitra"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r>
              <a:rPr lang="fa-IR" b="1" dirty="0" smtClean="0">
                <a:solidFill>
                  <a:srgbClr val="FFFF00"/>
                </a:solidFill>
                <a:cs typeface="B Mitra" pitchFamily="2" charset="-78"/>
              </a:rPr>
              <a:t>در متون عبری و عهد جدید و قرآن طرز حیرت‌انگیزی صحنه هایی تکرار می‌شوند : خانواده‌ها در برابر باد کِز کرده و دور هم جمع شده‌اند و زنان، مستأصل و درمانده، در کنار چاههای بسته مانده‌اند. اما در این زمان (که عصر تلفن همراه و فروشگاههای زنجیره‌ای است) استیصال آنها از طریق رسانه‌های اجتماعی در قالب عکس و فیلم قابل مشاهده و توجه است.</a:t>
            </a:r>
          </a:p>
          <a:p>
            <a:pPr algn="just" rtl="1"/>
            <a:endParaRPr lang="fa-IR" b="1" dirty="0" smtClean="0">
              <a:solidFill>
                <a:srgbClr val="FFFF00"/>
              </a:solidFill>
              <a:cs typeface="B Mitra" pitchFamily="2" charset="-78"/>
            </a:endParaRPr>
          </a:p>
          <a:p>
            <a:pPr algn="just" rtl="1"/>
            <a:r>
              <a:rPr lang="fa-IR" b="1" dirty="0" smtClean="0">
                <a:solidFill>
                  <a:srgbClr val="FFFF00"/>
                </a:solidFill>
                <a:cs typeface="B Mitra" pitchFamily="2" charset="-78"/>
              </a:rPr>
              <a:t>تصویر زنانی  که کولبری آب می کنند</a:t>
            </a:r>
          </a:p>
          <a:p>
            <a:pPr algn="just" rtl="1"/>
            <a:r>
              <a:rPr lang="fa-IR" b="1" dirty="0" smtClean="0">
                <a:solidFill>
                  <a:srgbClr val="FFFF00"/>
                </a:solidFill>
                <a:cs typeface="B Mitra" pitchFamily="2" charset="-78"/>
              </a:rPr>
              <a:t>کودکانی که قربانی هوتگ ها در هنگام برداشتن آب می شوند</a:t>
            </a:r>
          </a:p>
          <a:p>
            <a:pPr algn="just" rtl="1"/>
            <a:r>
              <a:rPr lang="fa-IR" b="1" dirty="0" smtClean="0">
                <a:solidFill>
                  <a:srgbClr val="FFFF00"/>
                </a:solidFill>
                <a:cs typeface="B Mitra" pitchFamily="2" charset="-78"/>
              </a:rPr>
              <a:t>کودکانی که قربانی حیوانات وحشی در مسیر آب آوری می گردند</a:t>
            </a:r>
          </a:p>
          <a:p>
            <a:pPr algn="just" rtl="1"/>
            <a:r>
              <a:rPr lang="fa-IR" b="1" dirty="0" smtClean="0">
                <a:solidFill>
                  <a:srgbClr val="FFFF00"/>
                </a:solidFill>
                <a:cs typeface="B Mitra" pitchFamily="2" charset="-78"/>
              </a:rPr>
              <a:t> زنان و دخترانی که در مسیر آب آوری دست جمعی حرکت می کنند که مبادا قربانی متجاوزان در طول مسیرهای پرخطر آب آوری شوند</a:t>
            </a:r>
          </a:p>
          <a:p>
            <a:pPr algn="just" rtl="1"/>
            <a:r>
              <a:rPr lang="fa-IR" b="1" dirty="0" smtClean="0">
                <a:solidFill>
                  <a:srgbClr val="FFFF00"/>
                </a:solidFill>
                <a:cs typeface="B Mitra" pitchFamily="2" charset="-78"/>
              </a:rPr>
              <a:t>و..</a:t>
            </a:r>
          </a:p>
          <a:p>
            <a:pPr algn="just" rtl="1"/>
            <a:r>
              <a:rPr lang="fa-IR" b="1" dirty="0" smtClean="0">
                <a:solidFill>
                  <a:srgbClr val="FFFF00"/>
                </a:solidFill>
                <a:cs typeface="B Mitra" pitchFamily="2" charset="-78"/>
              </a:rPr>
              <a:t> تصاویری است که تکرار تلخ نقش تاریخی زنان در تامین آب خانواده است </a:t>
            </a:r>
            <a:endParaRPr lang="en-US" b="1" dirty="0">
              <a:solidFill>
                <a:srgbClr val="FFFF00"/>
              </a:solidFill>
              <a:cs typeface="B Mitra"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5613" y="801858"/>
            <a:ext cx="8226425" cy="5324305"/>
          </a:xfrm>
        </p:spPr>
        <p:txBody>
          <a:bodyPr/>
          <a:lstStyle/>
          <a:p>
            <a:pPr algn="just" rtl="1"/>
            <a:r>
              <a:rPr lang="fa-IR" b="1" dirty="0" smtClean="0">
                <a:solidFill>
                  <a:srgbClr val="FFFF00"/>
                </a:solidFill>
                <a:cs typeface="B Mitra" pitchFamily="2" charset="-78"/>
              </a:rPr>
              <a:t>به عنوان مثال در مطالعات اجتماعی و فرهنگی پروژه هایی چون سدسازی ها و انتقال آب یا در اختصاص آبهای زیرزمینی زنان آسیبهای زیادی متحمل شده و یا از حقوق خود به عنوان شهروند  محروم می شوند .</a:t>
            </a:r>
          </a:p>
          <a:p>
            <a:pPr algn="just" rtl="1"/>
            <a:endParaRPr lang="fa-IR" b="1" dirty="0" smtClean="0">
              <a:solidFill>
                <a:srgbClr val="FFFF00"/>
              </a:solidFill>
              <a:cs typeface="B Mitra" pitchFamily="2" charset="-78"/>
            </a:endParaRPr>
          </a:p>
          <a:p>
            <a:pPr algn="just" rtl="1"/>
            <a:r>
              <a:rPr lang="fa-IR" b="1" dirty="0" smtClean="0">
                <a:solidFill>
                  <a:srgbClr val="FFFF00"/>
                </a:solidFill>
                <a:cs typeface="B Mitra" pitchFamily="2" charset="-78"/>
              </a:rPr>
              <a:t> بحث جنسیت در این ابر پروژه ها با مسئولیت اجتماعی شرکتی نادیده گرفته شده و اساسا به آن پرداخته نمی شود</a:t>
            </a:r>
          </a:p>
          <a:p>
            <a:pPr algn="just" rtl="1"/>
            <a:endParaRPr lang="fa-IR" b="1" dirty="0" smtClean="0">
              <a:solidFill>
                <a:srgbClr val="FFFF00"/>
              </a:solidFill>
              <a:cs typeface="B Mitra" pitchFamily="2" charset="-78"/>
            </a:endParaRPr>
          </a:p>
          <a:p>
            <a:pPr algn="just" rtl="1"/>
            <a:r>
              <a:rPr lang="fa-IR" b="1" dirty="0" smtClean="0">
                <a:solidFill>
                  <a:srgbClr val="FFFF00"/>
                </a:solidFill>
                <a:cs typeface="B Mitra" pitchFamily="2" charset="-78"/>
              </a:rPr>
              <a:t>در حالی که زنان از این پروژه ها و پیامدهای اجتماعی و فرهنگی  آسیبهای زیادی متحمل می شوند. نمونه این آسیبها در منطقه دهدز در استان خوزستان  و همچنین  روستاهای استان لرستان در طول پروژه انتقال آب قمرود کاملا گویاست.</a:t>
            </a:r>
            <a:endParaRPr lang="en-US" b="1" dirty="0">
              <a:solidFill>
                <a:srgbClr val="FFFF00"/>
              </a:solidFill>
              <a:cs typeface="B Mitra"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download (3).jpg"/>
          <p:cNvPicPr>
            <a:picLocks noGrp="1" noChangeAspect="1"/>
          </p:cNvPicPr>
          <p:nvPr>
            <p:ph idx="1"/>
          </p:nvPr>
        </p:nvPicPr>
        <p:blipFill>
          <a:blip r:embed="rId2"/>
          <a:stretch>
            <a:fillRect/>
          </a:stretch>
        </p:blipFill>
        <p:spPr>
          <a:xfrm>
            <a:off x="1871003" y="534572"/>
            <a:ext cx="5795889" cy="580995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1).jpg"/>
          <p:cNvPicPr>
            <a:picLocks noGrp="1" noChangeAspect="1"/>
          </p:cNvPicPr>
          <p:nvPr>
            <p:ph idx="1"/>
          </p:nvPr>
        </p:nvPicPr>
        <p:blipFill>
          <a:blip r:embed="rId2"/>
          <a:stretch>
            <a:fillRect/>
          </a:stretch>
        </p:blipFill>
        <p:spPr>
          <a:xfrm>
            <a:off x="1055078" y="1744394"/>
            <a:ext cx="6766560" cy="451572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2).jpg"/>
          <p:cNvPicPr>
            <a:picLocks noGrp="1" noChangeAspect="1"/>
          </p:cNvPicPr>
          <p:nvPr>
            <p:ph idx="1"/>
          </p:nvPr>
        </p:nvPicPr>
        <p:blipFill>
          <a:blip r:embed="rId2"/>
          <a:stretch>
            <a:fillRect/>
          </a:stretch>
        </p:blipFill>
        <p:spPr>
          <a:xfrm>
            <a:off x="1364567" y="618978"/>
            <a:ext cx="7162996" cy="5036234"/>
          </a:xfr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1">
  <a:themeElements>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Template>
  <TotalTime>251</TotalTime>
  <Words>2866</Words>
  <Application>Microsoft Office PowerPoint</Application>
  <PresentationFormat>On-screen Show (4:3)</PresentationFormat>
  <Paragraphs>158</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1</vt:lpstr>
      <vt:lpstr>1_Default Design</vt:lpstr>
      <vt:lpstr>بنام خدا </vt:lpstr>
      <vt:lpstr>زنان و مدیریت منابع آب </vt:lpstr>
      <vt:lpstr>تنش آبی چه تاثیری بر زندگی زنان دارد؟</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بنام خدا</dc:title>
  <dc:creator>RE</dc:creator>
  <cp:lastModifiedBy>RE</cp:lastModifiedBy>
  <cp:revision>29</cp:revision>
  <dcterms:created xsi:type="dcterms:W3CDTF">2021-10-25T10:15:31Z</dcterms:created>
  <dcterms:modified xsi:type="dcterms:W3CDTF">2021-10-26T08:19:08Z</dcterms:modified>
</cp:coreProperties>
</file>