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6" r:id="rId3"/>
    <p:sldId id="257" r:id="rId4"/>
    <p:sldId id="305" r:id="rId5"/>
    <p:sldId id="306" r:id="rId6"/>
    <p:sldId id="300" r:id="rId7"/>
    <p:sldId id="301" r:id="rId8"/>
    <p:sldId id="336" r:id="rId9"/>
    <p:sldId id="337" r:id="rId10"/>
    <p:sldId id="302" r:id="rId11"/>
    <p:sldId id="303" r:id="rId12"/>
    <p:sldId id="338" r:id="rId13"/>
    <p:sldId id="304" r:id="rId14"/>
    <p:sldId id="310" r:id="rId15"/>
    <p:sldId id="307" r:id="rId16"/>
    <p:sldId id="308" r:id="rId17"/>
    <p:sldId id="309"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Lst>
  <p:sldSz cx="9144000" cy="6858000" type="screen4x3"/>
  <p:notesSz cx="6858000" cy="9144000"/>
  <p:custDataLst>
    <p:tags r:id="rId4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011"/>
    <a:srgbClr val="C7970F"/>
    <a:srgbClr val="F6C100"/>
    <a:srgbClr val="FFD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93238" autoAdjust="0"/>
  </p:normalViewPr>
  <p:slideViewPr>
    <p:cSldViewPr>
      <p:cViewPr varScale="1">
        <p:scale>
          <a:sx n="69" d="100"/>
          <a:sy n="69" d="100"/>
        </p:scale>
        <p:origin x="1242"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41C60-1D36-4D6E-AC4B-1CAE8CB81CC7}" type="datetimeFigureOut">
              <a:rPr lang="en-US" smtClean="0"/>
              <a:pPr/>
              <a:t>5/26/2024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36F33-824E-436D-BD5B-C8240958A89F}" type="slidenum">
              <a:rPr lang="en-US" smtClean="0"/>
              <a:pPr/>
              <a:t>‹#›</a:t>
            </a:fld>
            <a:endParaRPr lang="en-US"/>
          </a:p>
        </p:txBody>
      </p:sp>
    </p:spTree>
    <p:extLst>
      <p:ext uri="{BB962C8B-B14F-4D97-AF65-F5344CB8AC3E}">
        <p14:creationId xmlns:p14="http://schemas.microsoft.com/office/powerpoint/2010/main" val="19259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36F33-824E-436D-BD5B-C8240958A89F}" type="slidenum">
              <a:rPr lang="en-US" smtClean="0"/>
              <a:pPr/>
              <a:t>1</a:t>
            </a:fld>
            <a:endParaRPr lang="en-US"/>
          </a:p>
        </p:txBody>
      </p:sp>
    </p:spTree>
    <p:extLst>
      <p:ext uri="{BB962C8B-B14F-4D97-AF65-F5344CB8AC3E}">
        <p14:creationId xmlns:p14="http://schemas.microsoft.com/office/powerpoint/2010/main" val="4057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6778"/>
            <a:ext cx="9036496"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5/26/2024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emf"/><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emf"/><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mehrasa.BEHZISTI\Desktop\1.jpg"/>
          <p:cNvPicPr>
            <a:picLocks noChangeAspect="1" noChangeArrowheads="1"/>
          </p:cNvPicPr>
          <p:nvPr/>
        </p:nvPicPr>
        <p:blipFill>
          <a:blip r:embed="rId3" cstate="print"/>
          <a:srcRect/>
          <a:stretch>
            <a:fillRect/>
          </a:stretch>
        </p:blipFill>
        <p:spPr bwMode="auto">
          <a:xfrm>
            <a:off x="0" y="-27384"/>
            <a:ext cx="9108504" cy="6813376"/>
          </a:xfrm>
          <a:prstGeom prst="rect">
            <a:avLst/>
          </a:prstGeom>
          <a:noFill/>
        </p:spPr>
      </p:pic>
    </p:spTree>
    <p:extLst>
      <p:ext uri="{BB962C8B-B14F-4D97-AF65-F5344CB8AC3E}">
        <p14:creationId xmlns:p14="http://schemas.microsoft.com/office/powerpoint/2010/main" val="387076895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قانون حمایت از حقوق افراد دارای معلولیت</a:t>
            </a:r>
            <a:endParaRPr lang="fa-IR" sz="2800" b="1" dirty="0">
              <a:solidFill>
                <a:srgbClr val="FF0000"/>
              </a:solidFill>
              <a:cs typeface="B Titr" panose="00000700000000000000" pitchFamily="2" charset="-78"/>
            </a:endParaRPr>
          </a:p>
        </p:txBody>
      </p:sp>
      <p:sp>
        <p:nvSpPr>
          <p:cNvPr id="7" name="Content Placeholder 2"/>
          <p:cNvSpPr>
            <a:spLocks noGrp="1"/>
          </p:cNvSpPr>
          <p:nvPr>
            <p:ph idx="1"/>
          </p:nvPr>
        </p:nvSpPr>
        <p:spPr>
          <a:xfrm>
            <a:off x="1523865" y="836712"/>
            <a:ext cx="7620000" cy="4800600"/>
          </a:xfrm>
        </p:spPr>
        <p:txBody>
          <a:bodyPr/>
          <a:lstStyle/>
          <a:p>
            <a:pPr algn="just" rtl="1">
              <a:lnSpc>
                <a:spcPct val="130000"/>
              </a:lnSpc>
              <a:spcAft>
                <a:spcPts val="0"/>
              </a:spcAft>
            </a:pPr>
            <a:r>
              <a:rPr lang="en-US" sz="2400" b="1" dirty="0">
                <a:solidFill>
                  <a:srgbClr val="000000"/>
                </a:solidFill>
                <a:latin typeface="B Titr" panose="00000700000000000000" pitchFamily="2" charset="-78"/>
                <a:ea typeface="Times New Roman" panose="02020603050405020304" pitchFamily="18" charset="0"/>
              </a:rPr>
              <a:t> </a:t>
            </a:r>
            <a:r>
              <a:rPr lang="ar-SA" sz="2400" b="1" u="sng" dirty="0">
                <a:solidFill>
                  <a:srgbClr val="FF0000"/>
                </a:solidFill>
                <a:latin typeface="Tahoma" panose="020B0604030504040204" pitchFamily="34" charset="0"/>
                <a:ea typeface="Times New Roman" panose="02020603050405020304" pitchFamily="18" charset="0"/>
                <a:cs typeface="B Titr" panose="00000700000000000000" pitchFamily="2" charset="-78"/>
              </a:rPr>
              <a:t>ماده 4 ـ </a:t>
            </a:r>
            <a:r>
              <a:rPr lang="ar-SA" sz="2400" b="1" dirty="0">
                <a:solidFill>
                  <a:srgbClr val="000000"/>
                </a:solidFill>
                <a:latin typeface="Tahoma" panose="020B0604030504040204" pitchFamily="34" charset="0"/>
                <a:ea typeface="Times New Roman" panose="02020603050405020304" pitchFamily="18" charset="0"/>
                <a:cs typeface="B Titr" panose="00000700000000000000" pitchFamily="2" charset="-78"/>
              </a:rPr>
              <a:t>شهرداری‏ها مکلفند صدور پروانه احداث و بازسازی و پایان </a:t>
            </a:r>
            <a:endParaRPr lang="fa-IR"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endParaRPr>
          </a:p>
          <a:p>
            <a:pPr algn="just" rtl="1">
              <a:lnSpc>
                <a:spcPct val="130000"/>
              </a:lnSpc>
              <a:spcAft>
                <a:spcPts val="0"/>
              </a:spcAft>
            </a:pPr>
            <a:r>
              <a:rPr lang="ar-SA"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rPr>
              <a:t>کار </a:t>
            </a:r>
            <a:r>
              <a:rPr lang="ar-SA" sz="2400" b="1" dirty="0">
                <a:solidFill>
                  <a:srgbClr val="000000"/>
                </a:solidFill>
                <a:latin typeface="Tahoma" panose="020B0604030504040204" pitchFamily="34" charset="0"/>
                <a:ea typeface="Times New Roman" panose="02020603050405020304" pitchFamily="18" charset="0"/>
                <a:cs typeface="B Titr" panose="00000700000000000000" pitchFamily="2" charset="-78"/>
              </a:rPr>
              <a:t>برای تمامی ساختمان‏ها و اماکن با کاربری عمومی از جمله مجتمع‏های مسکونی، تجاری، اداری، درمانی و آموزشی را به رعایت ضوابط و استانداردهای مصوب  شورای عالی شهرسازی و معماری ایران </a:t>
            </a:r>
            <a:r>
              <a:rPr lang="ar-SA"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rPr>
              <a:t>و</a:t>
            </a:r>
            <a:endParaRPr lang="fa-IR"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endParaRPr>
          </a:p>
          <a:p>
            <a:pPr algn="just" rtl="1">
              <a:lnSpc>
                <a:spcPct val="130000"/>
              </a:lnSpc>
              <a:spcAft>
                <a:spcPts val="0"/>
              </a:spcAft>
            </a:pPr>
            <a:r>
              <a:rPr lang="ar-SA"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rPr>
              <a:t> </a:t>
            </a:r>
            <a:r>
              <a:rPr lang="ar-SA" sz="2400" b="1" dirty="0">
                <a:solidFill>
                  <a:srgbClr val="000000"/>
                </a:solidFill>
                <a:latin typeface="Tahoma" panose="020B0604030504040204" pitchFamily="34" charset="0"/>
                <a:ea typeface="Times New Roman" panose="02020603050405020304" pitchFamily="18" charset="0"/>
                <a:cs typeface="B Titr" panose="00000700000000000000" pitchFamily="2" charset="-78"/>
              </a:rPr>
              <a:t>اصلاحات پس از آن در مورد دسترس‏پذیری افراد دارای معلولیت </a:t>
            </a:r>
            <a:endParaRPr lang="fa-IR"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endParaRPr>
          </a:p>
          <a:p>
            <a:pPr algn="just" rtl="1">
              <a:lnSpc>
                <a:spcPct val="130000"/>
              </a:lnSpc>
              <a:spcAft>
                <a:spcPts val="0"/>
              </a:spcAft>
            </a:pPr>
            <a:r>
              <a:rPr lang="ar-SA" sz="2400" b="1" dirty="0" smtClean="0">
                <a:solidFill>
                  <a:srgbClr val="000000"/>
                </a:solidFill>
                <a:latin typeface="Tahoma" panose="020B0604030504040204" pitchFamily="34" charset="0"/>
                <a:ea typeface="Times New Roman" panose="02020603050405020304" pitchFamily="18" charset="0"/>
                <a:cs typeface="B Titr" panose="00000700000000000000" pitchFamily="2" charset="-78"/>
              </a:rPr>
              <a:t>توسط </a:t>
            </a:r>
            <a:r>
              <a:rPr lang="ar-SA" sz="2400" b="1" dirty="0">
                <a:solidFill>
                  <a:srgbClr val="000000"/>
                </a:solidFill>
                <a:latin typeface="Tahoma" panose="020B0604030504040204" pitchFamily="34" charset="0"/>
                <a:ea typeface="Times New Roman" panose="02020603050405020304" pitchFamily="18" charset="0"/>
                <a:cs typeface="B Titr" panose="00000700000000000000" pitchFamily="2" charset="-78"/>
              </a:rPr>
              <a:t>مجری، مشروط کنند. </a:t>
            </a:r>
            <a:endParaRPr lang="en-US" sz="2400" dirty="0">
              <a:latin typeface="Times New Roman" panose="02020603050405020304" pitchFamily="18" charset="0"/>
              <a:ea typeface="Times New Roman" panose="02020603050405020304" pitchFamily="18" charset="0"/>
            </a:endParaRPr>
          </a:p>
          <a:p>
            <a:endParaRPr lang="fa-IR" dirty="0"/>
          </a:p>
        </p:txBody>
      </p:sp>
    </p:spTree>
    <p:extLst>
      <p:ext uri="{BB962C8B-B14F-4D97-AF65-F5344CB8AC3E}">
        <p14:creationId xmlns:p14="http://schemas.microsoft.com/office/powerpoint/2010/main" val="296626832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Title 1"/>
          <p:cNvSpPr txBox="1">
            <a:spLocks/>
          </p:cNvSpPr>
          <p:nvPr/>
        </p:nvSpPr>
        <p:spPr>
          <a:xfrm>
            <a:off x="1524000" y="72551"/>
            <a:ext cx="7620000" cy="112474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rtl="1"/>
            <a:r>
              <a:rPr lang="fa-IR" sz="2000" dirty="0">
                <a:solidFill>
                  <a:srgbClr val="FF0000"/>
                </a:solidFill>
                <a:cs typeface="B Titr" panose="00000700000000000000" pitchFamily="2" charset="-78"/>
              </a:rPr>
              <a:t>نظارت بر اقدامات شهرداری ها و دهیاری های سراسر کشور جهت مناسب سازی </a:t>
            </a:r>
            <a:r>
              <a:rPr lang="fa-IR" sz="2000" dirty="0" smtClean="0">
                <a:solidFill>
                  <a:srgbClr val="FF0000"/>
                </a:solidFill>
                <a:cs typeface="B Titr" panose="00000700000000000000" pitchFamily="2" charset="-78"/>
              </a:rPr>
              <a:t>و</a:t>
            </a:r>
          </a:p>
          <a:p>
            <a:pPr algn="ctr" rtl="1"/>
            <a:r>
              <a:rPr lang="fa-IR" sz="2000" dirty="0" smtClean="0">
                <a:solidFill>
                  <a:srgbClr val="FF0000"/>
                </a:solidFill>
                <a:cs typeface="B Titr" panose="00000700000000000000" pitchFamily="2" charset="-78"/>
              </a:rPr>
              <a:t> </a:t>
            </a:r>
            <a:r>
              <a:rPr lang="fa-IR" sz="2000" b="0" dirty="0">
                <a:solidFill>
                  <a:srgbClr val="FF0000"/>
                </a:solidFill>
                <a:cs typeface="B Titr" panose="00000700000000000000" pitchFamily="2" charset="-78"/>
              </a:rPr>
              <a:t>دسترس</a:t>
            </a:r>
            <a:r>
              <a:rPr lang="fa-IR" sz="2000" dirty="0">
                <a:solidFill>
                  <a:srgbClr val="FF0000"/>
                </a:solidFill>
                <a:cs typeface="B Titr" panose="00000700000000000000" pitchFamily="2" charset="-78"/>
              </a:rPr>
              <a:t> پذیری محیط، معابر، اماکن و وسایل حمل و نقل عمومی و مبلمان شهری به تفکیک مندرج در آئین نامه در 6 بند</a:t>
            </a:r>
          </a:p>
        </p:txBody>
      </p:sp>
      <p:sp>
        <p:nvSpPr>
          <p:cNvPr id="4" name="Rectangle 3"/>
          <p:cNvSpPr/>
          <p:nvPr/>
        </p:nvSpPr>
        <p:spPr>
          <a:xfrm>
            <a:off x="1524000" y="1197295"/>
            <a:ext cx="7620000" cy="4801314"/>
          </a:xfrm>
          <a:prstGeom prst="rect">
            <a:avLst/>
          </a:prstGeom>
        </p:spPr>
        <p:txBody>
          <a:bodyPr wrap="square">
            <a:spAutoFit/>
          </a:bodyPr>
          <a:lstStyle/>
          <a:p>
            <a:pPr algn="just" rtl="1"/>
            <a:r>
              <a:rPr lang="fa-IR" b="1" dirty="0">
                <a:cs typeface="B Nazanin" panose="00000400000000000000" pitchFamily="2" charset="-78"/>
              </a:rPr>
              <a:t>بند 1 ماده 10 آیین نامه اجرایی (متراژ هم سطح سازی، مناسب سازی و نصب خط هدایت نابینایان در پیاده روها</a:t>
            </a:r>
            <a:r>
              <a:rPr lang="fa-IR" b="1" dirty="0" smtClean="0">
                <a:cs typeface="B Nazanin" panose="00000400000000000000" pitchFamily="2" charset="-78"/>
              </a:rPr>
              <a:t>)</a:t>
            </a:r>
          </a:p>
          <a:p>
            <a:pPr algn="just" rtl="1"/>
            <a:r>
              <a:rPr lang="fa-IR" b="1" dirty="0">
                <a:cs typeface="B Nazanin" panose="00000400000000000000" pitchFamily="2" charset="-78"/>
              </a:rPr>
              <a:t>بند 1 ماده 10 آیین نامه اجرایی (تعداد محل ویژه توقف(پارک) خودرو افراد دارای معلولیت در </a:t>
            </a:r>
            <a:endParaRPr lang="fa-IR" b="1" dirty="0" smtClean="0">
              <a:cs typeface="B Nazanin" panose="00000400000000000000" pitchFamily="2" charset="-78"/>
            </a:endParaRPr>
          </a:p>
          <a:p>
            <a:pPr algn="just" rtl="1"/>
            <a:r>
              <a:rPr lang="fa-IR" b="1" dirty="0" smtClean="0">
                <a:cs typeface="B Nazanin" panose="00000400000000000000" pitchFamily="2" charset="-78"/>
              </a:rPr>
              <a:t>سطح </a:t>
            </a:r>
            <a:r>
              <a:rPr lang="fa-IR" b="1" dirty="0">
                <a:cs typeface="B Nazanin" panose="00000400000000000000" pitchFamily="2" charset="-78"/>
              </a:rPr>
              <a:t>شهر/ روستا) </a:t>
            </a:r>
            <a:endParaRPr lang="fa-IR" b="1" dirty="0" smtClean="0">
              <a:cs typeface="B Nazanin" panose="00000400000000000000" pitchFamily="2" charset="-78"/>
            </a:endParaRPr>
          </a:p>
          <a:p>
            <a:pPr algn="just" rtl="1"/>
            <a:r>
              <a:rPr lang="fa-IR" b="1" dirty="0">
                <a:cs typeface="B Nazanin" panose="00000400000000000000" pitchFamily="2" charset="-78"/>
              </a:rPr>
              <a:t>بند 2 ماده 10 آیین نامه اجرایی (تعداد چراغ های راهنمای مجهز به علائم صوتی ویژه افراد </a:t>
            </a:r>
            <a:r>
              <a:rPr lang="fa-IR" b="1" dirty="0" smtClean="0">
                <a:cs typeface="B Nazanin" panose="00000400000000000000" pitchFamily="2" charset="-78"/>
              </a:rPr>
              <a:t>با</a:t>
            </a:r>
          </a:p>
          <a:p>
            <a:pPr algn="just" rtl="1"/>
            <a:r>
              <a:rPr lang="fa-IR" b="1" dirty="0" smtClean="0">
                <a:cs typeface="B Nazanin" panose="00000400000000000000" pitchFamily="2" charset="-78"/>
              </a:rPr>
              <a:t> </a:t>
            </a:r>
            <a:r>
              <a:rPr lang="fa-IR" b="1" dirty="0">
                <a:cs typeface="B Nazanin" panose="00000400000000000000" pitchFamily="2" charset="-78"/>
              </a:rPr>
              <a:t>مشکلات بینایی در توقف گاهها در سطح شهر/روستا</a:t>
            </a:r>
            <a:r>
              <a:rPr lang="fa-IR" b="1" dirty="0" smtClean="0">
                <a:cs typeface="B Nazanin" panose="00000400000000000000" pitchFamily="2" charset="-78"/>
              </a:rPr>
              <a:t>)</a:t>
            </a:r>
          </a:p>
          <a:p>
            <a:pPr algn="just" rtl="1"/>
            <a:r>
              <a:rPr lang="fa-IR" b="1" dirty="0">
                <a:cs typeface="B Nazanin" panose="00000400000000000000" pitchFamily="2" charset="-78"/>
              </a:rPr>
              <a:t>بند 3 ماده 10 آیین نامه اجرایی (اقدامات لازم (برگزاری دوره آموزشی/ تهیه بروشور و .. / آگهی </a:t>
            </a:r>
            <a:endParaRPr lang="fa-IR" b="1" dirty="0" smtClean="0">
              <a:cs typeface="B Nazanin" panose="00000400000000000000" pitchFamily="2" charset="-78"/>
            </a:endParaRPr>
          </a:p>
          <a:p>
            <a:pPr algn="just" rtl="1"/>
            <a:r>
              <a:rPr lang="fa-IR" b="1" dirty="0" smtClean="0">
                <a:cs typeface="B Nazanin" panose="00000400000000000000" pitchFamily="2" charset="-78"/>
              </a:rPr>
              <a:t>در </a:t>
            </a:r>
            <a:r>
              <a:rPr lang="fa-IR" b="1" dirty="0">
                <a:cs typeface="B Nazanin" panose="00000400000000000000" pitchFamily="2" charset="-78"/>
              </a:rPr>
              <a:t>تابلوهای روان سطح شهر و ... ) پیرامون رعایت ضوابط شهرسازی و معماری برای افراد </a:t>
            </a:r>
            <a:r>
              <a:rPr lang="fa-IR" b="1" dirty="0" smtClean="0">
                <a:cs typeface="B Nazanin" panose="00000400000000000000" pitchFamily="2" charset="-78"/>
              </a:rPr>
              <a:t>دارای</a:t>
            </a:r>
          </a:p>
          <a:p>
            <a:pPr algn="just" rtl="1"/>
            <a:r>
              <a:rPr lang="fa-IR" b="1" dirty="0" smtClean="0">
                <a:cs typeface="B Nazanin" panose="00000400000000000000" pitchFamily="2" charset="-78"/>
              </a:rPr>
              <a:t> </a:t>
            </a:r>
            <a:r>
              <a:rPr lang="fa-IR" b="1" dirty="0">
                <a:cs typeface="B Nazanin" panose="00000400000000000000" pitchFamily="2" charset="-78"/>
              </a:rPr>
              <a:t>معلولیت در شهر /روستا) </a:t>
            </a:r>
            <a:endParaRPr lang="fa-IR" b="1" dirty="0" smtClean="0">
              <a:cs typeface="B Nazanin" panose="00000400000000000000" pitchFamily="2" charset="-78"/>
            </a:endParaRPr>
          </a:p>
          <a:p>
            <a:pPr algn="just" rtl="1"/>
            <a:r>
              <a:rPr lang="fa-IR" b="1" dirty="0">
                <a:cs typeface="B Nazanin" panose="00000400000000000000" pitchFamily="2" charset="-78"/>
              </a:rPr>
              <a:t>بند 4 ماده 10 آیین نامه اجرایی ( فعال سازی سامانه اطلاع رسانی و دریافت شکایات مردمی در </a:t>
            </a:r>
            <a:endParaRPr lang="fa-IR" b="1" dirty="0" smtClean="0">
              <a:cs typeface="B Nazanin" panose="00000400000000000000" pitchFamily="2" charset="-78"/>
            </a:endParaRPr>
          </a:p>
          <a:p>
            <a:pPr algn="just" rtl="1"/>
            <a:r>
              <a:rPr lang="fa-IR" b="1" dirty="0" smtClean="0">
                <a:cs typeface="B Nazanin" panose="00000400000000000000" pitchFamily="2" charset="-78"/>
              </a:rPr>
              <a:t>خصوص </a:t>
            </a:r>
            <a:r>
              <a:rPr lang="fa-IR" b="1" dirty="0">
                <a:cs typeface="B Nazanin" panose="00000400000000000000" pitchFamily="2" charset="-78"/>
              </a:rPr>
              <a:t>مشکلات مناسب سازی معابر و اقدام جهت رفع آنها</a:t>
            </a:r>
            <a:r>
              <a:rPr lang="fa-IR" b="1" dirty="0" smtClean="0">
                <a:cs typeface="B Nazanin" panose="00000400000000000000" pitchFamily="2" charset="-78"/>
              </a:rPr>
              <a:t>)</a:t>
            </a:r>
          </a:p>
          <a:p>
            <a:pPr algn="just" rtl="1"/>
            <a:r>
              <a:rPr lang="fa-IR" b="1" dirty="0">
                <a:cs typeface="B Nazanin" panose="00000400000000000000" pitchFamily="2" charset="-78"/>
              </a:rPr>
              <a:t>بند 5 ماده 10 آیین نامه اجرایی (مشروط کردن صدور پروانه احداث و بازسازی و پایان کار برای </a:t>
            </a:r>
            <a:endParaRPr lang="fa-IR" b="1" dirty="0" smtClean="0">
              <a:cs typeface="B Nazanin" panose="00000400000000000000" pitchFamily="2" charset="-78"/>
            </a:endParaRPr>
          </a:p>
          <a:p>
            <a:pPr algn="just" rtl="1"/>
            <a:r>
              <a:rPr lang="fa-IR" b="1" dirty="0" smtClean="0">
                <a:cs typeface="B Nazanin" panose="00000400000000000000" pitchFamily="2" charset="-78"/>
              </a:rPr>
              <a:t>تمامی </a:t>
            </a:r>
            <a:r>
              <a:rPr lang="fa-IR" b="1" dirty="0">
                <a:cs typeface="B Nazanin" panose="00000400000000000000" pitchFamily="2" charset="-78"/>
              </a:rPr>
              <a:t>ساختمان ها و اماکن عمومی به رعایت ضوابط مناسب سازی مصوب شورای عالی شهرسازی و معماری برای دسترس پذیری افراد دارای معلولیت</a:t>
            </a:r>
            <a:r>
              <a:rPr lang="fa-IR" b="1" dirty="0" smtClean="0">
                <a:cs typeface="B Nazanin" panose="00000400000000000000" pitchFamily="2" charset="-78"/>
              </a:rPr>
              <a:t>)</a:t>
            </a:r>
          </a:p>
          <a:p>
            <a:pPr algn="just" rtl="1"/>
            <a:r>
              <a:rPr lang="fa-IR" b="1" dirty="0">
                <a:cs typeface="B Nazanin" panose="00000400000000000000" pitchFamily="2" charset="-78"/>
              </a:rPr>
              <a:t>بند 6 ماده 10 آئین نامه اجرایی (مناسب سازی و دسترس پذیری پایانه ها، ایستگاه ها، و </a:t>
            </a:r>
            <a:r>
              <a:rPr lang="fa-IR" b="1" dirty="0" smtClean="0">
                <a:cs typeface="B Nazanin" panose="00000400000000000000" pitchFamily="2" charset="-78"/>
              </a:rPr>
              <a:t>ناوگان</a:t>
            </a:r>
          </a:p>
          <a:p>
            <a:pPr algn="just" rtl="1"/>
            <a:r>
              <a:rPr lang="fa-IR" b="1" dirty="0" smtClean="0">
                <a:cs typeface="B Nazanin" panose="00000400000000000000" pitchFamily="2" charset="-78"/>
              </a:rPr>
              <a:t> </a:t>
            </a:r>
            <a:r>
              <a:rPr lang="fa-IR" b="1" dirty="0">
                <a:cs typeface="B Nazanin" panose="00000400000000000000" pitchFamily="2" charset="-78"/>
              </a:rPr>
              <a:t>حمل و نقل درون شهری و برون شهری برای افراد دارای معلولیت و آموزش کارکنان خود جهت </a:t>
            </a:r>
            <a:endParaRPr lang="fa-IR" b="1" dirty="0" smtClean="0">
              <a:cs typeface="B Nazanin" panose="00000400000000000000" pitchFamily="2" charset="-78"/>
            </a:endParaRPr>
          </a:p>
          <a:p>
            <a:pPr algn="just" rtl="1"/>
            <a:r>
              <a:rPr lang="fa-IR" b="1" dirty="0" smtClean="0">
                <a:cs typeface="B Nazanin" panose="00000400000000000000" pitchFamily="2" charset="-78"/>
              </a:rPr>
              <a:t>همیاری </a:t>
            </a:r>
            <a:r>
              <a:rPr lang="fa-IR" b="1" dirty="0">
                <a:cs typeface="B Nazanin" panose="00000400000000000000" pitchFamily="2" charset="-78"/>
              </a:rPr>
              <a:t>عملی و صحیح با مسافران دارای معلولیت)</a:t>
            </a:r>
            <a:endParaRPr lang="en-US" b="1" dirty="0">
              <a:cs typeface="B Nazanin" panose="00000400000000000000" pitchFamily="2" charset="-78"/>
            </a:endParaRPr>
          </a:p>
        </p:txBody>
      </p:sp>
    </p:spTree>
    <p:extLst>
      <p:ext uri="{BB962C8B-B14F-4D97-AF65-F5344CB8AC3E}">
        <p14:creationId xmlns:p14="http://schemas.microsoft.com/office/powerpoint/2010/main" val="246744718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جامعه هدف</a:t>
            </a:r>
            <a:endParaRPr lang="fa-IR" sz="2800" b="1" dirty="0">
              <a:solidFill>
                <a:srgbClr val="FF0000"/>
              </a:solidFill>
              <a:cs typeface="B Titr" panose="00000700000000000000" pitchFamily="2" charset="-7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321" t="46825" r="9227" b="25199"/>
          <a:stretch/>
        </p:blipFill>
        <p:spPr bwMode="auto">
          <a:xfrm>
            <a:off x="1547664" y="764704"/>
            <a:ext cx="7596336" cy="444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6118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نهادهای درگیر مناسب سازی</a:t>
            </a:r>
            <a:endParaRPr lang="fa-IR" sz="2800" b="1" dirty="0">
              <a:solidFill>
                <a:srgbClr val="FF0000"/>
              </a:solidFill>
              <a:cs typeface="B Titr" panose="00000700000000000000" pitchFamily="2" charset="-78"/>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30" t="37346" r="15268" b="34479"/>
          <a:stretch/>
        </p:blipFill>
        <p:spPr bwMode="auto">
          <a:xfrm>
            <a:off x="1900852" y="1005431"/>
            <a:ext cx="6889959" cy="449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7179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مناسب سازی</a:t>
            </a:r>
            <a:endParaRPr lang="fa-IR" sz="2800" b="1" dirty="0">
              <a:solidFill>
                <a:srgbClr val="FF0000"/>
              </a:solidFill>
              <a:cs typeface="B Titr" panose="00000700000000000000" pitchFamily="2" charset="-78"/>
            </a:endParaRPr>
          </a:p>
        </p:txBody>
      </p:sp>
      <p:sp>
        <p:nvSpPr>
          <p:cNvPr id="2" name="Rectangle 1"/>
          <p:cNvSpPr/>
          <p:nvPr/>
        </p:nvSpPr>
        <p:spPr>
          <a:xfrm>
            <a:off x="1547664" y="634923"/>
            <a:ext cx="7416824" cy="3108543"/>
          </a:xfrm>
          <a:prstGeom prst="rect">
            <a:avLst/>
          </a:prstGeom>
        </p:spPr>
        <p:txBody>
          <a:bodyPr wrap="square">
            <a:spAutoFit/>
          </a:bodyPr>
          <a:lstStyle/>
          <a:p>
            <a:pPr algn="r" rtl="1"/>
            <a:r>
              <a:rPr lang="ar-SA" sz="2800" b="1" dirty="0">
                <a:cs typeface="B Nazanin" panose="00000400000000000000" pitchFamily="2" charset="-78"/>
              </a:rPr>
              <a:t>مناسب سازی : </a:t>
            </a:r>
            <a:endParaRPr lang="fa-IR" sz="2800" b="1" dirty="0" smtClean="0">
              <a:cs typeface="B Nazanin" panose="00000400000000000000" pitchFamily="2" charset="-78"/>
            </a:endParaRPr>
          </a:p>
          <a:p>
            <a:pPr algn="r" rtl="1"/>
            <a:r>
              <a:rPr lang="ar-SA" sz="2800" dirty="0" smtClean="0">
                <a:cs typeface="B Nazanin" panose="00000400000000000000" pitchFamily="2" charset="-78"/>
              </a:rPr>
              <a:t>مجموعه </a:t>
            </a:r>
            <a:r>
              <a:rPr lang="ar-SA" sz="2800" dirty="0">
                <a:cs typeface="B Nazanin" panose="00000400000000000000" pitchFamily="2" charset="-78"/>
              </a:rPr>
              <a:t>اقداماتی که در جهت اصلاح معابر ، اماکن ، ساختمان ها و فضاهای عمومی شهری و روستایی و وسایل حمل و نقل جمعی انجام می شود به طوری که افراد دارای معلولیت قادر باشند آزادانه و بدون خطر در محیط پیرامون خود حرکت کنند و از تسهیلات محیطی ، با حفظ استقلال فردی و رعایت شآن و منزلت انسانی بهره مند شوند </a:t>
            </a:r>
            <a:endParaRPr lang="en-US" sz="2800" dirty="0">
              <a:cs typeface="B Nazanin" panose="00000400000000000000" pitchFamily="2" charset="-78"/>
            </a:endParaRPr>
          </a:p>
        </p:txBody>
      </p:sp>
      <p:sp>
        <p:nvSpPr>
          <p:cNvPr id="4" name="Rectangle 3"/>
          <p:cNvSpPr/>
          <p:nvPr/>
        </p:nvSpPr>
        <p:spPr>
          <a:xfrm>
            <a:off x="1691680" y="3780233"/>
            <a:ext cx="7272808" cy="2400657"/>
          </a:xfrm>
          <a:prstGeom prst="rect">
            <a:avLst/>
          </a:prstGeom>
        </p:spPr>
        <p:txBody>
          <a:bodyPr wrap="square">
            <a:spAutoFit/>
          </a:bodyPr>
          <a:lstStyle/>
          <a:p>
            <a:pPr algn="just" rtl="1"/>
            <a:r>
              <a:rPr lang="ar-SA" sz="3000" b="1" dirty="0">
                <a:cs typeface="B Nazanin" panose="00000400000000000000" pitchFamily="2" charset="-78"/>
              </a:rPr>
              <a:t>دسترس پذیری </a:t>
            </a:r>
            <a:r>
              <a:rPr lang="ar-SA" sz="3000" b="1" dirty="0" smtClean="0">
                <a:cs typeface="B Nazanin" panose="00000400000000000000" pitchFamily="2" charset="-78"/>
              </a:rPr>
              <a:t>:</a:t>
            </a:r>
            <a:endParaRPr lang="fa-IR" sz="3000" b="1" dirty="0" smtClean="0">
              <a:cs typeface="B Nazanin" panose="00000400000000000000" pitchFamily="2" charset="-78"/>
            </a:endParaRPr>
          </a:p>
          <a:p>
            <a:pPr algn="just" rtl="1"/>
            <a:r>
              <a:rPr lang="ar-SA" sz="3000" dirty="0" smtClean="0">
                <a:cs typeface="B Nazanin" panose="00000400000000000000" pitchFamily="2" charset="-78"/>
              </a:rPr>
              <a:t> </a:t>
            </a:r>
            <a:r>
              <a:rPr lang="ar-SA" sz="3000" dirty="0">
                <a:cs typeface="B Nazanin" panose="00000400000000000000" pitchFamily="2" charset="-78"/>
              </a:rPr>
              <a:t>اقداماتی است که با هدف ایجاد محیط بدون مانع و قابل دسترسی جهت مشارکت افراد دارای معلولیت در همه حوزه های زندگی و فراهم آوردن فرصت برابر برای آنها در برخورداری از امکانات زندگی اجتماعی ،همانند سایر افراد انجام می شود </a:t>
            </a:r>
            <a:endParaRPr lang="en-US" sz="3000" dirty="0">
              <a:cs typeface="B Nazanin" panose="00000400000000000000" pitchFamily="2" charset="-78"/>
            </a:endParaRPr>
          </a:p>
        </p:txBody>
      </p:sp>
    </p:spTree>
    <p:extLst>
      <p:ext uri="{BB962C8B-B14F-4D97-AF65-F5344CB8AC3E}">
        <p14:creationId xmlns:p14="http://schemas.microsoft.com/office/powerpoint/2010/main" val="62610151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just" rtl="1"/>
            <a:r>
              <a:rPr lang="fa-IR" sz="2800" b="1" dirty="0" smtClean="0">
                <a:solidFill>
                  <a:srgbClr val="FF0000"/>
                </a:solidFill>
                <a:cs typeface="B Titr" panose="00000700000000000000" pitchFamily="2" charset="-78"/>
              </a:rPr>
              <a:t>محیط قابل دسترسی</a:t>
            </a:r>
            <a:endParaRPr lang="fa-IR" sz="2800" b="1" dirty="0">
              <a:solidFill>
                <a:srgbClr val="FF0000"/>
              </a:solidFill>
              <a:cs typeface="B Titr" panose="00000700000000000000" pitchFamily="2" charset="-78"/>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780" t="46134" r="34153" b="16167"/>
          <a:stretch/>
        </p:blipFill>
        <p:spPr bwMode="auto">
          <a:xfrm>
            <a:off x="1547664" y="69936"/>
            <a:ext cx="3528392"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967536" y="975028"/>
            <a:ext cx="4176464" cy="2400657"/>
          </a:xfrm>
          <a:prstGeom prst="rect">
            <a:avLst/>
          </a:prstGeom>
        </p:spPr>
        <p:txBody>
          <a:bodyPr wrap="square">
            <a:spAutoFit/>
          </a:bodyPr>
          <a:lstStyle/>
          <a:p>
            <a:pPr algn="just" rtl="1"/>
            <a:r>
              <a:rPr lang="fa-IR" sz="2500" b="1" dirty="0" smtClean="0">
                <a:cs typeface="B Nazanin" panose="00000400000000000000" pitchFamily="2" charset="-78"/>
              </a:rPr>
              <a:t>جایی که فرد دارای ناتوانی ، استقلال خود را در آن تجربه می کند </a:t>
            </a:r>
          </a:p>
          <a:p>
            <a:pPr algn="just" rtl="1"/>
            <a:endParaRPr lang="fa-IR" sz="2500" b="1" dirty="0">
              <a:cs typeface="B Nazanin" panose="00000400000000000000" pitchFamily="2" charset="-78"/>
            </a:endParaRPr>
          </a:p>
          <a:p>
            <a:pPr algn="just" rtl="1"/>
            <a:r>
              <a:rPr lang="fa-IR" sz="2500" b="1" dirty="0" smtClean="0">
                <a:cs typeface="B Nazanin" panose="00000400000000000000" pitchFamily="2" charset="-78"/>
              </a:rPr>
              <a:t>در برگیرنده ارتباطات ، حمل و نقل ، فضاهای عمومی و کار، مسیر های آمد و شد ، بوستانها  بانکها</a:t>
            </a:r>
            <a:endParaRPr lang="en-US" sz="2500" dirty="0">
              <a:cs typeface="B Nazanin" panose="00000400000000000000" pitchFamily="2" charset="-78"/>
            </a:endParaRPr>
          </a:p>
        </p:txBody>
      </p:sp>
    </p:spTree>
    <p:extLst>
      <p:ext uri="{BB962C8B-B14F-4D97-AF65-F5344CB8AC3E}">
        <p14:creationId xmlns:p14="http://schemas.microsoft.com/office/powerpoint/2010/main" val="30163852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just" rtl="1"/>
            <a:r>
              <a:rPr lang="fa-IR" sz="2800" b="1" dirty="0" smtClean="0">
                <a:solidFill>
                  <a:srgbClr val="FF0000"/>
                </a:solidFill>
                <a:cs typeface="B Titr" panose="00000700000000000000" pitchFamily="2" charset="-78"/>
              </a:rPr>
              <a:t>فضاهای قابل دسترسی</a:t>
            </a:r>
            <a:endParaRPr lang="fa-IR" sz="2800" b="1" dirty="0">
              <a:solidFill>
                <a:srgbClr val="FF0000"/>
              </a:solidFill>
              <a:cs typeface="B Titr" panose="00000700000000000000" pitchFamily="2" charset="-78"/>
            </a:endParaRPr>
          </a:p>
        </p:txBody>
      </p:sp>
      <p:sp>
        <p:nvSpPr>
          <p:cNvPr id="8" name="Rectangle 7"/>
          <p:cNvSpPr/>
          <p:nvPr/>
        </p:nvSpPr>
        <p:spPr>
          <a:xfrm>
            <a:off x="4973734" y="975028"/>
            <a:ext cx="4170266" cy="2677656"/>
          </a:xfrm>
          <a:prstGeom prst="rect">
            <a:avLst/>
          </a:prstGeom>
        </p:spPr>
        <p:txBody>
          <a:bodyPr wrap="square">
            <a:spAutoFit/>
          </a:bodyPr>
          <a:lstStyle/>
          <a:p>
            <a:pPr algn="just" rtl="1"/>
            <a:r>
              <a:rPr lang="fa-IR" sz="2400" b="1" dirty="0" smtClean="0">
                <a:cs typeface="B Nazanin" panose="00000400000000000000" pitchFamily="2" charset="-78"/>
              </a:rPr>
              <a:t>امکان استفاده مستقل کلیه افراد از آن فضا و تجهیزات معماری درون آن</a:t>
            </a:r>
          </a:p>
          <a:p>
            <a:pPr algn="just" rtl="1"/>
            <a:endParaRPr lang="fa-IR" sz="2400" b="1" dirty="0">
              <a:cs typeface="B Nazanin" panose="00000400000000000000" pitchFamily="2" charset="-78"/>
            </a:endParaRPr>
          </a:p>
          <a:p>
            <a:pPr algn="just" rtl="1"/>
            <a:r>
              <a:rPr lang="fa-IR" sz="2400" b="1" dirty="0" smtClean="0">
                <a:cs typeface="B Nazanin" panose="00000400000000000000" pitchFamily="2" charset="-78"/>
              </a:rPr>
              <a:t>عدم وجود هرگونه مانع حرکتی برای </a:t>
            </a:r>
          </a:p>
          <a:p>
            <a:pPr algn="just" rtl="1"/>
            <a:r>
              <a:rPr lang="fa-IR" sz="2400" b="1" dirty="0" smtClean="0">
                <a:cs typeface="B Nazanin" panose="00000400000000000000" pitchFamily="2" charset="-78"/>
              </a:rPr>
              <a:t>دسترسی افراد به آن فضا و حرکت و</a:t>
            </a:r>
          </a:p>
          <a:p>
            <a:pPr algn="just" rtl="1"/>
            <a:r>
              <a:rPr lang="fa-IR" sz="2400" b="1" dirty="0" smtClean="0">
                <a:cs typeface="B Nazanin" panose="00000400000000000000" pitchFamily="2" charset="-78"/>
              </a:rPr>
              <a:t> فعالیت در درون آن به جز ممانعتهای</a:t>
            </a:r>
          </a:p>
          <a:p>
            <a:pPr algn="just" rtl="1"/>
            <a:r>
              <a:rPr lang="fa-IR" sz="2400" b="1" dirty="0" smtClean="0">
                <a:cs typeface="B Nazanin" panose="00000400000000000000" pitchFamily="2" charset="-78"/>
              </a:rPr>
              <a:t> ایمنی ، امتنیتی یا مالکیتی</a:t>
            </a:r>
            <a:endParaRPr lang="en-US" sz="2400" dirty="0">
              <a:cs typeface="B Nazanin" panose="00000400000000000000" pitchFamily="2" charset="-78"/>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941" t="47081" r="33705" b="17502"/>
          <a:stretch/>
        </p:blipFill>
        <p:spPr bwMode="auto">
          <a:xfrm>
            <a:off x="1475656" y="404664"/>
            <a:ext cx="3555731" cy="55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80829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494" t="49207" r="6250" b="10317"/>
          <a:stretch/>
        </p:blipFill>
        <p:spPr bwMode="auto">
          <a:xfrm>
            <a:off x="1091298" y="0"/>
            <a:ext cx="80527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03648" y="139104"/>
            <a:ext cx="7560840"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نهادهای درگیر :</a:t>
            </a:r>
          </a:p>
          <a:p>
            <a:pPr algn="just" rtl="1"/>
            <a:r>
              <a:rPr lang="fa-IR" dirty="0" smtClean="0">
                <a:cs typeface="B Titr" panose="00000700000000000000" pitchFamily="2" charset="-78"/>
              </a:rPr>
              <a:t>شهرداری ها و دهیاری ها</a:t>
            </a:r>
            <a:endParaRPr lang="en-US" dirty="0">
              <a:cs typeface="B Titr" panose="00000700000000000000" pitchFamily="2" charset="-78"/>
            </a:endParaRPr>
          </a:p>
        </p:txBody>
      </p:sp>
    </p:spTree>
    <p:extLst>
      <p:ext uri="{BB962C8B-B14F-4D97-AF65-F5344CB8AC3E}">
        <p14:creationId xmlns:p14="http://schemas.microsoft.com/office/powerpoint/2010/main" val="87767206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048" t="42857" r="4910" b="17857"/>
          <a:stretch/>
        </p:blipFill>
        <p:spPr bwMode="auto">
          <a:xfrm>
            <a:off x="1547664" y="117438"/>
            <a:ext cx="7683730" cy="674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03648" y="117438"/>
            <a:ext cx="7740352"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نهادهای درگیر :</a:t>
            </a:r>
          </a:p>
          <a:p>
            <a:pPr algn="just" rtl="1"/>
            <a:r>
              <a:rPr lang="fa-IR" dirty="0" smtClean="0">
                <a:cs typeface="B Titr" panose="00000700000000000000" pitchFamily="2" charset="-78"/>
              </a:rPr>
              <a:t>شهرداری ها و دهیاری ها</a:t>
            </a:r>
            <a:endParaRPr lang="en-US" dirty="0">
              <a:cs typeface="B Titr" panose="00000700000000000000" pitchFamily="2" charset="-78"/>
            </a:endParaRPr>
          </a:p>
        </p:txBody>
      </p:sp>
    </p:spTree>
    <p:extLst>
      <p:ext uri="{BB962C8B-B14F-4D97-AF65-F5344CB8AC3E}">
        <p14:creationId xmlns:p14="http://schemas.microsoft.com/office/powerpoint/2010/main" val="286384546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426" t="34127" r="8686" b="39342"/>
          <a:stretch/>
        </p:blipFill>
        <p:spPr bwMode="auto">
          <a:xfrm>
            <a:off x="1636090" y="836712"/>
            <a:ext cx="741948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732240" y="118762"/>
            <a:ext cx="219573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شیوه نامه اجرایی</a:t>
            </a:r>
            <a:endParaRPr lang="en-US" dirty="0">
              <a:cs typeface="B Titr" panose="00000700000000000000" pitchFamily="2" charset="-78"/>
            </a:endParaRPr>
          </a:p>
        </p:txBody>
      </p:sp>
    </p:spTree>
    <p:extLst>
      <p:ext uri="{BB962C8B-B14F-4D97-AF65-F5344CB8AC3E}">
        <p14:creationId xmlns:p14="http://schemas.microsoft.com/office/powerpoint/2010/main" val="200478894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5589240"/>
            <a:ext cx="6228184" cy="461665"/>
          </a:xfrm>
          <a:prstGeom prst="rect">
            <a:avLst/>
          </a:prstGeom>
          <a:noFill/>
        </p:spPr>
        <p:txBody>
          <a:bodyPr wrap="square">
            <a:spAutoFit/>
          </a:bodyPr>
          <a:lstStyle/>
          <a:p>
            <a:pPr algn="ctr">
              <a:buNone/>
            </a:pPr>
            <a:r>
              <a:rPr lang="fa-IR" sz="2400" b="1" dirty="0" smtClean="0">
                <a:ln w="50800"/>
                <a:solidFill>
                  <a:schemeClr val="accent6"/>
                </a:solidFill>
                <a:cs typeface="B Farnaz" pitchFamily="2" charset="-78"/>
              </a:rPr>
              <a:t>دبیرخانه مناسب سازی بهزیستی استان آذربایجان غربی</a:t>
            </a:r>
          </a:p>
        </p:txBody>
      </p:sp>
      <p:sp>
        <p:nvSpPr>
          <p:cNvPr id="5" name="TextBox 1"/>
          <p:cNvSpPr txBox="1">
            <a:spLocks noChangeArrowheads="1"/>
          </p:cNvSpPr>
          <p:nvPr/>
        </p:nvSpPr>
        <p:spPr bwMode="auto">
          <a:xfrm>
            <a:off x="1547664" y="3547619"/>
            <a:ext cx="7585066" cy="1015663"/>
          </a:xfrm>
          <a:prstGeom prst="rect">
            <a:avLst/>
          </a:prstGeom>
          <a:noFill/>
          <a:ln w="9525">
            <a:noFill/>
            <a:miter lim="800000"/>
            <a:headEnd/>
            <a:tailEnd/>
          </a:ln>
        </p:spPr>
        <p:txBody>
          <a:bodyPr wrap="square">
            <a:spAutoFit/>
          </a:bodyPr>
          <a:lstStyle/>
          <a:p>
            <a:pPr algn="ctr" rtl="1"/>
            <a:r>
              <a:rPr lang="fa-IR" sz="3000" dirty="0" smtClean="0">
                <a:solidFill>
                  <a:schemeClr val="accent6">
                    <a:lumMod val="75000"/>
                  </a:schemeClr>
                </a:solidFill>
                <a:cs typeface="B Titr" pitchFamily="2" charset="-78"/>
              </a:rPr>
              <a:t>مناسب سازی فضاهای عمومی برای افراد دارای معلولیت</a:t>
            </a:r>
            <a:endParaRPr lang="en-US" sz="3000" dirty="0" smtClean="0">
              <a:solidFill>
                <a:schemeClr val="accent6">
                  <a:lumMod val="75000"/>
                </a:schemeClr>
              </a:solidFill>
              <a:cs typeface="B Titr" pitchFamily="2" charset="-78"/>
            </a:endParaRPr>
          </a:p>
          <a:p>
            <a:pPr algn="ctr" rtl="1"/>
            <a:r>
              <a:rPr lang="fa-IR" sz="3000" dirty="0" smtClean="0">
                <a:solidFill>
                  <a:schemeClr val="accent6">
                    <a:lumMod val="75000"/>
                  </a:schemeClr>
                </a:solidFill>
                <a:cs typeface="B Titr" pitchFamily="2" charset="-78"/>
              </a:rPr>
              <a:t>اردیبهشت 1403</a:t>
            </a:r>
            <a:endParaRPr lang="en-US" sz="3000" dirty="0">
              <a:solidFill>
                <a:schemeClr val="accent6">
                  <a:lumMod val="75000"/>
                </a:schemeClr>
              </a:solidFill>
              <a:cs typeface="B Titr" pitchFamily="2" charset="-78"/>
            </a:endParaRPr>
          </a:p>
        </p:txBody>
      </p:sp>
      <p:pic>
        <p:nvPicPr>
          <p:cNvPr id="6" name="Picture 5" descr="a r m.emf"/>
          <p:cNvPicPr>
            <a:picLocks noChangeAspect="1"/>
          </p:cNvPicPr>
          <p:nvPr/>
        </p:nvPicPr>
        <p:blipFill>
          <a:blip r:embed="rId2" cstate="print"/>
          <a:stretch>
            <a:fillRect/>
          </a:stretch>
        </p:blipFill>
        <p:spPr>
          <a:xfrm>
            <a:off x="5868144" y="692696"/>
            <a:ext cx="2537935" cy="232672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627784" y="4722138"/>
            <a:ext cx="6228184" cy="461665"/>
          </a:xfrm>
          <a:prstGeom prst="rect">
            <a:avLst/>
          </a:prstGeom>
          <a:noFill/>
        </p:spPr>
        <p:txBody>
          <a:bodyPr wrap="square">
            <a:spAutoFit/>
          </a:bodyPr>
          <a:lstStyle/>
          <a:p>
            <a:pPr algn="ctr">
              <a:buNone/>
            </a:pPr>
            <a:r>
              <a:rPr lang="fa-IR" sz="2400" b="1" dirty="0" smtClean="0">
                <a:ln w="50800"/>
                <a:solidFill>
                  <a:schemeClr val="accent6"/>
                </a:solidFill>
                <a:cs typeface="B Farnaz" pitchFamily="2" charset="-78"/>
              </a:rPr>
              <a:t>مدرس : دکتر  لطیفه قاسم پور </a:t>
            </a:r>
          </a:p>
        </p:txBody>
      </p:sp>
    </p:spTree>
    <p:extLst>
      <p:ext uri="{BB962C8B-B14F-4D97-AF65-F5344CB8AC3E}">
        <p14:creationId xmlns:p14="http://schemas.microsoft.com/office/powerpoint/2010/main" val="28636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ساختمان های عمومی (بانکها و ...)</a:t>
            </a:r>
            <a:endParaRPr lang="en-US" dirty="0">
              <a:cs typeface="B Titr" panose="00000700000000000000" pitchFamily="2" charset="-78"/>
            </a:endParaRPr>
          </a:p>
        </p:txBody>
      </p:sp>
      <p:sp>
        <p:nvSpPr>
          <p:cNvPr id="6" name="Rectangle 5"/>
          <p:cNvSpPr/>
          <p:nvPr/>
        </p:nvSpPr>
        <p:spPr>
          <a:xfrm>
            <a:off x="1547664" y="975028"/>
            <a:ext cx="7596336" cy="1569660"/>
          </a:xfrm>
          <a:prstGeom prst="rect">
            <a:avLst/>
          </a:prstGeom>
        </p:spPr>
        <p:txBody>
          <a:bodyPr wrap="square">
            <a:spAutoFit/>
          </a:bodyPr>
          <a:lstStyle/>
          <a:p>
            <a:pPr algn="just" rtl="1"/>
            <a:r>
              <a:rPr lang="fa-IR" sz="2400" b="1" dirty="0" smtClean="0">
                <a:cs typeface="B Nazanin" panose="00000400000000000000" pitchFamily="2" charset="-78"/>
              </a:rPr>
              <a:t>ساختمان های عمومی آن دسته از ساختمانهایی هستند که یکی از انواع خدمات عمومی را در اختیار افراد جامعه قرار می دهند در طراحی این گونه ساختمان ها باید ظوابط زیر رعایت گردد </a:t>
            </a:r>
          </a:p>
          <a:p>
            <a:pPr algn="just" rtl="1"/>
            <a:endParaRPr lang="fa-IR" sz="2400" b="1" dirty="0">
              <a:cs typeface="B Nazanin" panose="00000400000000000000" pitchFamily="2" charset="-78"/>
            </a:endParaRPr>
          </a:p>
        </p:txBody>
      </p:sp>
      <p:pic>
        <p:nvPicPr>
          <p:cNvPr id="9" name="Picture 1"/>
          <p:cNvPicPr>
            <a:picLocks noChangeAspect="1" noChangeArrowheads="1"/>
          </p:cNvPicPr>
          <p:nvPr/>
        </p:nvPicPr>
        <p:blipFill>
          <a:blip r:embed="rId3" cstate="print"/>
          <a:srcRect/>
          <a:stretch>
            <a:fillRect/>
          </a:stretch>
        </p:blipFill>
        <p:spPr bwMode="auto">
          <a:xfrm>
            <a:off x="1691680" y="2996951"/>
            <a:ext cx="3456384" cy="2887579"/>
          </a:xfrm>
          <a:prstGeom prst="rect">
            <a:avLst/>
          </a:prstGeom>
          <a:noFill/>
          <a:ln w="9525">
            <a:noFill/>
            <a:miter lim="800000"/>
            <a:headEnd/>
            <a:tailEnd/>
          </a:ln>
          <a:effectLst/>
        </p:spPr>
      </p:pic>
      <p:pic>
        <p:nvPicPr>
          <p:cNvPr id="11" name="Content Placeholder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5508104" y="2996951"/>
            <a:ext cx="2975142" cy="2880320"/>
          </a:xfrm>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805" t="65890" r="12845" b="15469"/>
          <a:stretch/>
        </p:blipFill>
        <p:spPr bwMode="auto">
          <a:xfrm>
            <a:off x="3059832" y="5328592"/>
            <a:ext cx="4531884"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64072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4154984"/>
          </a:xfrm>
          <a:prstGeom prst="rect">
            <a:avLst/>
          </a:prstGeom>
        </p:spPr>
        <p:txBody>
          <a:bodyPr wrap="square">
            <a:spAutoFit/>
          </a:bodyPr>
          <a:lstStyle/>
          <a:p>
            <a:pPr algn="just" rtl="1"/>
            <a:r>
              <a:rPr lang="fa-IR" sz="2400" b="1" dirty="0" smtClean="0">
                <a:cs typeface="B Nazanin" panose="00000400000000000000" pitchFamily="2" charset="-78"/>
              </a:rPr>
              <a:t>پیاده رو </a:t>
            </a:r>
          </a:p>
          <a:p>
            <a:pPr algn="just" rtl="1"/>
            <a:r>
              <a:rPr lang="fa-IR" sz="2400" b="1" dirty="0" smtClean="0">
                <a:cs typeface="B Nazanin" panose="00000400000000000000" pitchFamily="2" charset="-78"/>
              </a:rPr>
              <a:t>عرض پیاده رو : مسیر عبور افراد پیاده باید واضح ، خوانا ، پیوسته و بدون مانع باشد</a:t>
            </a:r>
          </a:p>
          <a:p>
            <a:pPr algn="just" rtl="1"/>
            <a:r>
              <a:rPr lang="fa-IR" sz="2400" b="1" dirty="0" smtClean="0">
                <a:cs typeface="B Nazanin" panose="00000400000000000000" pitchFamily="2" charset="-78"/>
              </a:rPr>
              <a:t>حداقل عرض مفید پیاده رو باید 125 سانتی متر باشد</a:t>
            </a: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r>
              <a:rPr lang="fa-IR" sz="2400" b="1" dirty="0" smtClean="0">
                <a:cs typeface="B Nazanin" panose="00000400000000000000" pitchFamily="2" charset="-78"/>
              </a:rPr>
              <a:t>به منظور عبور دو صندلی چرخدار از کنار یکدیگر در یک پیاده رو پرتردد ، عرض آن باید حداقل 180 سانتی متر باشد </a:t>
            </a:r>
          </a:p>
          <a:p>
            <a:pPr algn="just" rtl="1"/>
            <a:endParaRPr lang="fa-IR" sz="2400" b="1" dirty="0">
              <a:cs typeface="B Nazanin" panose="00000400000000000000" pitchFamily="2" charset="-78"/>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160" t="54564" r="8465" b="30158"/>
          <a:stretch/>
        </p:blipFill>
        <p:spPr bwMode="auto">
          <a:xfrm>
            <a:off x="2645329" y="2564904"/>
            <a:ext cx="5401006" cy="111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6459" t="56101" r="12053" b="25050"/>
          <a:stretch/>
        </p:blipFill>
        <p:spPr bwMode="auto">
          <a:xfrm>
            <a:off x="2645330" y="4725144"/>
            <a:ext cx="5401006" cy="137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64072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4893647"/>
          </a:xfrm>
          <a:prstGeom prst="rect">
            <a:avLst/>
          </a:prstGeom>
        </p:spPr>
        <p:txBody>
          <a:bodyPr wrap="square">
            <a:spAutoFit/>
          </a:bodyPr>
          <a:lstStyle/>
          <a:p>
            <a:pPr algn="just" rtl="1"/>
            <a:r>
              <a:rPr lang="fa-IR" sz="2400" b="1" dirty="0" smtClean="0">
                <a:cs typeface="B Nazanin" panose="00000400000000000000" pitchFamily="2" charset="-78"/>
              </a:rPr>
              <a:t>در مناسب سازی پیاده روهای موجود ، با استفاده از امکانات ، حداقل عرض پیاده روها کمتر از 90 سانتی متر باید به 90 سانتی متر رسانده شود . این امکانات شامل سرپوشیده کردن جوی آب ، الحاق بخشی از سواره رو به پیاده رو ، کاهش عرض باغچه های کنار پیاده رو و ... است .</a:t>
            </a: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a:p>
            <a:pPr algn="just" rtl="1"/>
            <a:r>
              <a:rPr lang="fa-IR" sz="2400" b="1" dirty="0" smtClean="0">
                <a:cs typeface="B Nazanin" panose="00000400000000000000" pitchFamily="2" charset="-78"/>
              </a:rPr>
              <a:t>حداقل عرض مفید پیاده رو در مقتبل جاذبه هایی مانند دکه های مطبوعات ، گل فروشی و تابلو تبلیغات باید 240 سانتی متر باشد .</a:t>
            </a:r>
          </a:p>
          <a:p>
            <a:pPr algn="just" rtl="1"/>
            <a:endParaRPr lang="fa-IR" sz="2400" b="1" dirty="0">
              <a:cs typeface="B Nazanin" panose="00000400000000000000" pitchFamily="2" charset="-78"/>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458" t="41727" r="12202" b="31945"/>
          <a:stretch/>
        </p:blipFill>
        <p:spPr bwMode="auto">
          <a:xfrm>
            <a:off x="2411761" y="2636912"/>
            <a:ext cx="5655500" cy="19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39721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4154984"/>
          </a:xfrm>
          <a:prstGeom prst="rect">
            <a:avLst/>
          </a:prstGeom>
        </p:spPr>
        <p:txBody>
          <a:bodyPr wrap="square">
            <a:spAutoFit/>
          </a:bodyPr>
          <a:lstStyle/>
          <a:p>
            <a:pPr algn="just" rtl="1"/>
            <a:r>
              <a:rPr lang="fa-IR" sz="2400" b="1" dirty="0" smtClean="0">
                <a:cs typeface="B Nazanin" panose="00000400000000000000" pitchFamily="2" charset="-78"/>
              </a:rPr>
              <a:t>کفسازی پیاده رو </a:t>
            </a:r>
          </a:p>
          <a:p>
            <a:pPr algn="just" rtl="1"/>
            <a:r>
              <a:rPr lang="fa-IR" sz="2400" b="1" dirty="0" smtClean="0">
                <a:cs typeface="B Nazanin" panose="00000400000000000000" pitchFamily="2" charset="-78"/>
              </a:rPr>
              <a:t>پوشش کف پیاده رو باید اط مصالح سخت ، ثابت ، غیرلغزنده و هموار باشد .</a:t>
            </a: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231" t="27613" r="25259" b="53571"/>
          <a:stretch/>
        </p:blipFill>
        <p:spPr bwMode="auto">
          <a:xfrm>
            <a:off x="1979712" y="2276872"/>
            <a:ext cx="669674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484061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1938992"/>
          </a:xfrm>
          <a:prstGeom prst="rect">
            <a:avLst/>
          </a:prstGeom>
        </p:spPr>
        <p:txBody>
          <a:bodyPr wrap="square">
            <a:spAutoFit/>
          </a:bodyPr>
          <a:lstStyle/>
          <a:p>
            <a:pPr algn="just" rtl="1"/>
            <a:r>
              <a:rPr lang="fa-IR" sz="2400" b="1" dirty="0" smtClean="0">
                <a:cs typeface="B Nazanin" panose="00000400000000000000" pitchFamily="2" charset="-78"/>
              </a:rPr>
              <a:t>نشانگرهای لمسی سطح پیاده رو </a:t>
            </a:r>
          </a:p>
          <a:p>
            <a:pPr algn="just" rtl="1"/>
            <a:r>
              <a:rPr lang="fa-IR" sz="2400" b="1" dirty="0" smtClean="0">
                <a:cs typeface="B Nazanin" panose="00000400000000000000" pitchFamily="2" charset="-78"/>
              </a:rPr>
              <a:t>مسیر رفت و آمد باید برای عبور و مرور افراد با محدودیت بینایی توسط نشانه گرهای لمسی سطح پیاده رو قابل تشخیص باشد .</a:t>
            </a: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410" t="43849" r="14435" b="12302"/>
          <a:stretch/>
        </p:blipFill>
        <p:spPr bwMode="auto">
          <a:xfrm>
            <a:off x="1907704" y="2229070"/>
            <a:ext cx="687625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141601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2677656"/>
          </a:xfrm>
          <a:prstGeom prst="rect">
            <a:avLst/>
          </a:prstGeom>
        </p:spPr>
        <p:txBody>
          <a:bodyPr wrap="square">
            <a:spAutoFit/>
          </a:bodyPr>
          <a:lstStyle/>
          <a:p>
            <a:pPr algn="just" rtl="1"/>
            <a:r>
              <a:rPr lang="fa-IR" sz="2400" b="1" dirty="0" smtClean="0">
                <a:cs typeface="B Nazanin" panose="00000400000000000000" pitchFamily="2" charset="-78"/>
              </a:rPr>
              <a:t>شیب پیاده رو</a:t>
            </a:r>
          </a:p>
          <a:p>
            <a:pPr algn="just" rtl="1"/>
            <a:r>
              <a:rPr lang="fa-IR" sz="2400" b="1" dirty="0" smtClean="0">
                <a:cs typeface="B Nazanin" panose="00000400000000000000" pitchFamily="2" charset="-78"/>
              </a:rPr>
              <a:t>حداکثر شیب عذضی پیاده رو باید 2 درصد باشد، حداکثر شیب طولی پیاده رو باید 5 درصد باشد اگر بنابه شرایط جغرافیایی وجود شیب تند اجتناب ناپذیر است ، باید یک مسیر جایگزین و فرعی پیش بینی و با علامت گذاری مشخص گردد .</a:t>
            </a: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79" t="38095" r="17857" b="37699"/>
          <a:stretch/>
        </p:blipFill>
        <p:spPr bwMode="auto">
          <a:xfrm>
            <a:off x="1659805" y="2996952"/>
            <a:ext cx="73720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5925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3046988"/>
          </a:xfrm>
          <a:prstGeom prst="rect">
            <a:avLst/>
          </a:prstGeom>
        </p:spPr>
        <p:txBody>
          <a:bodyPr wrap="square">
            <a:spAutoFit/>
          </a:bodyPr>
          <a:lstStyle/>
          <a:p>
            <a:pPr algn="just" rtl="1"/>
            <a:r>
              <a:rPr lang="fa-IR" sz="2400" b="1" dirty="0" smtClean="0">
                <a:cs typeface="B Nazanin" panose="00000400000000000000" pitchFamily="2" charset="-78"/>
              </a:rPr>
              <a:t>پارکینگ </a:t>
            </a:r>
          </a:p>
          <a:p>
            <a:pPr algn="just" rtl="1"/>
            <a:r>
              <a:rPr lang="fa-IR" sz="2400" b="1" dirty="0" smtClean="0">
                <a:cs typeface="B Nazanin" panose="00000400000000000000" pitchFamily="2" charset="-78"/>
              </a:rPr>
              <a:t>به منظور پیاده شدن فرد دارای معلولیت از وسیله نقلیه سواری و نیز سوارشدن آنان در خیابان های اصلی شهر ، ایجاد خلیج به عمق حداقل 360 سانتی متر و به طول حداقل 660 سانتی متر با ارتباط مناسب با پیاده رو الزامی است .</a:t>
            </a:r>
          </a:p>
          <a:p>
            <a:pPr algn="just" rtl="1"/>
            <a:endParaRPr lang="fa-IR" sz="2400" b="1" dirty="0" smtClean="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518" t="46627" r="16518" b="34524"/>
          <a:stretch/>
        </p:blipFill>
        <p:spPr bwMode="auto">
          <a:xfrm>
            <a:off x="1674507" y="3140968"/>
            <a:ext cx="736198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38836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75028"/>
            <a:ext cx="7596336" cy="1569660"/>
          </a:xfrm>
          <a:prstGeom prst="rect">
            <a:avLst/>
          </a:prstGeom>
        </p:spPr>
        <p:txBody>
          <a:bodyPr wrap="square">
            <a:spAutoFit/>
          </a:bodyPr>
          <a:lstStyle/>
          <a:p>
            <a:pPr algn="just" rtl="1"/>
            <a:r>
              <a:rPr lang="fa-IR" sz="2400" b="1" dirty="0" smtClean="0">
                <a:cs typeface="B Nazanin" panose="00000400000000000000" pitchFamily="2" charset="-78"/>
              </a:rPr>
              <a:t>علامت بین الملی پارکینگ مخصوص افراد دارای معلولیت </a:t>
            </a:r>
          </a:p>
          <a:p>
            <a:pPr algn="just" rtl="1"/>
            <a:endParaRPr lang="fa-IR" sz="2400" b="1" dirty="0" smtClean="0">
              <a:cs typeface="B Nazanin" panose="00000400000000000000" pitchFamily="2" charset="-78"/>
            </a:endParaRPr>
          </a:p>
          <a:p>
            <a:pPr algn="just" rtl="1"/>
            <a:endParaRPr lang="fa-IR" sz="2400" b="1" dirty="0" smtClean="0">
              <a:cs typeface="B Nazanin" panose="00000400000000000000" pitchFamily="2" charset="-78"/>
            </a:endParaRPr>
          </a:p>
          <a:p>
            <a:pPr algn="just" rtl="1"/>
            <a:endParaRPr lang="fa-IR" sz="2400" b="1" dirty="0">
              <a:cs typeface="B Nazanin" panose="000004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2" name="Picture 2" descr="C:\Users\g.mehrasa\Desktop\images.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680" y="1484784"/>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g.mehrasa\Desktop\images (1).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113" y="4221088"/>
            <a:ext cx="7206863" cy="254858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g.mehrasa\Desktop\در دست اقدام\بروشور\تصویر 2.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9536" y="4221088"/>
            <a:ext cx="243001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3992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11921"/>
            <a:ext cx="7236296" cy="830997"/>
          </a:xfrm>
          <a:prstGeom prst="rect">
            <a:avLst/>
          </a:prstGeom>
        </p:spPr>
        <p:txBody>
          <a:bodyPr wrap="square">
            <a:spAutoFit/>
          </a:bodyPr>
          <a:lstStyle/>
          <a:p>
            <a:pPr algn="ctr" rtl="1"/>
            <a:r>
              <a:rPr lang="fa-IR" sz="2400" b="1" dirty="0" smtClean="0">
                <a:cs typeface="B Nazanin" panose="00000400000000000000" pitchFamily="2" charset="-78"/>
              </a:rPr>
              <a:t>حداقل تعداد فضاهای پارک قابل دسترسی برای افراد دارای معلولیت در پارکینگ های عمومی</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375" t="45403" r="20710" b="19853"/>
          <a:stretch/>
        </p:blipFill>
        <p:spPr bwMode="auto">
          <a:xfrm>
            <a:off x="1914611" y="1742918"/>
            <a:ext cx="6502401" cy="477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7176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911921"/>
            <a:ext cx="7236296" cy="461665"/>
          </a:xfrm>
          <a:prstGeom prst="rect">
            <a:avLst/>
          </a:prstGeom>
        </p:spPr>
        <p:txBody>
          <a:bodyPr wrap="square">
            <a:spAutoFit/>
          </a:bodyPr>
          <a:lstStyle/>
          <a:p>
            <a:pPr algn="ctr" rtl="1"/>
            <a:r>
              <a:rPr lang="fa-IR" sz="2400" b="1" dirty="0" smtClean="0">
                <a:cs typeface="B Nazanin" panose="00000400000000000000" pitchFamily="2" charset="-78"/>
              </a:rPr>
              <a:t>ابعاد فضا و مسیر دسترسی به محل توقف ویژه افراد دارای معلولیت</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452" t="50000" r="25258" b="22024"/>
          <a:stretch/>
        </p:blipFill>
        <p:spPr bwMode="auto">
          <a:xfrm>
            <a:off x="1763688" y="1700808"/>
            <a:ext cx="7100167" cy="486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9393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just" rtl="1"/>
            <a:r>
              <a:rPr lang="fa-IR" sz="2800" b="1" dirty="0" smtClean="0">
                <a:solidFill>
                  <a:srgbClr val="FF0000"/>
                </a:solidFill>
                <a:cs typeface="B Titr" panose="00000700000000000000" pitchFamily="2" charset="-78"/>
              </a:rPr>
              <a:t>کلیات</a:t>
            </a:r>
            <a:endParaRPr lang="fa-IR" sz="2800" b="1" dirty="0">
              <a:solidFill>
                <a:srgbClr val="FF0000"/>
              </a:solidFill>
              <a:cs typeface="B Titr" panose="00000700000000000000" pitchFamily="2" charset="-78"/>
            </a:endParaRPr>
          </a:p>
        </p:txBody>
      </p:sp>
      <p:sp>
        <p:nvSpPr>
          <p:cNvPr id="8" name="Title 1"/>
          <p:cNvSpPr txBox="1">
            <a:spLocks/>
          </p:cNvSpPr>
          <p:nvPr/>
        </p:nvSpPr>
        <p:spPr>
          <a:xfrm>
            <a:off x="1855349" y="1124744"/>
            <a:ext cx="7288651" cy="3168352"/>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just" rtl="1"/>
            <a:r>
              <a:rPr lang="fa-IR" sz="2800" dirty="0" smtClean="0">
                <a:solidFill>
                  <a:schemeClr val="tx1"/>
                </a:solidFill>
                <a:cs typeface="B Titr" panose="00000700000000000000" pitchFamily="2" charset="-78"/>
              </a:rPr>
              <a:t>تعریف معلولیت </a:t>
            </a:r>
          </a:p>
          <a:p>
            <a:pPr algn="just" rtl="1"/>
            <a:r>
              <a:rPr lang="fa-IR" sz="2800" dirty="0" smtClean="0">
                <a:solidFill>
                  <a:schemeClr val="tx1"/>
                </a:solidFill>
                <a:cs typeface="B Titr" panose="00000700000000000000" pitchFamily="2" charset="-78"/>
              </a:rPr>
              <a:t>قانون حمایت از حقوق معلولین</a:t>
            </a:r>
          </a:p>
          <a:p>
            <a:pPr algn="just" rtl="1"/>
            <a:r>
              <a:rPr lang="fa-IR" sz="2800" dirty="0" smtClean="0">
                <a:solidFill>
                  <a:schemeClr val="tx1"/>
                </a:solidFill>
                <a:cs typeface="B Titr" panose="00000700000000000000" pitchFamily="2" charset="-78"/>
              </a:rPr>
              <a:t>جامعه هدف</a:t>
            </a:r>
          </a:p>
          <a:p>
            <a:pPr algn="just" rtl="1"/>
            <a:r>
              <a:rPr lang="fa-IR" sz="2800" dirty="0" smtClean="0">
                <a:solidFill>
                  <a:schemeClr val="tx1"/>
                </a:solidFill>
                <a:cs typeface="B Titr" panose="00000700000000000000" pitchFamily="2" charset="-78"/>
              </a:rPr>
              <a:t>وظایف و قوانین</a:t>
            </a:r>
          </a:p>
          <a:p>
            <a:pPr algn="just" rtl="1"/>
            <a:r>
              <a:rPr lang="fa-IR" sz="2800" dirty="0" smtClean="0">
                <a:solidFill>
                  <a:schemeClr val="tx1"/>
                </a:solidFill>
                <a:cs typeface="B Titr" panose="00000700000000000000" pitchFamily="2" charset="-78"/>
              </a:rPr>
              <a:t>مدیریت فضاهای عمومی </a:t>
            </a:r>
          </a:p>
          <a:p>
            <a:pPr algn="just" rtl="1"/>
            <a:r>
              <a:rPr lang="fa-IR" sz="2800" dirty="0" smtClean="0">
                <a:solidFill>
                  <a:schemeClr val="tx1"/>
                </a:solidFill>
                <a:cs typeface="B Titr" panose="00000700000000000000" pitchFamily="2" charset="-78"/>
              </a:rPr>
              <a:t>رهنمودهای عمومی دسترسی</a:t>
            </a:r>
          </a:p>
          <a:p>
            <a:pPr algn="just" rtl="1"/>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78832052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652120" y="118762"/>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836712"/>
            <a:ext cx="7236296" cy="1938992"/>
          </a:xfrm>
          <a:prstGeom prst="rect">
            <a:avLst/>
          </a:prstGeom>
        </p:spPr>
        <p:txBody>
          <a:bodyPr wrap="square">
            <a:spAutoFit/>
          </a:bodyPr>
          <a:lstStyle/>
          <a:p>
            <a:pPr algn="just" rtl="1"/>
            <a:r>
              <a:rPr lang="fa-IR" sz="2000" b="1" dirty="0" smtClean="0">
                <a:cs typeface="B Nazanin" panose="00000400000000000000" pitchFamily="2" charset="-78"/>
              </a:rPr>
              <a:t>ایستگاه های حمل و نقل عمومی</a:t>
            </a:r>
          </a:p>
          <a:p>
            <a:pPr algn="just" rtl="1"/>
            <a:r>
              <a:rPr lang="fa-IR" sz="2000" b="1" dirty="0" smtClean="0">
                <a:cs typeface="B Nazanin" panose="00000400000000000000" pitchFamily="2" charset="-78"/>
              </a:rPr>
              <a:t>دسیترسی به استگاه اتوبوس از پیاده رو باید به صورت پیوسته و بدون مانع باشد ، سطح محل انتظار مسافر برای اتوبوس بتید هم تراز با کف اتوبوس باشد (حداکثر </a:t>
            </a:r>
          </a:p>
          <a:p>
            <a:pPr algn="just" rtl="1"/>
            <a:r>
              <a:rPr lang="fa-IR" sz="2000" b="1" dirty="0" smtClean="0">
                <a:cs typeface="B Nazanin" panose="00000400000000000000" pitchFamily="2" charset="-78"/>
              </a:rPr>
              <a:t>اختلاف فاصله افقی 2 سانتیمتر) ، حداقل فضای آزاد با ابعاد 150*250 سانتی متر </a:t>
            </a:r>
          </a:p>
          <a:p>
            <a:pPr algn="just" rtl="1"/>
            <a:r>
              <a:rPr lang="fa-IR" sz="2000" b="1" dirty="0" smtClean="0">
                <a:cs typeface="B Nazanin" panose="00000400000000000000" pitchFamily="2" charset="-78"/>
              </a:rPr>
              <a:t>در محل سوار و پیاده شدن ، مسیر مجهز به تابلو راهنما و خط بریل و نشانه گر های لمسی باشد  </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01" t="21627" r="11904" b="14286"/>
          <a:stretch/>
        </p:blipFill>
        <p:spPr bwMode="auto">
          <a:xfrm>
            <a:off x="1547664" y="2696294"/>
            <a:ext cx="7596336" cy="416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92592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2627784" y="692696"/>
            <a:ext cx="4427984" cy="461665"/>
          </a:xfrm>
          <a:prstGeom prst="rect">
            <a:avLst/>
          </a:prstGeom>
        </p:spPr>
        <p:txBody>
          <a:bodyPr wrap="square">
            <a:spAutoFit/>
          </a:bodyPr>
          <a:lstStyle/>
          <a:p>
            <a:pPr algn="just" rtl="1"/>
            <a:r>
              <a:rPr lang="fa-IR" sz="2400" b="1" dirty="0" smtClean="0">
                <a:cs typeface="B Nazanin" panose="00000400000000000000" pitchFamily="2" charset="-78"/>
              </a:rPr>
              <a:t>علائم بین المللی دسترس پذیری</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667" t="29167" r="15328" b="14481"/>
          <a:stretch/>
        </p:blipFill>
        <p:spPr bwMode="auto">
          <a:xfrm>
            <a:off x="2123728" y="1124744"/>
            <a:ext cx="5904656"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47316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692696"/>
            <a:ext cx="7596336" cy="1200329"/>
          </a:xfrm>
          <a:prstGeom prst="rect">
            <a:avLst/>
          </a:prstGeom>
        </p:spPr>
        <p:txBody>
          <a:bodyPr wrap="square">
            <a:spAutoFit/>
          </a:bodyPr>
          <a:lstStyle/>
          <a:p>
            <a:pPr algn="just" rtl="1"/>
            <a:r>
              <a:rPr lang="fa-IR" sz="2400" b="1" dirty="0" smtClean="0">
                <a:cs typeface="B Nazanin" panose="00000400000000000000" pitchFamily="2" charset="-78"/>
              </a:rPr>
              <a:t>دستگاه های خودپرداز </a:t>
            </a:r>
          </a:p>
          <a:p>
            <a:pPr algn="just" rtl="1"/>
            <a:r>
              <a:rPr lang="fa-IR" sz="2300" b="1" dirty="0" smtClean="0">
                <a:cs typeface="B Nazanin" panose="00000400000000000000" pitchFamily="2" charset="-78"/>
              </a:rPr>
              <a:t>در مکان هایی که دستگاه های خودکار پرداخت و دریافت وجود دارد حداقل یک دستگاه باید برای افراد با صندلی چرهدار دسترس پذیر باشد .</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42" t="33135" r="25595" b="45635"/>
          <a:stretch/>
        </p:blipFill>
        <p:spPr bwMode="auto">
          <a:xfrm>
            <a:off x="1547664" y="2019917"/>
            <a:ext cx="7596336" cy="483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80605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692696"/>
            <a:ext cx="7596336" cy="461665"/>
          </a:xfrm>
          <a:prstGeom prst="rect">
            <a:avLst/>
          </a:prstGeom>
        </p:spPr>
        <p:txBody>
          <a:bodyPr wrap="square">
            <a:spAutoFit/>
          </a:bodyPr>
          <a:lstStyle/>
          <a:p>
            <a:pPr algn="ctr" rtl="1"/>
            <a:r>
              <a:rPr lang="fa-IR" sz="2400" b="1" dirty="0" smtClean="0">
                <a:cs typeface="B Nazanin" panose="00000400000000000000" pitchFamily="2" charset="-78"/>
              </a:rPr>
              <a:t>ابعاد سرویس بهداشتی عمومی برای دسترسی صندلی چرخدار</a:t>
            </a:r>
            <a:endParaRPr lang="fa-IR" sz="2300" b="1" dirty="0" smtClean="0">
              <a:cs typeface="B Nazanin" panose="000004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1" t="39484" r="22469" b="30209"/>
          <a:stretch/>
        </p:blipFill>
        <p:spPr bwMode="auto">
          <a:xfrm>
            <a:off x="1547664" y="1325843"/>
            <a:ext cx="7596336" cy="553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39768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692696"/>
            <a:ext cx="7596336" cy="830997"/>
          </a:xfrm>
          <a:prstGeom prst="rect">
            <a:avLst/>
          </a:prstGeom>
        </p:spPr>
        <p:txBody>
          <a:bodyPr wrap="square">
            <a:spAutoFit/>
          </a:bodyPr>
          <a:lstStyle/>
          <a:p>
            <a:pPr algn="ctr" rtl="1"/>
            <a:r>
              <a:rPr lang="fa-IR" sz="2400" b="1" dirty="0" smtClean="0">
                <a:cs typeface="B Nazanin" panose="00000400000000000000" pitchFamily="2" charset="-78"/>
              </a:rPr>
              <a:t>سطح شیب دار (رمپ) حداقل عرض سطح شیبدار باید 120 سانتی متر</a:t>
            </a:r>
          </a:p>
          <a:p>
            <a:pPr algn="ctr" rtl="1"/>
            <a:r>
              <a:rPr lang="fa-IR" sz="2400" b="1" dirty="0" smtClean="0">
                <a:cs typeface="B Nazanin" panose="00000400000000000000" pitchFamily="2" charset="-78"/>
              </a:rPr>
              <a:t> برای سطوح شیبدار تا 3 متر طول حداکثر باید 8 درصد باشد </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436" t="36111" r="15923" b="17063"/>
          <a:stretch/>
        </p:blipFill>
        <p:spPr bwMode="auto">
          <a:xfrm>
            <a:off x="1385392" y="1523693"/>
            <a:ext cx="7920880" cy="535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041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ضوابط مناسب سازی فضاهای عمومی</a:t>
            </a:r>
            <a:endParaRPr lang="en-US" dirty="0">
              <a:cs typeface="B Titr" panose="00000700000000000000" pitchFamily="2" charset="-78"/>
            </a:endParaRPr>
          </a:p>
        </p:txBody>
      </p:sp>
      <p:sp>
        <p:nvSpPr>
          <p:cNvPr id="8" name="Rectangle 7"/>
          <p:cNvSpPr/>
          <p:nvPr/>
        </p:nvSpPr>
        <p:spPr>
          <a:xfrm>
            <a:off x="1547664" y="692696"/>
            <a:ext cx="7596336" cy="1569660"/>
          </a:xfrm>
          <a:prstGeom prst="rect">
            <a:avLst/>
          </a:prstGeom>
        </p:spPr>
        <p:txBody>
          <a:bodyPr wrap="square">
            <a:spAutoFit/>
          </a:bodyPr>
          <a:lstStyle/>
          <a:p>
            <a:pPr algn="ctr" rtl="1"/>
            <a:r>
              <a:rPr lang="fa-IR" sz="2400" b="1" dirty="0" smtClean="0">
                <a:cs typeface="B Nazanin" panose="00000400000000000000" pitchFamily="2" charset="-78"/>
              </a:rPr>
              <a:t>آسانسور باید هم سطح ورودی و یا در دسترس بلامانع صندلی چرخدار قرار گیرد ، حداقل ابعاد مفید اتاقک آسانسور باید 140*110سانتی متر و عرض مفید در آن حداقل 80 سانتی متر باشد .</a:t>
            </a:r>
            <a:r>
              <a:rPr lang="fa-IR" sz="2400" b="1" dirty="0">
                <a:cs typeface="B Nazanin" panose="00000400000000000000" pitchFamily="2" charset="-78"/>
              </a:rPr>
              <a:t> </a:t>
            </a:r>
            <a:r>
              <a:rPr lang="fa-IR" sz="2400" b="1" dirty="0" smtClean="0">
                <a:cs typeface="B Nazanin" panose="00000400000000000000" pitchFamily="2" charset="-78"/>
              </a:rPr>
              <a:t>حداقل فضای انتظار جلوی آسانسور 150*150 باید یاشد و کف آسانسور همتراز با کف پاگرد .</a:t>
            </a: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33" t="56547" r="20982" b="17262"/>
          <a:stretch/>
        </p:blipFill>
        <p:spPr bwMode="auto">
          <a:xfrm>
            <a:off x="1737508" y="2405922"/>
            <a:ext cx="7298988" cy="445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07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092280" y="44622"/>
            <a:ext cx="194421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بوستانها</a:t>
            </a:r>
            <a:endParaRPr lang="en-US" dirty="0">
              <a:cs typeface="B Titr" panose="000007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47664" y="620409"/>
            <a:ext cx="7488832" cy="2246769"/>
          </a:xfrm>
          <a:prstGeom prst="rect">
            <a:avLst/>
          </a:prstGeom>
        </p:spPr>
        <p:txBody>
          <a:bodyPr wrap="square">
            <a:spAutoFit/>
          </a:bodyPr>
          <a:lstStyle/>
          <a:p>
            <a:pPr algn="just" rtl="1"/>
            <a:r>
              <a:rPr lang="fa-IR" sz="2000" b="1" u="sng" dirty="0">
                <a:cs typeface="B Nazanin" panose="00000400000000000000" pitchFamily="2" charset="-78"/>
              </a:rPr>
              <a:t> مسیر های داخل بوستان :</a:t>
            </a:r>
            <a:endParaRPr lang="fa-IR" sz="2000" dirty="0">
              <a:cs typeface="B Nazanin" panose="00000400000000000000" pitchFamily="2" charset="-78"/>
            </a:endParaRPr>
          </a:p>
          <a:p>
            <a:pPr algn="just" rtl="1"/>
            <a:r>
              <a:rPr lang="fa-IR" sz="2000" b="1" dirty="0">
                <a:cs typeface="B Nazanin" panose="00000400000000000000" pitchFamily="2" charset="-78"/>
              </a:rPr>
              <a:t> در هر پارک، مسیرهایی بدون پله با شیب مناسب برای معلولین که اختلاف سطوح آن رفع شده باشد، باید ساخته شود و در صورت وجود پله، باید در کنار هر مجموعه پله، سطح شیبدار مناسب برای معلولین تعبیه گردد. عرض مسیرهای موجود و راههای عبوری باید حداقل 140 سانتیمتر و از شیب مناسب طولی و عرضی برای حرکت افراد معلول برخوردار باشند.همچنین لازم است سطح پوشاننده کف، فاقد بریدگی قابل ملاحظه بوده و از ایجاد گودال و حفره و جمع شدن آب و باران در آن اجتناب شود</a:t>
            </a:r>
            <a:r>
              <a:rPr lang="fa-IR" sz="2000" b="1" dirty="0" smtClean="0">
                <a:cs typeface="B Nazanin" panose="00000400000000000000" pitchFamily="2" charset="-78"/>
              </a:rPr>
              <a:t>.</a:t>
            </a:r>
            <a:endParaRPr lang="fa-IR" sz="2000" dirty="0">
              <a:cs typeface="B Nazanin" panose="00000400000000000000" pitchFamily="2" charset="-78"/>
            </a:endParaRPr>
          </a:p>
        </p:txBody>
      </p:sp>
      <p:pic>
        <p:nvPicPr>
          <p:cNvPr id="29698" name="Picture 2" descr="C:\Users\g.mehrasa\Desktop\images (2).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78" y="3126574"/>
            <a:ext cx="3877610" cy="2966722"/>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g.mehrasa\Desktop\4131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68" y="3126574"/>
            <a:ext cx="4086944" cy="296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0587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بوستانها</a:t>
            </a:r>
            <a:endParaRPr lang="en-US" dirty="0">
              <a:cs typeface="B Titr" panose="000007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47664" y="620409"/>
            <a:ext cx="7488832" cy="5324535"/>
          </a:xfrm>
          <a:prstGeom prst="rect">
            <a:avLst/>
          </a:prstGeom>
        </p:spPr>
        <p:txBody>
          <a:bodyPr wrap="square">
            <a:spAutoFit/>
          </a:bodyPr>
          <a:lstStyle/>
          <a:p>
            <a:pPr algn="just" rtl="1"/>
            <a:r>
              <a:rPr lang="fa-IR" sz="2000" b="1" u="sng" dirty="0">
                <a:cs typeface="B Nazanin" panose="00000400000000000000" pitchFamily="2" charset="-78"/>
              </a:rPr>
              <a:t> </a:t>
            </a:r>
            <a:r>
              <a:rPr lang="fa-IR" sz="2000" b="1" dirty="0" smtClean="0">
                <a:cs typeface="B Nazanin" panose="00000400000000000000" pitchFamily="2" charset="-78"/>
              </a:rPr>
              <a:t>کفپوش </a:t>
            </a:r>
            <a:r>
              <a:rPr lang="fa-IR" sz="2000" b="1" dirty="0">
                <a:cs typeface="B Nazanin" panose="00000400000000000000" pitchFamily="2" charset="-78"/>
              </a:rPr>
              <a:t>راههای عبوری باید از مصالح سخت و غیر لغزنده مانند بتن و آسفالت باشد و حداکثر در هر 45 متر، باید یک محل استراحت شامل نیمکت و یک محل به عرض 90 سانتیمتر برای قرارگیری صندلی چرخدار در کنار نیمکت وجود داشته باشد</a:t>
            </a:r>
            <a:r>
              <a:rPr lang="fa-IR" sz="2000" b="1" dirty="0" smtClean="0">
                <a:cs typeface="B Nazanin" panose="00000400000000000000" pitchFamily="2" charset="-78"/>
              </a:rPr>
              <a:t>.</a:t>
            </a:r>
          </a:p>
          <a:p>
            <a:pPr algn="just" rtl="1"/>
            <a:endParaRPr lang="fa-IR" sz="2000" dirty="0">
              <a:cs typeface="B Nazanin" panose="00000400000000000000" pitchFamily="2" charset="-78"/>
            </a:endParaRPr>
          </a:p>
          <a:p>
            <a:pPr algn="just" rtl="1"/>
            <a:r>
              <a:rPr lang="fa-IR" sz="2000" b="1" dirty="0">
                <a:cs typeface="B Nazanin" panose="00000400000000000000" pitchFamily="2" charset="-78"/>
              </a:rPr>
              <a:t>مسیرهای داخل پارک باید خالی از هر گونه پیش آمدگی یا شاخه درختان یا بوته آویزان باشند. همچنین در حریم معابر بوستان، باید از کاشت گیاهانی که میوه یا صمغ آنها موجب لغزندگی سطح مسیر خواهد شد یا گستردگی شاخ و برگ آنها مانع حرکتی ایجاد خواهد کرد، خود داری شود</a:t>
            </a:r>
            <a:r>
              <a:rPr lang="fa-IR" sz="2000" b="1" dirty="0" smtClean="0">
                <a:cs typeface="B Nazanin" panose="00000400000000000000" pitchFamily="2" charset="-78"/>
              </a:rPr>
              <a:t>.</a:t>
            </a:r>
          </a:p>
          <a:p>
            <a:pPr algn="just" rtl="1"/>
            <a:endParaRPr lang="fa-IR" sz="2000" dirty="0">
              <a:cs typeface="B Nazanin" panose="00000400000000000000" pitchFamily="2" charset="-78"/>
            </a:endParaRPr>
          </a:p>
          <a:p>
            <a:pPr algn="just" rtl="1"/>
            <a:r>
              <a:rPr lang="fa-IR" sz="2000" b="1" dirty="0">
                <a:cs typeface="B Nazanin" panose="00000400000000000000" pitchFamily="2" charset="-78"/>
              </a:rPr>
              <a:t>سرپوشهای چاهک ها، آب روها و موارد مشابه نباید در محلی قرار گیرند که افراد پیاده مجبور به عبور از روی آنها شوند. در صورتی که سرپوش چاهک، شبکه آب رو و سرپوش های بازبینی تاسیسات زیرزمینی بوستان در معبر پیاده قرار داشته باشند، باید با استفاده از نشانه گذاری توسط رنگ، آنها را تا حد امکان قابل دید نمود</a:t>
            </a:r>
            <a:r>
              <a:rPr lang="fa-IR" sz="2000" b="1" dirty="0" smtClean="0">
                <a:cs typeface="B Nazanin" panose="00000400000000000000" pitchFamily="2" charset="-78"/>
              </a:rPr>
              <a:t>.</a:t>
            </a:r>
          </a:p>
          <a:p>
            <a:pPr algn="just" rtl="1"/>
            <a:endParaRPr lang="fa-IR" sz="2000" dirty="0">
              <a:cs typeface="B Nazanin" panose="00000400000000000000" pitchFamily="2" charset="-78"/>
            </a:endParaRPr>
          </a:p>
          <a:p>
            <a:pPr algn="just" rtl="1"/>
            <a:r>
              <a:rPr lang="fa-IR" sz="2000" b="1" dirty="0">
                <a:cs typeface="B Nazanin" panose="00000400000000000000" pitchFamily="2" charset="-78"/>
              </a:rPr>
              <a:t>آبگیرها، نواحی گل و گیاه کاری شده و سایر فضاهای مصنوعی و طبیعی که در داخل یا مجاورت مسیر حرکت پیاده قرار دارند، باید دارای حصارهایی با ارتفاع بیش ا ز 15 سانتیمتر باشند.</a:t>
            </a:r>
            <a:endParaRPr lang="fa-IR" sz="2000" dirty="0">
              <a:cs typeface="B Nazanin" panose="00000400000000000000" pitchFamily="2" charset="-78"/>
            </a:endParaRPr>
          </a:p>
        </p:txBody>
      </p:sp>
    </p:spTree>
    <p:extLst>
      <p:ext uri="{BB962C8B-B14F-4D97-AF65-F5344CB8AC3E}">
        <p14:creationId xmlns:p14="http://schemas.microsoft.com/office/powerpoint/2010/main" val="225863162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760640" y="44624"/>
            <a:ext cx="3275856" cy="625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dirty="0" smtClean="0">
                <a:cs typeface="B Titr" panose="00000700000000000000" pitchFamily="2" charset="-78"/>
              </a:rPr>
              <a:t>بانکها</a:t>
            </a:r>
            <a:endParaRPr lang="en-US" dirty="0">
              <a:cs typeface="B Titr" panose="00000700000000000000" pitchFamily="2" charset="-78"/>
            </a:endParaRPr>
          </a:p>
        </p:txBody>
      </p:sp>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746" name="Picture 2" descr="C:\Users\g.mehrasa\Desktop\279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77433"/>
            <a:ext cx="5327915" cy="2996952"/>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g.mehrasa\Desktop\ایده-پردازی-و-طراحی-مدرن-داخلی-بانک.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924" y="704007"/>
            <a:ext cx="5352167" cy="297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8700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2" name="AutoShape 4" descr="‫گروه رسانه ای سپه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سنگفرش بتنی / سنگ فرش بتنی لمسی با طرح لوز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سنگفرش بتنی / سنگ فرش بتنی لمسی با طرح لوز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22" name="Picture 2" descr="C:\Users\g.mehrasa\Desktop\در دست اقدام\بروشور\تصویر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566"/>
            <a:ext cx="7596336" cy="6869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79248" y="138957"/>
            <a:ext cx="1733167" cy="369332"/>
          </a:xfrm>
          <a:prstGeom prst="rect">
            <a:avLst/>
          </a:prstGeom>
        </p:spPr>
        <p:txBody>
          <a:bodyPr wrap="none">
            <a:spAutoFit/>
          </a:bodyPr>
          <a:lstStyle/>
          <a:p>
            <a:pPr algn="just" rtl="1"/>
            <a:r>
              <a:rPr lang="fa-IR" b="1" dirty="0" smtClean="0">
                <a:cs typeface="B Nazanin" panose="00000400000000000000" pitchFamily="2" charset="-78"/>
              </a:rPr>
              <a:t>باتشکر از توجه شما</a:t>
            </a:r>
            <a:endParaRPr lang="fa-IR" b="1" dirty="0">
              <a:cs typeface="B Nazanin" panose="00000400000000000000" pitchFamily="2" charset="-78"/>
            </a:endParaRPr>
          </a:p>
        </p:txBody>
      </p:sp>
    </p:spTree>
    <p:extLst>
      <p:ext uri="{BB962C8B-B14F-4D97-AF65-F5344CB8AC3E}">
        <p14:creationId xmlns:p14="http://schemas.microsoft.com/office/powerpoint/2010/main" val="338950803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47664" y="634923"/>
            <a:ext cx="7596336" cy="6127653"/>
          </a:xfrm>
        </p:spPr>
        <p:txBody>
          <a:bodyPr/>
          <a:lstStyle/>
          <a:p>
            <a:pPr algn="ctr" rtl="1"/>
            <a:r>
              <a:rPr lang="fa-IR" sz="2800" b="1" dirty="0" smtClean="0">
                <a:solidFill>
                  <a:schemeClr val="tx1"/>
                </a:solidFill>
                <a:cs typeface="B Titr" panose="00000700000000000000" pitchFamily="2" charset="-78"/>
              </a:rPr>
              <a:t>مناسب سازی </a:t>
            </a:r>
            <a:r>
              <a:rPr lang="fa-IR" sz="2800" b="1" dirty="0" smtClean="0">
                <a:solidFill>
                  <a:srgbClr val="FF0000"/>
                </a:solidFill>
                <a:cs typeface="B Titr" panose="00000700000000000000" pitchFamily="2" charset="-78"/>
              </a:rPr>
              <a:t>قبل از دهه 70 </a:t>
            </a:r>
            <a:r>
              <a:rPr lang="fa-IR" sz="2800" b="1" dirty="0" smtClean="0">
                <a:solidFill>
                  <a:schemeClr val="tx1"/>
                </a:solidFill>
                <a:cs typeface="B Titr" panose="00000700000000000000" pitchFamily="2" charset="-78"/>
              </a:rPr>
              <a:t>در </a:t>
            </a:r>
            <a:r>
              <a:rPr lang="fa-IR" sz="2800" b="1" smtClean="0">
                <a:solidFill>
                  <a:schemeClr val="tx1"/>
                </a:solidFill>
                <a:cs typeface="B Titr" panose="00000700000000000000" pitchFamily="2" charset="-78"/>
              </a:rPr>
              <a:t>کشورهای </a:t>
            </a:r>
            <a:r>
              <a:rPr lang="fa-IR" sz="2800" b="1" smtClean="0">
                <a:solidFill>
                  <a:schemeClr val="tx1"/>
                </a:solidFill>
                <a:cs typeface="B Titr" panose="00000700000000000000" pitchFamily="2" charset="-78"/>
              </a:rPr>
              <a:t>آسیا </a:t>
            </a:r>
            <a:r>
              <a:rPr lang="fa-IR" sz="2800" b="1" dirty="0" smtClean="0">
                <a:solidFill>
                  <a:schemeClr val="tx1"/>
                </a:solidFill>
                <a:cs typeface="B Titr" panose="00000700000000000000" pitchFamily="2" charset="-78"/>
              </a:rPr>
              <a:t>دیده </a:t>
            </a:r>
            <a:br>
              <a:rPr lang="fa-IR" sz="2800" b="1" dirty="0" smtClean="0">
                <a:solidFill>
                  <a:schemeClr val="tx1"/>
                </a:solidFill>
                <a:cs typeface="B Titr" panose="00000700000000000000" pitchFamily="2" charset="-78"/>
              </a:rPr>
            </a:br>
            <a:r>
              <a:rPr lang="fa-IR" sz="2800" b="1" dirty="0" smtClean="0">
                <a:solidFill>
                  <a:srgbClr val="FF0000"/>
                </a:solidFill>
                <a:cs typeface="B Titr" panose="00000700000000000000" pitchFamily="2" charset="-78"/>
              </a:rPr>
              <a:t>از جنگ جهانی اول و دوم </a:t>
            </a:r>
            <a:r>
              <a:rPr lang="fa-IR" sz="2800" b="1" dirty="0" smtClean="0">
                <a:solidFill>
                  <a:schemeClr val="tx1"/>
                </a:solidFill>
                <a:cs typeface="B Titr" panose="00000700000000000000" pitchFamily="2" charset="-78"/>
              </a:rPr>
              <a:t> طرح گردید  و به طور رسمی در </a:t>
            </a:r>
            <a:br>
              <a:rPr lang="fa-IR" sz="2800" b="1" dirty="0" smtClean="0">
                <a:solidFill>
                  <a:schemeClr val="tx1"/>
                </a:solidFill>
                <a:cs typeface="B Titr" panose="00000700000000000000" pitchFamily="2" charset="-78"/>
              </a:rPr>
            </a:br>
            <a:r>
              <a:rPr lang="fa-IR" sz="2800" b="1" dirty="0" smtClean="0">
                <a:solidFill>
                  <a:srgbClr val="FF0000"/>
                </a:solidFill>
                <a:cs typeface="B Titr" panose="00000700000000000000" pitchFamily="2" charset="-78"/>
              </a:rPr>
              <a:t>دهه 70 میلادی </a:t>
            </a:r>
            <a:r>
              <a:rPr lang="fa-IR" sz="2800" b="1" dirty="0" smtClean="0">
                <a:solidFill>
                  <a:schemeClr val="tx1"/>
                </a:solidFill>
                <a:cs typeface="B Titr" panose="00000700000000000000" pitchFamily="2" charset="-78"/>
              </a:rPr>
              <a:t>در جهان مطرح گردید </a:t>
            </a:r>
            <a:br>
              <a:rPr lang="fa-IR" sz="2800" b="1"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در ایران با گذشت زمان به ویژه پس از </a:t>
            </a:r>
            <a:r>
              <a:rPr lang="fa-IR" sz="2800" dirty="0" smtClean="0">
                <a:solidFill>
                  <a:srgbClr val="FF0000"/>
                </a:solidFill>
                <a:cs typeface="B Titr" panose="00000700000000000000" pitchFamily="2" charset="-78"/>
              </a:rPr>
              <a:t>جنگ تحمیلی 8 ساله </a:t>
            </a:r>
            <a:br>
              <a:rPr lang="fa-IR" sz="2800" dirty="0" smtClean="0">
                <a:solidFill>
                  <a:srgbClr val="FF0000"/>
                </a:solidFill>
                <a:cs typeface="B Titr" panose="00000700000000000000" pitchFamily="2" charset="-78"/>
              </a:rPr>
            </a:br>
            <a:r>
              <a:rPr lang="fa-IR" sz="2800" dirty="0" smtClean="0">
                <a:solidFill>
                  <a:schemeClr val="tx1"/>
                </a:solidFill>
                <a:cs typeface="B Titr" panose="00000700000000000000" pitchFamily="2" charset="-78"/>
              </a:rPr>
              <a:t>ضرورت پرداختن به مقوله مناسب سازی محیط برای معلولین </a:t>
            </a:r>
            <a:br>
              <a:rPr lang="fa-IR" sz="2800"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و جانبازان نمود و عینی تر یافت   </a:t>
            </a:r>
            <a:br>
              <a:rPr lang="fa-IR" sz="2800"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شروع بحث </a:t>
            </a:r>
            <a:r>
              <a:rPr lang="fa-IR" sz="2800" dirty="0" smtClean="0">
                <a:solidFill>
                  <a:srgbClr val="FF0000"/>
                </a:solidFill>
                <a:cs typeface="B Titr" panose="00000700000000000000" pitchFamily="2" charset="-78"/>
              </a:rPr>
              <a:t>مناسب سازی اماکن و فضاهای شهری برای </a:t>
            </a:r>
            <a:br>
              <a:rPr lang="fa-IR" sz="2800" dirty="0" smtClean="0">
                <a:solidFill>
                  <a:srgbClr val="FF0000"/>
                </a:solidFill>
                <a:cs typeface="B Titr" panose="00000700000000000000" pitchFamily="2" charset="-78"/>
              </a:rPr>
            </a:br>
            <a:r>
              <a:rPr lang="fa-IR" sz="2800" dirty="0" smtClean="0">
                <a:solidFill>
                  <a:srgbClr val="FF0000"/>
                </a:solidFill>
                <a:cs typeface="B Titr" panose="00000700000000000000" pitchFamily="2" charset="-78"/>
              </a:rPr>
              <a:t>معلولان جسمی و حرکتی </a:t>
            </a:r>
            <a:r>
              <a:rPr lang="fa-IR" sz="2800" dirty="0" smtClean="0">
                <a:solidFill>
                  <a:schemeClr val="tx1"/>
                </a:solidFill>
                <a:cs typeface="B Titr" panose="00000700000000000000" pitchFamily="2" charset="-78"/>
              </a:rPr>
              <a:t>در مرگز تحقیقات ساختمان و </a:t>
            </a:r>
            <a:br>
              <a:rPr lang="fa-IR" sz="2800"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مسکن وزارت مسکن و شهرسازی </a:t>
            </a:r>
            <a:r>
              <a:rPr lang="fa-IR" sz="2400" dirty="0" smtClean="0">
                <a:solidFill>
                  <a:schemeClr val="tx1"/>
                </a:solidFill>
                <a:cs typeface="B Titr" panose="00000700000000000000" pitchFamily="2" charset="-78"/>
              </a:rPr>
              <a:t>سابق(راه و شهرسازی کنونی) </a:t>
            </a:r>
            <a:br>
              <a:rPr lang="fa-IR" sz="2400" dirty="0" smtClean="0">
                <a:solidFill>
                  <a:schemeClr val="tx1"/>
                </a:solidFill>
                <a:cs typeface="B Titr" panose="00000700000000000000" pitchFamily="2" charset="-78"/>
              </a:rPr>
            </a:br>
            <a:r>
              <a:rPr lang="fa-IR" sz="2800" dirty="0" smtClean="0">
                <a:solidFill>
                  <a:schemeClr val="tx1"/>
                </a:solidFill>
                <a:cs typeface="B Titr" panose="00000700000000000000" pitchFamily="2" charset="-78"/>
              </a:rPr>
              <a:t>در سال 1365 با اولویت ساختمان های آموزشی و عمومی گردید </a:t>
            </a:r>
            <a:br>
              <a:rPr lang="fa-IR" sz="2800" dirty="0" smtClean="0">
                <a:solidFill>
                  <a:schemeClr val="tx1"/>
                </a:solidFill>
                <a:cs typeface="B Titr" panose="00000700000000000000" pitchFamily="2" charset="-78"/>
              </a:rPr>
            </a:br>
            <a:endParaRPr lang="fa-IR" sz="2800" b="1" dirty="0">
              <a:solidFill>
                <a:schemeClr val="tx1"/>
              </a:solidFill>
              <a:cs typeface="B Titr" panose="00000700000000000000" pitchFamily="2" charset="-78"/>
            </a:endParaRPr>
          </a:p>
        </p:txBody>
      </p:sp>
      <p:sp>
        <p:nvSpPr>
          <p:cNvPr id="7" name="Title 1"/>
          <p:cNvSpPr txBox="1">
            <a:spLocks/>
          </p:cNvSpPr>
          <p:nvPr/>
        </p:nvSpPr>
        <p:spPr>
          <a:xfrm>
            <a:off x="1403648" y="0"/>
            <a:ext cx="7620000" cy="72008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just" rtl="1"/>
            <a:r>
              <a:rPr lang="fa-IR" sz="2800" dirty="0" smtClean="0">
                <a:solidFill>
                  <a:srgbClr val="FF0000"/>
                </a:solidFill>
                <a:cs typeface="B Titr" panose="00000700000000000000" pitchFamily="2" charset="-78"/>
              </a:rPr>
              <a:t>تاریخچه</a:t>
            </a:r>
            <a:endParaRPr lang="fa-IR"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4049640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8" name="TextBox 7"/>
          <p:cNvSpPr txBox="1"/>
          <p:nvPr/>
        </p:nvSpPr>
        <p:spPr>
          <a:xfrm>
            <a:off x="2915816" y="232555"/>
            <a:ext cx="6228184" cy="461665"/>
          </a:xfrm>
          <a:prstGeom prst="rect">
            <a:avLst/>
          </a:prstGeom>
          <a:noFill/>
        </p:spPr>
        <p:txBody>
          <a:bodyPr wrap="square">
            <a:spAutoFit/>
          </a:bodyPr>
          <a:lstStyle/>
          <a:p>
            <a:pPr algn="just" rtl="1"/>
            <a:r>
              <a:rPr lang="fa-IR" sz="2400" b="1" dirty="0">
                <a:cs typeface="B Titr" panose="00000700000000000000" pitchFamily="2" charset="-78"/>
              </a:rPr>
              <a:t>معلولیت چیست و معلول کیست</a:t>
            </a:r>
            <a:r>
              <a:rPr lang="fa-IR" sz="2400" b="1" dirty="0" smtClean="0">
                <a:cs typeface="B Titr" panose="00000700000000000000" pitchFamily="2" charset="-78"/>
              </a:rPr>
              <a:t>؟</a:t>
            </a:r>
            <a:endParaRPr lang="fa-IR" sz="2400" b="1" dirty="0">
              <a:cs typeface="B Titr" panose="00000700000000000000" pitchFamily="2" charset="-78"/>
            </a:endParaRPr>
          </a:p>
        </p:txBody>
      </p:sp>
      <p:sp>
        <p:nvSpPr>
          <p:cNvPr id="9" name="TextBox 8"/>
          <p:cNvSpPr txBox="1"/>
          <p:nvPr/>
        </p:nvSpPr>
        <p:spPr>
          <a:xfrm>
            <a:off x="1547663" y="654882"/>
            <a:ext cx="7631991" cy="6001643"/>
          </a:xfrm>
          <a:prstGeom prst="rect">
            <a:avLst/>
          </a:prstGeom>
          <a:noFill/>
        </p:spPr>
        <p:txBody>
          <a:bodyPr wrap="square">
            <a:spAutoFit/>
          </a:bodyPr>
          <a:lstStyle/>
          <a:p>
            <a:pPr algn="just" rtl="1"/>
            <a:r>
              <a:rPr lang="fa-IR" sz="3200" b="1" dirty="0">
                <a:cs typeface="B Nazanin" panose="00000400000000000000" pitchFamily="2" charset="-78"/>
              </a:rPr>
              <a:t>معلولیت چیست؟</a:t>
            </a:r>
          </a:p>
          <a:p>
            <a:pPr algn="just" rtl="1"/>
            <a:r>
              <a:rPr lang="fa-IR" sz="3200" dirty="0">
                <a:cs typeface="B Nazanin" panose="00000400000000000000" pitchFamily="2" charset="-78"/>
              </a:rPr>
              <a:t> </a:t>
            </a:r>
            <a:r>
              <a:rPr lang="fa-IR" sz="3200" dirty="0" smtClean="0">
                <a:cs typeface="B Nazanin" panose="00000400000000000000" pitchFamily="2" charset="-78"/>
              </a:rPr>
              <a:t>هر </a:t>
            </a:r>
            <a:r>
              <a:rPr lang="fa-IR" sz="3200" dirty="0">
                <a:cs typeface="B Nazanin" panose="00000400000000000000" pitchFamily="2" charset="-78"/>
              </a:rPr>
              <a:t>نوع کمبود یا فقدان توانایی ناشی از اختلال که فعالیت فرد را برای انجام امری به روش افراد عادی، محدود کند یا دامنه فعالیت وی را از حالت طبیعی خارج نماید، معلولیت نامیده می‌شود</a:t>
            </a:r>
            <a:r>
              <a:rPr lang="fa-IR" sz="3200" dirty="0" smtClean="0">
                <a:cs typeface="B Nazanin" panose="00000400000000000000" pitchFamily="2" charset="-78"/>
              </a:rPr>
              <a:t>.</a:t>
            </a:r>
          </a:p>
          <a:p>
            <a:pPr algn="just" rtl="1"/>
            <a:r>
              <a:rPr lang="ar-SA" sz="3200" b="1" dirty="0">
                <a:cs typeface="B Nazanin" panose="00000400000000000000" pitchFamily="2" charset="-78"/>
              </a:rPr>
              <a:t>فرد دارای معلولیت </a:t>
            </a:r>
            <a:r>
              <a:rPr lang="fa-IR" sz="3200" b="1" dirty="0">
                <a:cs typeface="B Nazanin" panose="00000400000000000000" pitchFamily="2" charset="-78"/>
              </a:rPr>
              <a:t>؟</a:t>
            </a:r>
          </a:p>
          <a:p>
            <a:pPr algn="just" rtl="1"/>
            <a:r>
              <a:rPr lang="ar-SA" sz="3200" dirty="0">
                <a:cs typeface="B Nazanin" panose="00000400000000000000" pitchFamily="2" charset="-78"/>
              </a:rPr>
              <a:t> شخصی است که با تائید کمیسیون پزشکی توانبخشی تعیین نوع و شدت معلولیت سازمان بهزیستی کشور با انواع معلولیت ها در اثر اختلال و آسیب جسمی ، حسی (بینایی ، شنوایی ) ، ذهنی ، روانی و یا توآم با محدودیت قابل توجه و مستمر در فعالیت های روزمره زندگی و مشارکت اجتماعی ،مواجه </a:t>
            </a:r>
            <a:endParaRPr lang="fa-IR" sz="3200" dirty="0" smtClean="0">
              <a:cs typeface="B Nazanin" panose="00000400000000000000" pitchFamily="2" charset="-78"/>
            </a:endParaRPr>
          </a:p>
          <a:p>
            <a:pPr algn="just" rtl="1"/>
            <a:r>
              <a:rPr lang="ar-SA" sz="3200" dirty="0" smtClean="0">
                <a:cs typeface="B Nazanin" panose="00000400000000000000" pitchFamily="2" charset="-78"/>
              </a:rPr>
              <a:t>میباشد.</a:t>
            </a:r>
            <a:endParaRPr lang="en-US" sz="3200" dirty="0">
              <a:cs typeface="B Nazanin" panose="00000400000000000000" pitchFamily="2" charset="-78"/>
            </a:endParaRPr>
          </a:p>
        </p:txBody>
      </p:sp>
    </p:spTree>
    <p:extLst>
      <p:ext uri="{BB962C8B-B14F-4D97-AF65-F5344CB8AC3E}">
        <p14:creationId xmlns:p14="http://schemas.microsoft.com/office/powerpoint/2010/main" val="232392590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قانون حمایت از حقوق افراد دارای معلولیت</a:t>
            </a:r>
            <a:endParaRPr lang="fa-IR" sz="2800" b="1" dirty="0">
              <a:solidFill>
                <a:srgbClr val="FF0000"/>
              </a:solidFill>
              <a:cs typeface="B Titr" panose="00000700000000000000" pitchFamily="2" charset="-78"/>
            </a:endParaRPr>
          </a:p>
        </p:txBody>
      </p:sp>
      <p:sp>
        <p:nvSpPr>
          <p:cNvPr id="7" name="Content Placeholder 2"/>
          <p:cNvSpPr>
            <a:spLocks noGrp="1"/>
          </p:cNvSpPr>
          <p:nvPr>
            <p:ph idx="1"/>
          </p:nvPr>
        </p:nvSpPr>
        <p:spPr>
          <a:xfrm>
            <a:off x="1547663" y="617838"/>
            <a:ext cx="7549943" cy="6240161"/>
          </a:xfrm>
        </p:spPr>
        <p:txBody>
          <a:bodyPr>
            <a:noAutofit/>
          </a:bodyPr>
          <a:lstStyle/>
          <a:p>
            <a:pPr algn="just" rtl="1"/>
            <a:r>
              <a:rPr lang="fa-IR" sz="2300" b="1" dirty="0" smtClean="0">
                <a:cs typeface="B Nazanin" panose="00000400000000000000" pitchFamily="2" charset="-78"/>
              </a:rPr>
              <a:t>قانون </a:t>
            </a:r>
            <a:r>
              <a:rPr lang="fa-IR" sz="2300" b="1" dirty="0">
                <a:cs typeface="B Nazanin" panose="00000400000000000000" pitchFamily="2" charset="-78"/>
              </a:rPr>
              <a:t>جامع حمایت از حقوق معلولان در </a:t>
            </a:r>
            <a:r>
              <a:rPr lang="fa-IR" sz="2300" b="1" dirty="0" smtClean="0">
                <a:cs typeface="B Nazanin" panose="00000400000000000000" pitchFamily="2" charset="-78"/>
              </a:rPr>
              <a:t>تاریخ 1396/12/20 به تصویب       </a:t>
            </a:r>
            <a:r>
              <a:rPr lang="fa-IR" sz="2300" b="1" dirty="0">
                <a:cs typeface="B Nazanin" panose="00000400000000000000" pitchFamily="2" charset="-78"/>
              </a:rPr>
              <a:t>مجلس شورای اسلامی رسید.</a:t>
            </a:r>
          </a:p>
          <a:p>
            <a:pPr algn="just" rtl="1"/>
            <a:r>
              <a:rPr lang="fa-IR" sz="2300" b="1" dirty="0" smtClean="0">
                <a:cs typeface="B Nazanin" panose="00000400000000000000" pitchFamily="2" charset="-78"/>
              </a:rPr>
              <a:t>این </a:t>
            </a:r>
            <a:r>
              <a:rPr lang="fa-IR" sz="2300" b="1" dirty="0">
                <a:cs typeface="B Nazanin" panose="00000400000000000000" pitchFamily="2" charset="-78"/>
              </a:rPr>
              <a:t>قانون در تاریخ </a:t>
            </a:r>
            <a:r>
              <a:rPr lang="fa-IR" sz="2300" b="1" dirty="0" smtClean="0">
                <a:cs typeface="B Nazanin" panose="00000400000000000000" pitchFamily="2" charset="-78"/>
              </a:rPr>
              <a:t>1397/2/8 به </a:t>
            </a:r>
            <a:r>
              <a:rPr lang="fa-IR" sz="2300" b="1" dirty="0">
                <a:cs typeface="B Nazanin" panose="00000400000000000000" pitchFamily="2" charset="-78"/>
              </a:rPr>
              <a:t>دستگاههای اجرایی ابلاغ گردید</a:t>
            </a:r>
            <a:r>
              <a:rPr lang="fa-IR" sz="2300" b="1" dirty="0" smtClean="0">
                <a:cs typeface="B Nazanin" panose="00000400000000000000" pitchFamily="2" charset="-78"/>
              </a:rPr>
              <a:t>.</a:t>
            </a:r>
          </a:p>
          <a:p>
            <a:pPr algn="just" rtl="1"/>
            <a:r>
              <a:rPr lang="fa-IR" sz="2300" b="1" dirty="0" smtClean="0">
                <a:cs typeface="B Nazanin" panose="00000400000000000000" pitchFamily="2" charset="-78"/>
              </a:rPr>
              <a:t>قانون شامل </a:t>
            </a:r>
            <a:r>
              <a:rPr lang="fa-IR" sz="2300" b="1" dirty="0">
                <a:cs typeface="B Nazanin" panose="00000400000000000000" pitchFamily="2" charset="-78"/>
              </a:rPr>
              <a:t>5 آئین نامه (مواد 3 – 9 – 12 – 13 – 25 ) و یک اساس نامه </a:t>
            </a:r>
            <a:r>
              <a:rPr lang="fa-IR" sz="2300" b="1" dirty="0" smtClean="0">
                <a:cs typeface="B Nazanin" panose="00000400000000000000" pitchFamily="2" charset="-78"/>
              </a:rPr>
              <a:t> (</a:t>
            </a:r>
            <a:r>
              <a:rPr lang="fa-IR" sz="2300" b="1" dirty="0">
                <a:cs typeface="B Nazanin" panose="00000400000000000000" pitchFamily="2" charset="-78"/>
              </a:rPr>
              <a:t>ماده 10) صندوق حمایت فرصت های شغلی افراد دارای معلولیت و یک نظام نامه (ماده 14 ، نظام نامه جامع آموزش مهارت های فنی و حرفه ای </a:t>
            </a:r>
            <a:r>
              <a:rPr lang="fa-IR" sz="2300" b="1" dirty="0" smtClean="0">
                <a:cs typeface="B Nazanin" panose="00000400000000000000" pitchFamily="2" charset="-78"/>
              </a:rPr>
              <a:t>کار         آموزان </a:t>
            </a:r>
            <a:r>
              <a:rPr lang="fa-IR" sz="2300" b="1" dirty="0">
                <a:cs typeface="B Nazanin" panose="00000400000000000000" pitchFamily="2" charset="-78"/>
              </a:rPr>
              <a:t>دارای معلولیت) می باشد</a:t>
            </a:r>
            <a:r>
              <a:rPr lang="fa-IR" sz="2300" b="1" dirty="0" smtClean="0">
                <a:cs typeface="B Nazanin" panose="00000400000000000000" pitchFamily="2" charset="-78"/>
              </a:rPr>
              <a:t>.</a:t>
            </a:r>
          </a:p>
          <a:p>
            <a:pPr algn="just" rtl="1"/>
            <a:r>
              <a:rPr lang="fa-IR" sz="2300" b="1" dirty="0" smtClean="0">
                <a:cs typeface="B Nazanin" panose="00000400000000000000" pitchFamily="2" charset="-78"/>
              </a:rPr>
              <a:t>بر </a:t>
            </a:r>
            <a:r>
              <a:rPr lang="fa-IR" sz="2300" b="1" dirty="0">
                <a:cs typeface="B Nazanin" panose="00000400000000000000" pitchFamily="2" charset="-78"/>
              </a:rPr>
              <a:t>اساس بررسی انجام شده قانون و آئین نامه های اجرایی آن شامل 109 </a:t>
            </a:r>
            <a:endParaRPr lang="fa-IR" sz="2300" b="1" dirty="0" smtClean="0">
              <a:cs typeface="B Nazanin" panose="00000400000000000000" pitchFamily="2" charset="-78"/>
            </a:endParaRPr>
          </a:p>
          <a:p>
            <a:pPr algn="just" rtl="1"/>
            <a:r>
              <a:rPr lang="fa-IR" sz="2300" b="1" dirty="0" smtClean="0">
                <a:cs typeface="B Nazanin" panose="00000400000000000000" pitchFamily="2" charset="-78"/>
              </a:rPr>
              <a:t>حکم </a:t>
            </a:r>
            <a:r>
              <a:rPr lang="fa-IR" sz="2300" b="1" dirty="0">
                <a:cs typeface="B Nazanin" panose="00000400000000000000" pitchFamily="2" charset="-78"/>
              </a:rPr>
              <a:t>می باشد</a:t>
            </a:r>
            <a:r>
              <a:rPr lang="fa-IR" sz="2300" b="1" dirty="0" smtClean="0">
                <a:cs typeface="B Nazanin" panose="00000400000000000000" pitchFamily="2" charset="-78"/>
              </a:rPr>
              <a:t>.</a:t>
            </a:r>
          </a:p>
          <a:p>
            <a:pPr algn="just" rtl="1"/>
            <a:r>
              <a:rPr lang="fa-IR" sz="2300" b="1" dirty="0" smtClean="0">
                <a:cs typeface="B Nazanin" panose="00000400000000000000" pitchFamily="2" charset="-78"/>
              </a:rPr>
              <a:t>14 حکم تکالیف عمومی همه دستگاه ها می باشد. سایر احکام خاص یک </a:t>
            </a:r>
          </a:p>
          <a:p>
            <a:pPr algn="just" rtl="1"/>
            <a:r>
              <a:rPr lang="fa-IR" sz="2300" b="1" dirty="0" smtClean="0">
                <a:cs typeface="B Nazanin" panose="00000400000000000000" pitchFamily="2" charset="-78"/>
              </a:rPr>
              <a:t>دستگاه یا به صورت مشترک بین چند دستگاه است.</a:t>
            </a:r>
          </a:p>
          <a:p>
            <a:pPr algn="just" rtl="1"/>
            <a:r>
              <a:rPr lang="fa-IR" sz="2300" b="1" dirty="0" smtClean="0">
                <a:cs typeface="B Nazanin" panose="00000400000000000000" pitchFamily="2" charset="-78"/>
              </a:rPr>
              <a:t>قانون </a:t>
            </a:r>
            <a:r>
              <a:rPr lang="fa-IR" sz="2300" b="1" dirty="0">
                <a:cs typeface="B Nazanin" panose="00000400000000000000" pitchFamily="2" charset="-78"/>
              </a:rPr>
              <a:t>در </a:t>
            </a:r>
            <a:r>
              <a:rPr lang="fa-IR" sz="2300" b="1" dirty="0" smtClean="0">
                <a:cs typeface="B Nazanin" panose="00000400000000000000" pitchFamily="2" charset="-78"/>
              </a:rPr>
              <a:t>10 </a:t>
            </a:r>
            <a:r>
              <a:rPr lang="fa-IR" sz="2300" b="1" dirty="0">
                <a:cs typeface="B Nazanin" panose="00000400000000000000" pitchFamily="2" charset="-78"/>
              </a:rPr>
              <a:t>فصل و 34 ماده مصوب 1396/12/20 مجلس محترم شورای </a:t>
            </a:r>
            <a:endParaRPr lang="fa-IR" sz="2300" b="1" dirty="0" smtClean="0">
              <a:cs typeface="B Nazanin" panose="00000400000000000000" pitchFamily="2" charset="-78"/>
            </a:endParaRPr>
          </a:p>
          <a:p>
            <a:pPr algn="just" rtl="1"/>
            <a:r>
              <a:rPr lang="fa-IR" sz="2300" b="1" dirty="0" smtClean="0">
                <a:cs typeface="B Nazanin" panose="00000400000000000000" pitchFamily="2" charset="-78"/>
              </a:rPr>
              <a:t>اسلامی </a:t>
            </a:r>
            <a:r>
              <a:rPr lang="fa-IR" sz="2300" b="1" dirty="0">
                <a:cs typeface="B Nazanin" panose="00000400000000000000" pitchFamily="2" charset="-78"/>
              </a:rPr>
              <a:t>می باشد. </a:t>
            </a:r>
          </a:p>
          <a:p>
            <a:pPr algn="just" rtl="1"/>
            <a:endParaRPr lang="fa-IR" b="1" dirty="0">
              <a:cs typeface="B Nazanin" panose="00000400000000000000" pitchFamily="2" charset="-78"/>
            </a:endParaRPr>
          </a:p>
        </p:txBody>
      </p:sp>
    </p:spTree>
    <p:extLst>
      <p:ext uri="{BB962C8B-B14F-4D97-AF65-F5344CB8AC3E}">
        <p14:creationId xmlns:p14="http://schemas.microsoft.com/office/powerpoint/2010/main" val="274486469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قانون حمایت از حقوق افراد دارای معلولیت</a:t>
            </a:r>
            <a:endParaRPr lang="fa-IR" sz="2800" b="1" dirty="0">
              <a:solidFill>
                <a:srgbClr val="FF0000"/>
              </a:solidFill>
              <a:cs typeface="B Titr" panose="00000700000000000000" pitchFamily="2" charset="-78"/>
            </a:endParaRPr>
          </a:p>
        </p:txBody>
      </p:sp>
      <p:sp>
        <p:nvSpPr>
          <p:cNvPr id="4" name="Rectangle 3"/>
          <p:cNvSpPr/>
          <p:nvPr/>
        </p:nvSpPr>
        <p:spPr>
          <a:xfrm>
            <a:off x="1369707" y="975028"/>
            <a:ext cx="7882813" cy="4426853"/>
          </a:xfrm>
          <a:prstGeom prst="rect">
            <a:avLst/>
          </a:prstGeom>
        </p:spPr>
        <p:txBody>
          <a:bodyPr wrap="square">
            <a:spAutoFit/>
          </a:bodyPr>
          <a:lstStyle/>
          <a:p>
            <a:pPr algn="just" rtl="1">
              <a:lnSpc>
                <a:spcPts val="2600"/>
              </a:lnSpc>
              <a:spcAft>
                <a:spcPts val="0"/>
              </a:spcAft>
            </a:pPr>
            <a:r>
              <a:rPr lang="fa-IR"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فصل دوم – مناسب سازی ، دسترس پذیری و تردد و تحرک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b="1" u="sng" dirty="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ماده 2 به شرح ذیل به تصویب رسید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ماده 2-</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کلیه وزارتخانه‌ها، سازمان‌ها و موسسات و شرکت‌های دولتی و نهادهای عمومی و انقلابی </a:t>
            </a:r>
            <a:endPar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موظفند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طراحی، تولید و احداث ساختمان‌ها و اماکن عمومی و معابر و وسایل خدماتی به نحوی </a:t>
            </a:r>
            <a:endPar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عمل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نمایند که امکان دسترسی و بهره‌مندی از آنها برای افراد دارای معلولیت همچون سایر افراد </a:t>
            </a:r>
            <a:endPar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فراهم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گردد</a:t>
            </a:r>
            <a:r>
              <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تبصره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وزارتخانه‌ها، سازمان‌ها و موسسات و شرکت‌های دولتی و نهادهای عمومی و انقلابی موظفند در طراحی، تولید و احداث ساختمان‌ها و اماکن عمومی و معابر و وسایل خدماتی به نحوی عمل </a:t>
            </a:r>
            <a:endPar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نمایند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که امکان دسترسی و بهره‌مندی از آنها برای افراد دارای معلولیت همچون سایر افراد </a:t>
            </a: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فراهم</a:t>
            </a: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گردد</a:t>
            </a:r>
            <a:r>
              <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تبصره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وزارتخانه‌ها، سازمان‌ها و موسسات و شرکت‌های دولتی و نهادهای عمومی و انقلابی موظفند جهت دسترسی و بهره‌مندی افراد دارای معلولیت، ساختمان‌ها و اماکن </a:t>
            </a:r>
            <a:r>
              <a:rPr lang="fa-IR" b="1" u="sng"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عمو</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 ورزشی و تفریحی</a:t>
            </a: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algn="just" rtl="1">
              <a:lnSpc>
                <a:spcPts val="2600"/>
              </a:lnSpc>
              <a:spcAft>
                <a:spcPts val="0"/>
              </a:spcAft>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معابر و وسایل خدماتی موجود را در چهارچوب بودجه‌های مصوب سالانه خود مناسب‌سازی نمایند</a:t>
            </a:r>
            <a:r>
              <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55056379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602806"/>
          </a:xfrm>
        </p:spPr>
        <p:txBody>
          <a:bodyPr/>
          <a:lstStyle/>
          <a:p>
            <a:pPr algn="ctr" rtl="1"/>
            <a:r>
              <a:rPr lang="fa-IR" sz="2800" b="1" dirty="0" smtClean="0">
                <a:solidFill>
                  <a:srgbClr val="FF0000"/>
                </a:solidFill>
                <a:cs typeface="B Titr" panose="00000700000000000000" pitchFamily="2" charset="-78"/>
              </a:rPr>
              <a:t>قانون حمایت از حقوق افراد دارای معلولیت</a:t>
            </a:r>
            <a:endParaRPr lang="fa-IR" sz="2800" b="1" dirty="0">
              <a:solidFill>
                <a:srgbClr val="FF0000"/>
              </a:solidFill>
              <a:cs typeface="B Titr" panose="00000700000000000000" pitchFamily="2" charset="-78"/>
            </a:endParaRPr>
          </a:p>
        </p:txBody>
      </p:sp>
      <p:sp>
        <p:nvSpPr>
          <p:cNvPr id="2" name="Rectangle 1"/>
          <p:cNvSpPr/>
          <p:nvPr/>
        </p:nvSpPr>
        <p:spPr>
          <a:xfrm>
            <a:off x="1547664" y="393671"/>
            <a:ext cx="7596336" cy="6608989"/>
          </a:xfrm>
          <a:prstGeom prst="rect">
            <a:avLst/>
          </a:prstGeom>
        </p:spPr>
        <p:txBody>
          <a:bodyPr wrap="square">
            <a:spAutoFit/>
          </a:bodyPr>
          <a:lstStyle/>
          <a:p>
            <a:pPr algn="just" rtl="1">
              <a:lnSpc>
                <a:spcPts val="2600"/>
              </a:lnSpc>
              <a:spcAft>
                <a:spcPts val="0"/>
              </a:spcAft>
            </a:pPr>
            <a:r>
              <a:rPr lang="fa-IR"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ماده 3 -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به منظور نظارت بر امور مناسب‏سازی و همچنین نظارت بر اجرای ماده 2 این قانون ستاد هماهنگی و پیگیری مناسب‏سازی کشور به شرح زیر تشکیل می‏گردد: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1-وزیر کشور یا معاون ذیربط (رئیس)</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2-رئیس سازمان (دبیر)</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3-معاون ذیربط وزیر راه و شهرسازی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4-معاون ذیربط وزارت صنعت، معدن و تجارت</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5-معاون ذیربط وزارت علوم، تحقیقات و فناوری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6-معاون ذیربط وزارت آموزش و پرورش</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7-معاون ذیربط سازمان برنامه و بودجه</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8-معاون ذیربط سازمان صدا و سیمای جمهوری اسلامی ایران</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9-معاون ذیربط بنیاد شهید و امور ایثارگران</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10-نماینده تشکل‏های غیردولتی جانبازان</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11-نماینده شبکه‏های ملی تشکل‏های مردم نهاد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12-رئیس شورای عالی استانها</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2600"/>
              </a:lnSpc>
              <a:spcAft>
                <a:spcPts val="0"/>
              </a:spcAft>
              <a:tabLst>
                <a:tab pos="1075055" algn="l"/>
              </a:tabLst>
            </a:pP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13</a:t>
            </a:r>
            <a:r>
              <a:rPr lang="fa-IR"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نماینده سایر دستگاه‏ها حسب مورد بنا به دعوت رئیس ستاد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30000"/>
              </a:lnSpc>
              <a:spcAft>
                <a:spcPts val="0"/>
              </a:spcAft>
            </a:pPr>
            <a:r>
              <a:rPr lang="ar-SA" b="1" u="sng" dirty="0">
                <a:solidFill>
                  <a:srgbClr val="FF0000"/>
                </a:solidFill>
                <a:latin typeface="Tahoma" panose="020B0604030504040204" pitchFamily="34" charset="0"/>
                <a:ea typeface="Times New Roman" panose="02020603050405020304" pitchFamily="18" charset="0"/>
                <a:cs typeface="B Nazanin" panose="00000400000000000000" pitchFamily="2" charset="-78"/>
              </a:rPr>
              <a:t>‌تبصره 1 -</a:t>
            </a: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ستاد مکلف است بر امر مناسب‌سازی ساختمانها و ‌اماکن دولتی و عمومی دستگاهـهای مـذکور در ماده (2 ) این قانون نظارت و گزارشات اقدامات آنها را ‌درخواست نماید</a:t>
            </a:r>
            <a:r>
              <a:rPr lang="en-US"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1800"/>
              </a:lnSpc>
              <a:spcAft>
                <a:spcPts val="750"/>
              </a:spcAft>
            </a:pPr>
            <a:r>
              <a:rPr lang="ar-SA" b="1" u="sng" dirty="0">
                <a:solidFill>
                  <a:srgbClr val="FF0000"/>
                </a:solidFill>
                <a:latin typeface="Tahoma" panose="020B0604030504040204" pitchFamily="34" charset="0"/>
                <a:ea typeface="Times New Roman" panose="02020603050405020304" pitchFamily="18" charset="0"/>
                <a:cs typeface="B Nazanin" panose="00000400000000000000" pitchFamily="2" charset="-78"/>
              </a:rPr>
              <a:t>تبصره 2 -</a:t>
            </a: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آیین‏نامه اجرایی این ماده ظرف مدت شش ماه از ابلاغ این قانون توسط سازمان و </a:t>
            </a:r>
            <a:r>
              <a:rPr lang="ar-SA"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با</a:t>
            </a:r>
            <a:endParaRPr lang="fa-IR"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algn="just" rtl="1">
              <a:lnSpc>
                <a:spcPts val="1800"/>
              </a:lnSpc>
              <a:spcAft>
                <a:spcPts val="750"/>
              </a:spcAft>
            </a:pPr>
            <a:r>
              <a:rPr lang="ar-SA"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مشارکت وزرات کشور، وزارت راه و شهرسازی و سازمان برنامه و بودجه کشور تهیه می‏شود و به تصویب هیئت وزیران می‏رسد.»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1212986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02.emf"/>
          <p:cNvPicPr>
            <a:picLocks noChangeAspect="1"/>
          </p:cNvPicPr>
          <p:nvPr/>
        </p:nvPicPr>
        <p:blipFill>
          <a:blip r:embed="rId2" cstate="print"/>
          <a:stretch>
            <a:fillRect/>
          </a:stretch>
        </p:blipFill>
        <p:spPr>
          <a:xfrm>
            <a:off x="395536" y="260648"/>
            <a:ext cx="714380" cy="7143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47664" y="634923"/>
            <a:ext cx="7596336" cy="1384995"/>
          </a:xfrm>
          <a:prstGeom prst="rect">
            <a:avLst/>
          </a:prstGeom>
        </p:spPr>
        <p:txBody>
          <a:bodyPr wrap="square">
            <a:spAutoFit/>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 </a:t>
            </a:r>
            <a:endParaRPr lang="fa-IR" sz="2800" dirty="0">
              <a:cs typeface="B Titr" panose="00000700000000000000" pitchFamily="2" charset="-78"/>
            </a:endParaRPr>
          </a:p>
          <a:p>
            <a:pPr algn="ctr" rtl="1"/>
            <a:endParaRPr lang="fa-IR" sz="2800" dirty="0">
              <a:cs typeface="B Titr" panose="00000700000000000000" pitchFamily="2" charset="-78"/>
            </a:endParaRPr>
          </a:p>
        </p:txBody>
      </p:sp>
      <p:sp>
        <p:nvSpPr>
          <p:cNvPr id="6" name="Title 1"/>
          <p:cNvSpPr>
            <a:spLocks noGrp="1"/>
          </p:cNvSpPr>
          <p:nvPr>
            <p:ph type="title"/>
          </p:nvPr>
        </p:nvSpPr>
        <p:spPr>
          <a:xfrm>
            <a:off x="1523437" y="15032"/>
            <a:ext cx="7620000" cy="720080"/>
          </a:xfrm>
        </p:spPr>
        <p:txBody>
          <a:bodyPr/>
          <a:lstStyle/>
          <a:p>
            <a:pPr algn="ctr" rtl="1"/>
            <a:r>
              <a:rPr lang="fa-IR" sz="2800" b="1" dirty="0" smtClean="0">
                <a:solidFill>
                  <a:srgbClr val="FF0000"/>
                </a:solidFill>
                <a:cs typeface="B Titr" panose="00000700000000000000" pitchFamily="2" charset="-78"/>
              </a:rPr>
              <a:t>قانون حمایت از حقوق افراد دارای معلولیت</a:t>
            </a:r>
            <a:endParaRPr lang="fa-IR" sz="2800" b="1" dirty="0">
              <a:solidFill>
                <a:srgbClr val="FF0000"/>
              </a:solidFill>
              <a:cs typeface="B Titr" panose="00000700000000000000" pitchFamily="2" charset="-78"/>
            </a:endParaRPr>
          </a:p>
        </p:txBody>
      </p:sp>
      <p:sp>
        <p:nvSpPr>
          <p:cNvPr id="9" name="Content Placeholder 2"/>
          <p:cNvSpPr>
            <a:spLocks noGrp="1"/>
          </p:cNvSpPr>
          <p:nvPr>
            <p:ph idx="1"/>
          </p:nvPr>
        </p:nvSpPr>
        <p:spPr>
          <a:xfrm>
            <a:off x="1547664" y="634924"/>
            <a:ext cx="7596336" cy="5492210"/>
          </a:xfrm>
        </p:spPr>
        <p:txBody>
          <a:bodyPr>
            <a:noAutofit/>
          </a:bodyPr>
          <a:lstStyle/>
          <a:p>
            <a:pPr algn="just" rtl="1"/>
            <a:r>
              <a:rPr lang="fa-IR" sz="2200" b="1" dirty="0">
                <a:cs typeface="B Nazanin" panose="00000400000000000000" pitchFamily="2" charset="-78"/>
              </a:rPr>
              <a:t>تعداد 9 ماده از ماده های قانون حمایت از حقوق معلولان (شامل ماده </a:t>
            </a:r>
            <a:r>
              <a:rPr lang="fa-IR" sz="2200" b="1" dirty="0" smtClean="0">
                <a:cs typeface="B Nazanin" panose="00000400000000000000" pitchFamily="2" charset="-78"/>
              </a:rPr>
              <a:t>های</a:t>
            </a:r>
          </a:p>
          <a:p>
            <a:pPr algn="just" rtl="1"/>
            <a:r>
              <a:rPr lang="fa-IR" sz="2200" b="1" dirty="0" smtClean="0">
                <a:cs typeface="B Nazanin" panose="00000400000000000000" pitchFamily="2" charset="-78"/>
              </a:rPr>
              <a:t> </a:t>
            </a:r>
            <a:r>
              <a:rPr lang="fa-IR" sz="2200" b="1" dirty="0">
                <a:cs typeface="B Nazanin" panose="00000400000000000000" pitchFamily="2" charset="-78"/>
              </a:rPr>
              <a:t>2 – 3 – 8 – 11 – 15 – 25 – 27 – 28 – و 32)  ،  و 14 حکم تکالیف </a:t>
            </a:r>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عمومی </a:t>
            </a:r>
            <a:r>
              <a:rPr lang="fa-IR" sz="2200" b="1" dirty="0">
                <a:cs typeface="B Nazanin" panose="00000400000000000000" pitchFamily="2" charset="-78"/>
              </a:rPr>
              <a:t>همه دستگاهها می باشد.</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سایر </a:t>
            </a:r>
            <a:r>
              <a:rPr lang="fa-IR" sz="2200" b="1" dirty="0">
                <a:cs typeface="B Nazanin" panose="00000400000000000000" pitchFamily="2" charset="-78"/>
              </a:rPr>
              <a:t>احکام خاص یک دستگاه یا به صورت مشترک بین چند دستگاه می باشد.</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دستگاههای </a:t>
            </a:r>
            <a:r>
              <a:rPr lang="fa-IR" sz="2200" b="1" dirty="0">
                <a:cs typeface="B Nazanin" panose="00000400000000000000" pitchFamily="2" charset="-78"/>
              </a:rPr>
              <a:t>مشمول قانون، دستگاههای اجرایی موضوع ماده (5) قانون </a:t>
            </a:r>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مدیریت </a:t>
            </a:r>
            <a:r>
              <a:rPr lang="fa-IR" sz="2200" b="1" dirty="0">
                <a:cs typeface="B Nazanin" panose="00000400000000000000" pitchFamily="2" charset="-78"/>
              </a:rPr>
              <a:t>خدمات کشوری مصوب 8/7/1386 با اصلاحات و الحاقات بعدی آن، </a:t>
            </a:r>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قوه </a:t>
            </a:r>
            <a:r>
              <a:rPr lang="fa-IR" sz="2200" b="1" dirty="0">
                <a:cs typeface="B Nazanin" panose="00000400000000000000" pitchFamily="2" charset="-78"/>
              </a:rPr>
              <a:t>قضائیه، قوه مقننه، مجمع تشخیص مصلحت نظام و شورای نگهبان و </a:t>
            </a:r>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سازمان </a:t>
            </a:r>
            <a:r>
              <a:rPr lang="fa-IR" sz="2200" b="1" dirty="0">
                <a:cs typeface="B Nazanin" panose="00000400000000000000" pitchFamily="2" charset="-78"/>
              </a:rPr>
              <a:t>ها و موسسات وابسته و تابعه آنها، شهرداری ها و کلیه سازمان ها </a:t>
            </a:r>
            <a:r>
              <a:rPr lang="fa-IR" sz="2200" b="1" dirty="0" smtClean="0">
                <a:cs typeface="B Nazanin" panose="00000400000000000000" pitchFamily="2" charset="-78"/>
              </a:rPr>
              <a:t>و</a:t>
            </a:r>
          </a:p>
          <a:p>
            <a:pPr algn="just" rtl="1"/>
            <a:r>
              <a:rPr lang="fa-IR" sz="2200" b="1" dirty="0" smtClean="0">
                <a:cs typeface="B Nazanin" panose="00000400000000000000" pitchFamily="2" charset="-78"/>
              </a:rPr>
              <a:t> </a:t>
            </a:r>
            <a:r>
              <a:rPr lang="fa-IR" sz="2200" b="1" dirty="0">
                <a:cs typeface="B Nazanin" panose="00000400000000000000" pitchFamily="2" charset="-78"/>
              </a:rPr>
              <a:t>شرکت هایی که شمول آنها مستلزم ذکر نام است و یا به نحوی از آنها از بودجه عمومی دولت استفاده می کنند و یا قسمتی از بودجه آنها توسط دولت </a:t>
            </a:r>
            <a:r>
              <a:rPr lang="fa-IR" sz="2200" b="1" dirty="0" smtClean="0">
                <a:cs typeface="B Nazanin" panose="00000400000000000000" pitchFamily="2" charset="-78"/>
              </a:rPr>
              <a:t>تامین</a:t>
            </a:r>
          </a:p>
          <a:p>
            <a:pPr algn="just" rtl="1"/>
            <a:r>
              <a:rPr lang="fa-IR" sz="2200" b="1" dirty="0" smtClean="0">
                <a:cs typeface="B Nazanin" panose="00000400000000000000" pitchFamily="2" charset="-78"/>
              </a:rPr>
              <a:t> </a:t>
            </a:r>
            <a:r>
              <a:rPr lang="fa-IR" sz="2200" b="1" dirty="0">
                <a:cs typeface="B Nazanin" panose="00000400000000000000" pitchFamily="2" charset="-78"/>
              </a:rPr>
              <a:t>می گردد، می باشند.</a:t>
            </a:r>
          </a:p>
          <a:p>
            <a:pPr algn="just" rtl="1"/>
            <a:endParaRPr lang="fa-IR" sz="2200" b="1" dirty="0">
              <a:cs typeface="B Nazanin" panose="00000400000000000000" pitchFamily="2" charset="-78"/>
            </a:endParaRPr>
          </a:p>
        </p:txBody>
      </p:sp>
    </p:spTree>
    <p:extLst>
      <p:ext uri="{BB962C8B-B14F-4D97-AF65-F5344CB8AC3E}">
        <p14:creationId xmlns:p14="http://schemas.microsoft.com/office/powerpoint/2010/main" val="426228717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5d66d1e42db3547cee7ab0b2549e1a3cb71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2021</Words>
  <Application>Microsoft Office PowerPoint</Application>
  <PresentationFormat>On-screen Show (4:3)</PresentationFormat>
  <Paragraphs>260</Paragraphs>
  <Slides>39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맑은 고딕</vt:lpstr>
      <vt:lpstr>Arial</vt:lpstr>
      <vt:lpstr>B Farnaz</vt:lpstr>
      <vt:lpstr>B Nazanin</vt:lpstr>
      <vt:lpstr>B Titr</vt:lpstr>
      <vt:lpstr>Calibri</vt:lpstr>
      <vt:lpstr>Tahoma</vt:lpstr>
      <vt:lpstr>Times New Roman</vt:lpstr>
      <vt:lpstr>Office Theme</vt:lpstr>
      <vt:lpstr>Custom Design</vt:lpstr>
      <vt:lpstr>PowerPoint Presentation</vt:lpstr>
      <vt:lpstr>PowerPoint Presentation</vt:lpstr>
      <vt:lpstr>کلیات</vt:lpstr>
      <vt:lpstr>مناسب سازی قبل از دهه 70 در کشورهای آسیا دیده  از جنگ جهانی اول و دوم  طرح گردید  و به طور رسمی در  دهه 70 میلادی در جهان مطرح گردید  در ایران با گذشت زمان به ویژه پس از جنگ تحمیلی 8 ساله  ضرورت پرداختن به مقوله مناسب سازی محیط برای معلولین  و جانبازان نمود و عینی تر یافت    شروع بحث مناسب سازی اماکن و فضاهای شهری برای  معلولان جسمی و حرکتی در مرگز تحقیقات ساختمان و  مسکن وزارت مسکن و شهرسازی سابق(راه و شهرسازی کنونی)  در سال 1365 با اولویت ساختمان های آموزشی و عمومی گردید  </vt:lpstr>
      <vt:lpstr>PowerPoint Presentation</vt:lpstr>
      <vt:lpstr>قانون حمایت از حقوق افراد دارای معلولیت</vt:lpstr>
      <vt:lpstr>قانون حمایت از حقوق افراد دارای معلولیت</vt:lpstr>
      <vt:lpstr>قانون حمایت از حقوق افراد دارای معلولیت</vt:lpstr>
      <vt:lpstr>قانون حمایت از حقوق افراد دارای معلولیت</vt:lpstr>
      <vt:lpstr>قانون حمایت از حقوق افراد دارای معلولیت</vt:lpstr>
      <vt:lpstr>PowerPoint Presentation</vt:lpstr>
      <vt:lpstr>جامعه هدف</vt:lpstr>
      <vt:lpstr>نهادهای درگیر مناسب سازی</vt:lpstr>
      <vt:lpstr>مناسب سازی</vt:lpstr>
      <vt:lpstr>محیط قابل دسترسی</vt:lpstr>
      <vt:lpstr>فضاهای قابل دسترسی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www.Ghalamo.com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www.Ghalamo.com</dc:creator>
  <dc:description>www.Ghalamo.com</dc:description>
  <cp:lastModifiedBy>navideh omani</cp:lastModifiedBy>
  <cp:revision>292</cp:revision>
  <dcterms:created xsi:type="dcterms:W3CDTF">2014-04-01T16:35:38Z</dcterms:created>
  <dcterms:modified xsi:type="dcterms:W3CDTF">2024-05-26T05:01:38Z</dcterms:modified>
</cp:coreProperties>
</file>