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93296810-A885-4BE3-A3E7-6D5BEEA58F35}" styleName="Medium Style 2 - Accent 6">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cmpd="sng" w="38100">
              <a:solidFill>
                <a:schemeClr val="lt1"/>
              </a:solidFill>
            </a:ln>
          </a:top>
        </a:tcBdr>
        <a:fill>
          <a:solidFill>
            <a:schemeClr val="accent6"/>
          </a:solidFill>
        </a:fill>
      </a:tcStyle>
    </a:lastRow>
    <a:firstRow>
      <a:tcTxStyle b="on">
        <a:fontRef idx="minor">
          <a:prstClr val="black"/>
        </a:fontRef>
        <a:schemeClr val="lt1"/>
      </a:tcTxStyle>
      <a:tcStyle>
        <a:tcBdr>
          <a:bottom>
            <a:ln cmpd="sng" w="38100">
              <a:solidFill>
                <a:schemeClr val="lt1"/>
              </a:solidFill>
            </a:ln>
          </a:bottom>
        </a:tcBdr>
        <a:fill>
          <a:solidFill>
            <a:schemeClr val="accent6"/>
          </a:solidFill>
        </a:fill>
      </a:tcStyle>
    </a:firstRow>
  </a:tblStyle>
  <a:tblStyle styleId="{1FECB4D8-DB02-4DC6-A0A2-4F2EBAE1DC90}" styleName="Medium Style 1 - Accent 3">
    <a:wholeTbl>
      <a:tcTxStyle>
        <a:fontRef idx="minor">
          <a:scrgbClr b="0" g="0" r="0"/>
        </a:fontRef>
        <a:schemeClr val="dk1"/>
      </a:tcTxStyle>
      <a:tcStyle>
        <a:tcBdr>
          <a:left>
            <a:ln cmpd="sng" w="12700">
              <a:solidFill>
                <a:schemeClr val="accent3"/>
              </a:solidFill>
            </a:ln>
          </a:left>
          <a:right>
            <a:ln cmpd="sng" w="12700">
              <a:solidFill>
                <a:schemeClr val="accent3"/>
              </a:solidFill>
            </a:ln>
          </a:right>
          <a:top>
            <a:ln cmpd="sng" w="12700">
              <a:solidFill>
                <a:schemeClr val="accent3"/>
              </a:solidFill>
            </a:ln>
          </a:top>
          <a:bottom>
            <a:ln cmpd="sng" w="12700">
              <a:solidFill>
                <a:schemeClr val="accent3"/>
              </a:solidFill>
            </a:ln>
          </a:bottom>
          <a:insideH>
            <a:ln cmpd="sng" w="12700">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cmpd="dbl" w="50800">
              <a:solidFill>
                <a:schemeClr val="accent3"/>
              </a:solidFill>
            </a:ln>
          </a:top>
        </a:tcBdr>
        <a:fill>
          <a:solidFill>
            <a:schemeClr val="lt1"/>
          </a:solidFill>
        </a:fill>
      </a:tcStyle>
    </a:lastRow>
    <a:firstRow>
      <a:tcTxStyle b="on">
        <a:fontRef idx="minor">
          <a:scrgbClr b="0" g="0" r="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BD46-8512-4493-927A-B973D4892825}" type="datetimeFigureOut">
              <a:rPr lang="en-US" smtClean="0"/>
              <a:t>10/31/2021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8D0C9-8E7E-4FEE-914E-42CBD5B232B9}" type="slidenum">
              <a:rPr lang="en-US" smtClean="0"/>
              <a:t>‹#›</a:t>
            </a:fld>
            <a:endParaRPr lang="en-US"/>
          </a:p>
        </p:txBody>
      </p:sp>
    </p:spTree>
    <p:extLst>
      <p:ext uri="{BB962C8B-B14F-4D97-AF65-F5344CB8AC3E}">
        <p14:creationId xmlns:p14="http://schemas.microsoft.com/office/powerpoint/2010/main" val="401717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5" name="Footer Placeholder 4"/>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57912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53DBA-D1D5-4268-B4A1-D12FB15D089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319789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3DBA-D1D5-4268-B4A1-D12FB15D089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291196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3DBA-D1D5-4268-B4A1-D12FB15D089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1138441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09"/>
            <a:ext cx="12205447" cy="6865309"/>
          </a:xfrm>
          <a:prstGeom prst="rect">
            <a:avLst/>
          </a:prstGeom>
        </p:spPr>
      </p:pic>
      <p:sp>
        <p:nvSpPr>
          <p:cNvPr id="6" name="Title 1"/>
          <p:cNvSpPr>
            <a:spLocks noGrp="1"/>
          </p:cNvSpPr>
          <p:nvPr>
            <p:ph type="title"/>
          </p:nvPr>
        </p:nvSpPr>
        <p:spPr>
          <a:xfrm>
            <a:off x="1264249" y="643965"/>
            <a:ext cx="9676947" cy="833438"/>
          </a:xfrm>
        </p:spPr>
        <p:txBody>
          <a:bodyPr/>
          <a:lstStyle>
            <a:lvl1pPr>
              <a:defRPr>
                <a:solidFill>
                  <a:srgbClr val="006633"/>
                </a:solidFill>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1264249" y="1956113"/>
            <a:ext cx="9708551" cy="2938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474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3DBA-D1D5-4268-B4A1-D12FB15D089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147689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3DBA-D1D5-4268-B4A1-D12FB15D089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101183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53DBA-D1D5-4268-B4A1-D12FB15D0893}"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424720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53DBA-D1D5-4268-B4A1-D12FB15D0893}"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126089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53DBA-D1D5-4268-B4A1-D12FB15D0893}"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402962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53DBA-D1D5-4268-B4A1-D12FB15D0893}"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422939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3DBA-D1D5-4268-B4A1-D12FB15D0893}"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299695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3DBA-D1D5-4268-B4A1-D12FB15D0893}"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189B-B41E-43A9-A407-FB77755983F3}" type="slidenum">
              <a:rPr lang="en-US" smtClean="0"/>
              <a:t>‹#›</a:t>
            </a:fld>
            <a:endParaRPr lang="en-US"/>
          </a:p>
        </p:txBody>
      </p:sp>
    </p:spTree>
    <p:extLst>
      <p:ext uri="{BB962C8B-B14F-4D97-AF65-F5344CB8AC3E}">
        <p14:creationId xmlns:p14="http://schemas.microsoft.com/office/powerpoint/2010/main" val="369529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53DBA-D1D5-4268-B4A1-D12FB15D0893}" type="datetimeFigureOut">
              <a:rPr lang="en-US" smtClean="0"/>
              <a:t>10/31/2021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B189B-B41E-43A9-A407-FB77755983F3}" type="slidenum">
              <a:rPr lang="en-US" smtClean="0"/>
              <a:t>‹#›</a:t>
            </a:fld>
            <a:endParaRPr lang="en-US"/>
          </a:p>
        </p:txBody>
      </p:sp>
    </p:spTree>
    <p:extLst>
      <p:ext uri="{BB962C8B-B14F-4D97-AF65-F5344CB8AC3E}">
        <p14:creationId xmlns:p14="http://schemas.microsoft.com/office/powerpoint/2010/main" val="140905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5232" y="5564444"/>
            <a:ext cx="7339912" cy="631967"/>
          </a:xfrm>
        </p:spPr>
        <p:txBody>
          <a:bodyPr>
            <a:noAutofit/>
          </a:bodyPr>
          <a:lstStyle/>
          <a:p>
            <a:pPr>
              <a:lnSpc>
                <a:spcPct val="150000"/>
              </a:lnSpc>
            </a:pPr>
            <a:r>
              <a:rPr lang="fa-IR" sz="2400" dirty="0" smtClean="0">
                <a:ln w="0"/>
                <a:effectLst>
                  <a:outerShdw blurRad="38100" dist="19050" dir="2700000" algn="tl" rotWithShape="0">
                    <a:schemeClr val="dk1">
                      <a:alpha val="40000"/>
                    </a:schemeClr>
                  </a:outerShdw>
                </a:effectLst>
                <a:cs typeface="B Titr" pitchFamily="2" charset="-78"/>
              </a:rPr>
              <a:t>معصومه </a:t>
            </a:r>
            <a:r>
              <a:rPr lang="fa-IR" sz="2400" dirty="0" err="1" smtClean="0">
                <a:ln w="0"/>
                <a:effectLst>
                  <a:outerShdw blurRad="38100" dist="19050" dir="2700000" algn="tl" rotWithShape="0">
                    <a:schemeClr val="dk1">
                      <a:alpha val="40000"/>
                    </a:schemeClr>
                  </a:outerShdw>
                </a:effectLst>
                <a:cs typeface="B Titr" pitchFamily="2" charset="-78"/>
              </a:rPr>
              <a:t>مؤیدی</a:t>
            </a:r>
            <a:r>
              <a:rPr lang="fa-IR" sz="2400" dirty="0" smtClean="0">
                <a:ln w="0"/>
                <a:effectLst>
                  <a:outerShdw blurRad="38100" dist="19050" dir="2700000" algn="tl" rotWithShape="0">
                    <a:schemeClr val="dk1">
                      <a:alpha val="40000"/>
                    </a:schemeClr>
                  </a:outerShdw>
                </a:effectLst>
                <a:cs typeface="B Titr" pitchFamily="2" charset="-78"/>
              </a:rPr>
              <a:t> - پاییز 1400</a:t>
            </a:r>
            <a:endParaRPr lang="fa-IR" sz="2400" dirty="0">
              <a:ln w="0"/>
              <a:effectLst>
                <a:outerShdw blurRad="38100" dist="19050" dir="2700000" algn="tl" rotWithShape="0">
                  <a:schemeClr val="dk1">
                    <a:alpha val="40000"/>
                  </a:schemeClr>
                </a:outerShdw>
              </a:effectLst>
              <a:cs typeface="B Titr" pitchFamily="2" charset="-78"/>
            </a:endParaRPr>
          </a:p>
        </p:txBody>
      </p:sp>
      <p:sp>
        <p:nvSpPr>
          <p:cNvPr id="3" name="Subtitle 2"/>
          <p:cNvSpPr>
            <a:spLocks noGrp="1"/>
          </p:cNvSpPr>
          <p:nvPr>
            <p:ph type="subTitle" idx="1"/>
          </p:nvPr>
        </p:nvSpPr>
        <p:spPr>
          <a:xfrm>
            <a:off x="1213136" y="329005"/>
            <a:ext cx="9267340" cy="619018"/>
          </a:xfrm>
          <a:ln>
            <a:noFill/>
          </a:ln>
        </p:spPr>
        <p:txBody>
          <a:bodyPr>
            <a:noAutofit/>
            <a:scene3d>
              <a:camera prst="orthographicFront"/>
              <a:lightRig rig="soft" dir="t">
                <a:rot lat="0" lon="0" rev="15600000"/>
              </a:lightRig>
            </a:scene3d>
            <a:sp3d extrusionH="57150" prstMaterial="softEdge">
              <a:bevelT w="25400" h="38100"/>
            </a:sp3d>
          </a:bodyPr>
          <a:lstStyle/>
          <a:p>
            <a:r>
              <a:rPr lang="fa-IR" sz="4000" b="1" dirty="0" smtClean="0">
                <a:ln/>
                <a:solidFill>
                  <a:schemeClr val="accent2">
                    <a:lumMod val="75000"/>
                  </a:schemeClr>
                </a:solidFill>
                <a:cs typeface="B Titr" pitchFamily="2" charset="-78"/>
              </a:rPr>
              <a:t>خشکسالی و راهبردهای سازگاری زنان روستایی</a:t>
            </a:r>
            <a:endParaRPr lang="fa-IR" sz="4000" b="1" dirty="0">
              <a:ln/>
              <a:solidFill>
                <a:schemeClr val="accent2">
                  <a:lumMod val="75000"/>
                </a:schemeClr>
              </a:solidFill>
              <a:cs typeface="B Titr" pitchFamily="2" charset="-78"/>
            </a:endParaRPr>
          </a:p>
        </p:txBody>
      </p:sp>
      <p:pic>
        <p:nvPicPr>
          <p:cNvPr id="8" name="Picture 4" descr="G:\مستندات 1396\امور زنان\بازدید صندوق کامفیروز از فعالیتهای صندوق سیدان و بزمیان\IMG_20180228_104305.jpg"/>
          <p:cNvPicPr>
            <a:picLocks noChangeAspect="1" noChangeArrowheads="1"/>
          </p:cNvPicPr>
          <p:nvPr/>
        </p:nvPicPr>
        <p:blipFill>
          <a:blip r:embed="rId3" cstate="print"/>
          <a:srcRect/>
          <a:stretch>
            <a:fillRect/>
          </a:stretch>
        </p:blipFill>
        <p:spPr bwMode="auto">
          <a:xfrm>
            <a:off x="1993556" y="1111576"/>
            <a:ext cx="7187514" cy="4289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611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796410"/>
          </a:xfrm>
        </p:spPr>
        <p:txBody>
          <a:bodyPr/>
          <a:lstStyle/>
          <a:p>
            <a:pPr algn="ctr" rtl="1"/>
            <a:r>
              <a:rPr lang="fa-IR" b="1" dirty="0" smtClean="0">
                <a:ln w="22225">
                  <a:solidFill>
                    <a:schemeClr val="accent2"/>
                  </a:solidFill>
                  <a:prstDash val="solid"/>
                </a:ln>
                <a:solidFill>
                  <a:schemeClr val="accent2">
                    <a:lumMod val="75000"/>
                  </a:schemeClr>
                </a:solidFill>
                <a:cs typeface="B Nazanin" panose="00000400000000000000" pitchFamily="2" charset="-78"/>
              </a:rPr>
              <a:t>زنان روستایی</a:t>
            </a:r>
            <a:endParaRPr lang="fa-IR" b="1" dirty="0">
              <a:ln w="22225">
                <a:solidFill>
                  <a:schemeClr val="accent2"/>
                </a:solidFill>
                <a:prstDash val="solid"/>
              </a:ln>
              <a:solidFill>
                <a:schemeClr val="accent2">
                  <a:lumMod val="75000"/>
                </a:schemeClr>
              </a:solidFill>
              <a:cs typeface="B Nazanin" panose="00000400000000000000" pitchFamily="2" charset="-78"/>
            </a:endParaRPr>
          </a:p>
        </p:txBody>
      </p:sp>
      <p:sp>
        <p:nvSpPr>
          <p:cNvPr id="6" name="Content Placeholder 5"/>
          <p:cNvSpPr>
            <a:spLocks noGrp="1"/>
          </p:cNvSpPr>
          <p:nvPr>
            <p:ph idx="1"/>
          </p:nvPr>
        </p:nvSpPr>
        <p:spPr>
          <a:xfrm>
            <a:off x="717176" y="1285103"/>
            <a:ext cx="10811678" cy="4985989"/>
          </a:xfrm>
        </p:spPr>
        <p:txBody>
          <a:bodyPr>
            <a:normAutofit fontScale="92500" lnSpcReduction="10000"/>
          </a:bodyPr>
          <a:lstStyle/>
          <a:p>
            <a:pPr algn="just" rtl="1">
              <a:lnSpc>
                <a:spcPct val="150000"/>
              </a:lnSpc>
            </a:pPr>
            <a:r>
              <a:rPr lang="ar-SA" dirty="0">
                <a:cs typeface="B Nazanin" panose="00000400000000000000" pitchFamily="2" charset="-78"/>
              </a:rPr>
              <a:t>زنان و مردان تغییر اقلیمی را به طرق مختلف تجربه می­کنند، چرا که نقش­ها، مسئولیت­ها، و هویت­های متمایزی از نظر اجتماعی دارند که منجر به انتخاب راهبرد­های مقابله­ای و واکنش­های مختلف می­گردد</a:t>
            </a:r>
            <a:r>
              <a:rPr lang="ar-SA" dirty="0" smtClean="0">
                <a:cs typeface="B Nazanin" panose="00000400000000000000" pitchFamily="2" charset="-78"/>
              </a:rPr>
              <a:t>.</a:t>
            </a:r>
            <a:endParaRPr lang="fa-IR" dirty="0" smtClean="0">
              <a:cs typeface="B Nazanin" panose="00000400000000000000" pitchFamily="2" charset="-78"/>
            </a:endParaRPr>
          </a:p>
          <a:p>
            <a:pPr algn="just" rtl="1">
              <a:lnSpc>
                <a:spcPct val="150000"/>
              </a:lnSpc>
            </a:pPr>
            <a:r>
              <a:rPr lang="ar-SA" dirty="0">
                <a:cs typeface="B Nazanin" panose="00000400000000000000" pitchFamily="2" charset="-78"/>
              </a:rPr>
              <a:t>در تمام اقلیم­های استان فارس، زنان در کار اقتصادی خانواده شریک هستند و کشاورزی بیشتر خانوادگی است. غالبا عملیات کاشت محصولات زراعی را مردان انجام می­دهند، اما عملیات داشت شامل وجین و برداشت میوه­جات و صیفی­جات را زنان انجام می­دهند.</a:t>
            </a:r>
            <a:endParaRPr lang="en-US" dirty="0">
              <a:cs typeface="B Nazanin" panose="00000400000000000000" pitchFamily="2" charset="-78"/>
            </a:endParaRPr>
          </a:p>
          <a:p>
            <a:pPr algn="just" rtl="1">
              <a:lnSpc>
                <a:spcPct val="150000"/>
              </a:lnSpc>
            </a:pPr>
            <a:r>
              <a:rPr lang="ar-SA" dirty="0">
                <a:cs typeface="B Nazanin" panose="00000400000000000000" pitchFamily="2" charset="-78"/>
              </a:rPr>
              <a:t>سطوح مشارکت زنان روستایی در کسب درآمد خانواده متفاوت بود. به طوری­که 75 درصد پاسخگویان بیان داشتند که تا 25 درصد درآمد خانواده حاصل کار آنهاست. حدود 21 درصد نیز بین 26 تا 50 درصد درآمد خانواده و حدود </a:t>
            </a:r>
            <a:r>
              <a:rPr lang="fa-IR" dirty="0" smtClean="0">
                <a:cs typeface="B Nazanin" panose="00000400000000000000" pitchFamily="2" charset="-78"/>
              </a:rPr>
              <a:t>2/5</a:t>
            </a:r>
            <a:r>
              <a:rPr lang="ar-SA" dirty="0" smtClean="0">
                <a:cs typeface="B Nazanin" panose="00000400000000000000" pitchFamily="2" charset="-78"/>
              </a:rPr>
              <a:t>درصد </a:t>
            </a:r>
            <a:r>
              <a:rPr lang="ar-SA" dirty="0">
                <a:cs typeface="B Nazanin" panose="00000400000000000000" pitchFamily="2" charset="-78"/>
              </a:rPr>
              <a:t>پاسخگویان بیشتر از نیمی از درآمد خانواده را تامین می­کنند</a:t>
            </a:r>
            <a:endParaRPr lang="en-US" dirty="0">
              <a:cs typeface="B Nazanin" panose="00000400000000000000" pitchFamily="2" charset="-78"/>
            </a:endParaRPr>
          </a:p>
          <a:p>
            <a:pPr algn="just" rtl="1">
              <a:lnSpc>
                <a:spcPct val="150000"/>
              </a:lnSpc>
            </a:pPr>
            <a:endParaRPr lang="en-US" dirty="0">
              <a:cs typeface="B Nazanin" panose="00000400000000000000" pitchFamily="2" charset="-78"/>
            </a:endParaRPr>
          </a:p>
        </p:txBody>
      </p:sp>
    </p:spTree>
    <p:extLst>
      <p:ext uri="{BB962C8B-B14F-4D97-AF65-F5344CB8AC3E}">
        <p14:creationId xmlns:p14="http://schemas.microsoft.com/office/powerpoint/2010/main" val="187020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240"/>
          </a:xfrm>
        </p:spPr>
        <p:txBody>
          <a:bodyPr>
            <a:normAutofit/>
          </a:bodyPr>
          <a:lstStyle/>
          <a:p>
            <a:pPr algn="ctr"/>
            <a:r>
              <a:rPr lang="ar-SA" sz="2400" b="1" dirty="0">
                <a:solidFill>
                  <a:schemeClr val="accent6">
                    <a:lumMod val="75000"/>
                  </a:schemeClr>
                </a:solidFill>
                <a:cs typeface="B Nazanin" panose="00000400000000000000" pitchFamily="2" charset="-78"/>
              </a:rPr>
              <a:t>محل کسب درآمد سالانه زنان روستایی (بر حسب میلیون تومان)</a:t>
            </a:r>
            <a:endParaRPr lang="fa-IR" sz="2400" b="1" dirty="0">
              <a:solidFill>
                <a:schemeClr val="accent6">
                  <a:lumMod val="75000"/>
                </a:schemeClr>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395664"/>
              </p:ext>
            </p:extLst>
          </p:nvPr>
        </p:nvGraphicFramePr>
        <p:xfrm>
          <a:off x="1928745" y="1134634"/>
          <a:ext cx="8458199" cy="2979073"/>
        </p:xfrm>
        <a:graphic>
          <a:graphicData uri="http://schemas.openxmlformats.org/drawingml/2006/table">
            <a:tbl>
              <a:tblPr rtl="1" firstRow="1" firstCol="1" bandRow="1">
                <a:tableStyleId>{93296810-A885-4BE3-A3E7-6D5BEEA58F35}</a:tableStyleId>
              </a:tblPr>
              <a:tblGrid>
                <a:gridCol w="2749322"/>
                <a:gridCol w="1654794"/>
                <a:gridCol w="1076104"/>
                <a:gridCol w="909216"/>
                <a:gridCol w="1141125"/>
                <a:gridCol w="927638"/>
              </a:tblGrid>
              <a:tr h="1015517">
                <a:tc>
                  <a:txBody>
                    <a:bodyPr/>
                    <a:lstStyle/>
                    <a:p>
                      <a:pPr algn="ctr" rtl="1">
                        <a:lnSpc>
                          <a:spcPct val="115000"/>
                        </a:lnSpc>
                        <a:spcAft>
                          <a:spcPts val="0"/>
                        </a:spcAft>
                      </a:pPr>
                      <a:r>
                        <a:rPr lang="fa-IR" sz="1800" dirty="0">
                          <a:effectLst/>
                          <a:cs typeface="B Nazanin" panose="00000400000000000000" pitchFamily="2" charset="-78"/>
                        </a:rPr>
                        <a:t>محل تامین درآمد زن روستایی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درصد زنان فعال</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کمینه</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بیشینه</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میانگین</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رتبه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90889">
                <a:tc>
                  <a:txBody>
                    <a:bodyPr/>
                    <a:lstStyle/>
                    <a:p>
                      <a:pPr algn="r" rtl="1">
                        <a:lnSpc>
                          <a:spcPct val="115000"/>
                        </a:lnSpc>
                        <a:spcAft>
                          <a:spcPts val="0"/>
                        </a:spcAft>
                      </a:pPr>
                      <a:r>
                        <a:rPr lang="fa-IR" sz="1800">
                          <a:effectLst/>
                          <a:cs typeface="B Nazanin" panose="00000400000000000000" pitchFamily="2" charset="-78"/>
                        </a:rPr>
                        <a:t>فرآوری محصولات کشاورزی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67/5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60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6/6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1</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90889">
                <a:tc>
                  <a:txBody>
                    <a:bodyPr/>
                    <a:lstStyle/>
                    <a:p>
                      <a:pPr algn="r" rtl="1">
                        <a:lnSpc>
                          <a:spcPct val="115000"/>
                        </a:lnSpc>
                        <a:spcAft>
                          <a:spcPts val="0"/>
                        </a:spcAft>
                      </a:pPr>
                      <a:r>
                        <a:rPr lang="fa-IR" sz="1800" dirty="0">
                          <a:effectLst/>
                          <a:cs typeface="B Nazanin" panose="00000400000000000000" pitchFamily="2" charset="-78"/>
                        </a:rPr>
                        <a:t>سایر (خدمات و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40/4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90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6/2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90889">
                <a:tc>
                  <a:txBody>
                    <a:bodyPr/>
                    <a:lstStyle/>
                    <a:p>
                      <a:pPr algn="r" rtl="1">
                        <a:lnSpc>
                          <a:spcPct val="115000"/>
                        </a:lnSpc>
                        <a:spcAft>
                          <a:spcPts val="0"/>
                        </a:spcAft>
                      </a:pPr>
                      <a:r>
                        <a:rPr lang="fa-IR" sz="1800" dirty="0">
                          <a:effectLst/>
                          <a:cs typeface="B Nazanin" panose="00000400000000000000" pitchFamily="2" charset="-78"/>
                        </a:rPr>
                        <a:t>صنایع دستی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38/2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50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3/1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90889">
                <a:tc>
                  <a:txBody>
                    <a:bodyPr/>
                    <a:lstStyle/>
                    <a:p>
                      <a:pPr algn="r" rtl="1">
                        <a:lnSpc>
                          <a:spcPct val="115000"/>
                        </a:lnSpc>
                        <a:spcAft>
                          <a:spcPts val="0"/>
                        </a:spcAft>
                      </a:pPr>
                      <a:r>
                        <a:rPr lang="fa-IR" sz="1800">
                          <a:effectLst/>
                          <a:cs typeface="B Nazanin" panose="00000400000000000000" pitchFamily="2" charset="-78"/>
                        </a:rPr>
                        <a:t>کارگری بخش کشاورزی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24/4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30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2/5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p:sp>
        <p:nvSpPr>
          <p:cNvPr id="5" name="Rectangle 4"/>
          <p:cNvSpPr/>
          <p:nvPr/>
        </p:nvSpPr>
        <p:spPr>
          <a:xfrm>
            <a:off x="701246" y="4971769"/>
            <a:ext cx="10789508"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15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از نظر سرمایه گذاری زنان روستایی در خرید طلا نیز 334 نفر (3/82 درصد) اکنون طلا نداشتند. مابقی هم در دامنه بین 1 تا 160 گرم سرمایه­گذاری طلا داشته اند. میانگین ذخیره مالی در قالب طلا برای کل پاسخگویان حدود 15 گرم با انحراف معیار 59/103 بوده است.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336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410" y="982964"/>
            <a:ext cx="10515600" cy="759339"/>
          </a:xfrm>
        </p:spPr>
        <p:txBody>
          <a:bodyPr>
            <a:normAutofit/>
          </a:bodyPr>
          <a:lstStyle/>
          <a:p>
            <a:pPr algn="ctr" rtl="1"/>
            <a:r>
              <a:rPr lang="ar-SA" b="1" dirty="0" smtClean="0">
                <a:solidFill>
                  <a:schemeClr val="accent2">
                    <a:lumMod val="75000"/>
                  </a:schemeClr>
                </a:solidFill>
                <a:cs typeface="B Titr" panose="00000700000000000000" pitchFamily="2" charset="-78"/>
              </a:rPr>
              <a:t>کیفیت</a:t>
            </a:r>
            <a:r>
              <a:rPr lang="fa-IR" b="1" dirty="0" smtClean="0">
                <a:solidFill>
                  <a:schemeClr val="accent2">
                    <a:lumMod val="75000"/>
                  </a:schemeClr>
                </a:solidFill>
                <a:cs typeface="B Titr" panose="00000700000000000000" pitchFamily="2" charset="-78"/>
              </a:rPr>
              <a:t> و کمیت</a:t>
            </a:r>
            <a:r>
              <a:rPr lang="ar-SA" b="1" dirty="0" smtClean="0">
                <a:solidFill>
                  <a:schemeClr val="accent2">
                    <a:lumMod val="75000"/>
                  </a:schemeClr>
                </a:solidFill>
                <a:cs typeface="B Titr" panose="00000700000000000000" pitchFamily="2" charset="-78"/>
              </a:rPr>
              <a:t> </a:t>
            </a:r>
            <a:r>
              <a:rPr lang="ar-SA" b="1" dirty="0">
                <a:solidFill>
                  <a:schemeClr val="accent2">
                    <a:lumMod val="75000"/>
                  </a:schemeClr>
                </a:solidFill>
                <a:cs typeface="B Titr" panose="00000700000000000000" pitchFamily="2" charset="-78"/>
              </a:rPr>
              <a:t>آب </a:t>
            </a:r>
            <a:r>
              <a:rPr lang="ar-SA" b="1" dirty="0" smtClean="0">
                <a:solidFill>
                  <a:schemeClr val="accent2">
                    <a:lumMod val="75000"/>
                  </a:schemeClr>
                </a:solidFill>
                <a:cs typeface="B Titr" panose="00000700000000000000" pitchFamily="2" charset="-78"/>
              </a:rPr>
              <a:t>کشاورزی</a:t>
            </a:r>
            <a:endParaRPr lang="fa-IR"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a:xfrm>
            <a:off x="741405" y="2048048"/>
            <a:ext cx="10612395" cy="3080006"/>
          </a:xfrm>
        </p:spPr>
        <p:style>
          <a:lnRef idx="2">
            <a:schemeClr val="accent2"/>
          </a:lnRef>
          <a:fillRef idx="1">
            <a:schemeClr val="lt1"/>
          </a:fillRef>
          <a:effectRef idx="0">
            <a:schemeClr val="accent2"/>
          </a:effectRef>
          <a:fontRef idx="minor">
            <a:schemeClr val="dk1"/>
          </a:fontRef>
        </p:style>
        <p:txBody>
          <a:bodyPr>
            <a:normAutofit/>
          </a:bodyPr>
          <a:lstStyle/>
          <a:p>
            <a:pPr algn="r" rtl="1">
              <a:lnSpc>
                <a:spcPct val="150000"/>
              </a:lnSpc>
            </a:pPr>
            <a:r>
              <a:rPr lang="fa-IR" dirty="0" smtClean="0">
                <a:cs typeface="B Nazanin" panose="00000400000000000000" pitchFamily="2" charset="-78"/>
              </a:rPr>
              <a:t>32/5</a:t>
            </a:r>
            <a:r>
              <a:rPr lang="ar-SA" dirty="0" smtClean="0">
                <a:cs typeface="B Nazanin" panose="00000400000000000000" pitchFamily="2" charset="-78"/>
              </a:rPr>
              <a:t> </a:t>
            </a:r>
            <a:r>
              <a:rPr lang="ar-SA" dirty="0">
                <a:cs typeface="B Nazanin" panose="00000400000000000000" pitchFamily="2" charset="-78"/>
              </a:rPr>
              <a:t>درصد زنان روستایی وضعیت آب کشاورزی در روستایشان را در حد بد و خیلی بد توصیف کرده­اند که شور و تلخ شدن آبهای کشاورزی از آن جمله است</a:t>
            </a:r>
            <a:r>
              <a:rPr lang="ar-SA" dirty="0" smtClean="0">
                <a:cs typeface="B Nazanin" panose="00000400000000000000" pitchFamily="2" charset="-78"/>
              </a:rPr>
              <a:t>.</a:t>
            </a:r>
            <a:endParaRPr lang="fa-IR" dirty="0" smtClean="0">
              <a:cs typeface="B Nazanin" panose="00000400000000000000" pitchFamily="2" charset="-78"/>
            </a:endParaRPr>
          </a:p>
          <a:p>
            <a:pPr algn="r" rtl="1">
              <a:lnSpc>
                <a:spcPct val="150000"/>
              </a:lnSpc>
            </a:pPr>
            <a:r>
              <a:rPr lang="fa-IR" dirty="0" smtClean="0">
                <a:cs typeface="B Nazanin" panose="00000400000000000000" pitchFamily="2" charset="-78"/>
              </a:rPr>
              <a:t>42/4</a:t>
            </a:r>
            <a:r>
              <a:rPr lang="ar-SA" dirty="0" smtClean="0">
                <a:cs typeface="B Nazanin" panose="00000400000000000000" pitchFamily="2" charset="-78"/>
              </a:rPr>
              <a:t> </a:t>
            </a:r>
            <a:r>
              <a:rPr lang="ar-SA" dirty="0">
                <a:cs typeface="B Nazanin" panose="00000400000000000000" pitchFamily="2" charset="-78"/>
              </a:rPr>
              <a:t>درصد پاسخگویان  وضعیت بد و خیلی بدی از نظر دسترسی کمی به آب کشاورزی داشتند که نشان دهنده کمبود آب برای کشاورزی است. </a:t>
            </a:r>
            <a:endParaRPr lang="fa-IR" dirty="0">
              <a:cs typeface="B Nazanin" panose="00000400000000000000" pitchFamily="2" charset="-78"/>
            </a:endParaRPr>
          </a:p>
        </p:txBody>
      </p:sp>
    </p:spTree>
    <p:extLst>
      <p:ext uri="{BB962C8B-B14F-4D97-AF65-F5344CB8AC3E}">
        <p14:creationId xmlns:p14="http://schemas.microsoft.com/office/powerpoint/2010/main" val="222372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06" y="580768"/>
            <a:ext cx="10515600" cy="875142"/>
          </a:xfrm>
        </p:spPr>
        <p:txBody>
          <a:bodyPr>
            <a:normAutofit/>
          </a:bodyPr>
          <a:lstStyle/>
          <a:p>
            <a:pPr algn="ctr" rtl="1"/>
            <a:r>
              <a:rPr lang="ar-SA" sz="3200" dirty="0">
                <a:solidFill>
                  <a:schemeClr val="accent2"/>
                </a:solidFill>
                <a:cs typeface="B Titr" panose="00000700000000000000" pitchFamily="2" charset="-78"/>
              </a:rPr>
              <a:t>سرمایه </a:t>
            </a:r>
            <a:r>
              <a:rPr lang="ar-SA" sz="3200" dirty="0" smtClean="0">
                <a:solidFill>
                  <a:schemeClr val="accent2"/>
                </a:solidFill>
                <a:cs typeface="B Titr" panose="00000700000000000000" pitchFamily="2" charset="-78"/>
              </a:rPr>
              <a:t>طبیعی</a:t>
            </a:r>
            <a:endParaRPr lang="fa-IR" sz="3200" dirty="0">
              <a:solidFill>
                <a:schemeClr val="accent2"/>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908719"/>
              </p:ext>
            </p:extLst>
          </p:nvPr>
        </p:nvGraphicFramePr>
        <p:xfrm>
          <a:off x="2236088" y="1655802"/>
          <a:ext cx="6459435" cy="2944368"/>
        </p:xfrm>
        <a:graphic>
          <a:graphicData uri="http://schemas.openxmlformats.org/drawingml/2006/table">
            <a:tbl>
              <a:tblPr rtl="1" firstRow="1" firstCol="1" bandRow="1">
                <a:tableStyleId>{93296810-A885-4BE3-A3E7-6D5BEEA58F35}</a:tableStyleId>
              </a:tblPr>
              <a:tblGrid>
                <a:gridCol w="4519424"/>
                <a:gridCol w="1940011"/>
              </a:tblGrid>
              <a:tr h="432228">
                <a:tc>
                  <a:txBody>
                    <a:bodyPr/>
                    <a:lstStyle/>
                    <a:p>
                      <a:pPr algn="ctr" rtl="1">
                        <a:lnSpc>
                          <a:spcPct val="115000"/>
                        </a:lnSpc>
                        <a:spcAft>
                          <a:spcPts val="0"/>
                        </a:spcAft>
                      </a:pPr>
                      <a:r>
                        <a:rPr lang="fa-IR" sz="2800" dirty="0" err="1">
                          <a:effectLst/>
                          <a:cs typeface="B Nazanin" panose="00000400000000000000" pitchFamily="2" charset="-78"/>
                        </a:rPr>
                        <a:t>سنجه­ها</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800" dirty="0">
                          <a:effectLst/>
                          <a:cs typeface="B Nazanin" panose="00000400000000000000" pitchFamily="2" charset="-78"/>
                        </a:rPr>
                        <a:t>معضل</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32228">
                <a:tc>
                  <a:txBody>
                    <a:bodyPr/>
                    <a:lstStyle/>
                    <a:p>
                      <a:pPr algn="r" rtl="1">
                        <a:lnSpc>
                          <a:spcPct val="115000"/>
                        </a:lnSpc>
                        <a:spcAft>
                          <a:spcPts val="0"/>
                        </a:spcAft>
                      </a:pPr>
                      <a:r>
                        <a:rPr lang="fa-IR" sz="2800">
                          <a:effectLst/>
                          <a:cs typeface="B Nazanin" panose="00000400000000000000" pitchFamily="2" charset="-78"/>
                        </a:rPr>
                        <a:t>کمیت آب کشاورزی</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800">
                          <a:effectLst/>
                          <a:cs typeface="B Nazanin" panose="00000400000000000000" pitchFamily="2" charset="-78"/>
                        </a:rPr>
                        <a:t>1</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32228">
                <a:tc>
                  <a:txBody>
                    <a:bodyPr/>
                    <a:lstStyle/>
                    <a:p>
                      <a:pPr algn="r" rtl="1">
                        <a:lnSpc>
                          <a:spcPct val="115000"/>
                        </a:lnSpc>
                        <a:spcAft>
                          <a:spcPts val="0"/>
                        </a:spcAft>
                      </a:pPr>
                      <a:r>
                        <a:rPr lang="fa-IR" sz="2800">
                          <a:effectLst/>
                          <a:cs typeface="B Nazanin" panose="00000400000000000000" pitchFamily="2" charset="-78"/>
                        </a:rPr>
                        <a:t>سایر گونه های منابع طبیعی</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800">
                          <a:effectLst/>
                          <a:cs typeface="B Nazanin" panose="00000400000000000000" pitchFamily="2" charset="-78"/>
                        </a:rPr>
                        <a:t>2</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32228">
                <a:tc>
                  <a:txBody>
                    <a:bodyPr/>
                    <a:lstStyle/>
                    <a:p>
                      <a:pPr algn="r" rtl="1">
                        <a:lnSpc>
                          <a:spcPct val="115000"/>
                        </a:lnSpc>
                        <a:spcAft>
                          <a:spcPts val="0"/>
                        </a:spcAft>
                      </a:pPr>
                      <a:r>
                        <a:rPr lang="fa-IR" sz="2800">
                          <a:effectLst/>
                          <a:cs typeface="B Nazanin" panose="00000400000000000000" pitchFamily="2" charset="-78"/>
                        </a:rPr>
                        <a:t>کیفیت آب کشاورزی</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800">
                          <a:effectLst/>
                          <a:cs typeface="B Nazanin" panose="00000400000000000000" pitchFamily="2" charset="-78"/>
                        </a:rPr>
                        <a:t>3</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32228">
                <a:tc>
                  <a:txBody>
                    <a:bodyPr/>
                    <a:lstStyle/>
                    <a:p>
                      <a:pPr algn="r" rtl="1">
                        <a:lnSpc>
                          <a:spcPct val="115000"/>
                        </a:lnSpc>
                        <a:spcAft>
                          <a:spcPts val="0"/>
                        </a:spcAft>
                      </a:pPr>
                      <a:r>
                        <a:rPr lang="fa-IR" sz="2800">
                          <a:effectLst/>
                          <a:cs typeface="B Nazanin" panose="00000400000000000000" pitchFamily="2" charset="-78"/>
                        </a:rPr>
                        <a:t>پوشش گیاهان دارویی روستا</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800">
                          <a:effectLst/>
                          <a:cs typeface="B Nazanin" panose="00000400000000000000" pitchFamily="2" charset="-78"/>
                        </a:rPr>
                        <a:t>4</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32228">
                <a:tc>
                  <a:txBody>
                    <a:bodyPr/>
                    <a:lstStyle/>
                    <a:p>
                      <a:pPr algn="r" rtl="1">
                        <a:lnSpc>
                          <a:spcPct val="115000"/>
                        </a:lnSpc>
                        <a:spcAft>
                          <a:spcPts val="0"/>
                        </a:spcAft>
                      </a:pPr>
                      <a:r>
                        <a:rPr lang="fa-IR" sz="2800">
                          <a:effectLst/>
                          <a:cs typeface="B Nazanin" panose="00000400000000000000" pitchFamily="2" charset="-78"/>
                        </a:rPr>
                        <a:t>حاصلخیزی خاک</a:t>
                      </a:r>
                      <a:endParaRPr lang="en-US" sz="2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2800" dirty="0">
                          <a:effectLst/>
                          <a:cs typeface="B Nazanin" panose="00000400000000000000" pitchFamily="2" charset="-78"/>
                        </a:rPr>
                        <a:t>5</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09104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44" y="513407"/>
            <a:ext cx="10515600" cy="957048"/>
          </a:xfrm>
        </p:spPr>
        <p:txBody>
          <a:bodyPr>
            <a:normAutofit/>
          </a:bodyPr>
          <a:lstStyle/>
          <a:p>
            <a:pPr algn="ctr" rtl="1"/>
            <a:r>
              <a:rPr lang="ar-SA" sz="3200" dirty="0">
                <a:solidFill>
                  <a:schemeClr val="accent2"/>
                </a:solidFill>
                <a:cs typeface="B Titr" panose="00000700000000000000" pitchFamily="2" charset="-78"/>
              </a:rPr>
              <a:t>سرمایه های </a:t>
            </a:r>
            <a:r>
              <a:rPr lang="ar-SA" sz="3200" dirty="0" smtClean="0">
                <a:solidFill>
                  <a:schemeClr val="accent2"/>
                </a:solidFill>
                <a:cs typeface="B Titr" panose="00000700000000000000" pitchFamily="2" charset="-78"/>
              </a:rPr>
              <a:t>فیزیکی</a:t>
            </a:r>
            <a:endParaRPr lang="fa-IR" sz="3200" dirty="0">
              <a:solidFill>
                <a:schemeClr val="accent2"/>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4612449"/>
              </p:ext>
            </p:extLst>
          </p:nvPr>
        </p:nvGraphicFramePr>
        <p:xfrm>
          <a:off x="3086561" y="1470455"/>
          <a:ext cx="5513741" cy="4535167"/>
        </p:xfrm>
        <a:graphic>
          <a:graphicData uri="http://schemas.openxmlformats.org/drawingml/2006/table">
            <a:tbl>
              <a:tblPr rtl="1" firstRow="1" firstCol="1" bandRow="1">
                <a:tableStyleId>{1FECB4D8-DB02-4DC6-A0A2-4F2EBAE1DC90}</a:tableStyleId>
              </a:tblPr>
              <a:tblGrid>
                <a:gridCol w="4143068"/>
                <a:gridCol w="1370673"/>
              </a:tblGrid>
              <a:tr h="847615">
                <a:tc>
                  <a:txBody>
                    <a:bodyPr/>
                    <a:lstStyle/>
                    <a:p>
                      <a:pPr algn="ctr" rtl="1">
                        <a:lnSpc>
                          <a:spcPct val="115000"/>
                        </a:lnSpc>
                        <a:spcAft>
                          <a:spcPts val="0"/>
                        </a:spcAft>
                      </a:pPr>
                      <a:r>
                        <a:rPr lang="fa-IR" sz="2000" dirty="0" err="1">
                          <a:effectLst/>
                          <a:cs typeface="B Nazanin" panose="00000400000000000000" pitchFamily="2" charset="-78"/>
                        </a:rPr>
                        <a:t>سنجه­ها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رتبه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دسترسی به تلفن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1</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a:effectLst/>
                          <a:cs typeface="B Nazanin" panose="00000400000000000000" pitchFamily="2" charset="-78"/>
                        </a:rPr>
                        <a:t>آنتن دهی تلویزیون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2</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دسترسی به آب سالم</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3</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دسترسی به جاده مناسب</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4</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آنتن دهی تلفن همراه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5</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a:effectLst/>
                          <a:cs typeface="B Nazanin" panose="00000400000000000000" pitchFamily="2" charset="-78"/>
                        </a:rPr>
                        <a:t>دسترسی به وسیله نقلیه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6</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وضعیت اینترنت روستا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7</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دسترسی به بازار فروش</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a:effectLst/>
                          <a:cs typeface="B Nazanin" panose="00000400000000000000" pitchFamily="2" charset="-78"/>
                        </a:rPr>
                        <a:t>8</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09728">
                <a:tc>
                  <a:txBody>
                    <a:bodyPr/>
                    <a:lstStyle/>
                    <a:p>
                      <a:pPr algn="r" rtl="1">
                        <a:lnSpc>
                          <a:spcPct val="115000"/>
                        </a:lnSpc>
                        <a:spcAft>
                          <a:spcPts val="0"/>
                        </a:spcAft>
                      </a:pPr>
                      <a:r>
                        <a:rPr lang="fa-IR" sz="2000" dirty="0">
                          <a:effectLst/>
                          <a:cs typeface="B Nazanin" panose="00000400000000000000" pitchFamily="2" charset="-78"/>
                        </a:rPr>
                        <a:t>دسترسی به امکانات آموزشی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2000" dirty="0">
                          <a:effectLst/>
                          <a:cs typeface="B Nazanin" panose="00000400000000000000" pitchFamily="2" charset="-78"/>
                        </a:rPr>
                        <a:t>9</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1044678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95" y="797611"/>
            <a:ext cx="10515600" cy="672843"/>
          </a:xfrm>
        </p:spPr>
        <p:txBody>
          <a:bodyPr>
            <a:normAutofit/>
          </a:bodyPr>
          <a:lstStyle/>
          <a:p>
            <a:pPr algn="ctr"/>
            <a:r>
              <a:rPr lang="fa-IR" sz="2800" dirty="0" smtClean="0">
                <a:solidFill>
                  <a:schemeClr val="accent2"/>
                </a:solidFill>
                <a:cs typeface="B Titr" panose="00000700000000000000" pitchFamily="2" charset="-78"/>
              </a:rPr>
              <a:t>سازگاری زنان روستایی با خشکسالی</a:t>
            </a:r>
            <a:endParaRPr lang="fa-IR" sz="2800" dirty="0">
              <a:solidFill>
                <a:schemeClr val="accent2"/>
              </a:solidFill>
              <a:cs typeface="B Titr" panose="00000700000000000000" pitchFamily="2" charset="-78"/>
            </a:endParaRPr>
          </a:p>
        </p:txBody>
      </p:sp>
      <p:sp>
        <p:nvSpPr>
          <p:cNvPr id="3" name="Content Placeholder 2"/>
          <p:cNvSpPr>
            <a:spLocks noGrp="1"/>
          </p:cNvSpPr>
          <p:nvPr>
            <p:ph idx="1"/>
          </p:nvPr>
        </p:nvSpPr>
        <p:spPr>
          <a:solidFill>
            <a:srgbClr val="FFFF99"/>
          </a:solidFill>
        </p:spPr>
        <p:style>
          <a:lnRef idx="2">
            <a:schemeClr val="accent2"/>
          </a:lnRef>
          <a:fillRef idx="1">
            <a:schemeClr val="lt1"/>
          </a:fillRef>
          <a:effectRef idx="0">
            <a:schemeClr val="accent2"/>
          </a:effectRef>
          <a:fontRef idx="minor">
            <a:schemeClr val="dk1"/>
          </a:fontRef>
        </p:style>
        <p:txBody>
          <a:bodyPr/>
          <a:lstStyle/>
          <a:p>
            <a:pPr algn="r" rtl="1">
              <a:lnSpc>
                <a:spcPct val="150000"/>
              </a:lnSpc>
            </a:pPr>
            <a:r>
              <a:rPr lang="ar-SA" dirty="0">
                <a:cs typeface="B Nazanin" panose="00000400000000000000" pitchFamily="2" charset="-78"/>
              </a:rPr>
              <a:t>راهبردهای سازگاری، راهکارهای تعدیل اثرات </a:t>
            </a:r>
            <a:r>
              <a:rPr lang="fa-IR" dirty="0" smtClean="0">
                <a:cs typeface="B Nazanin" panose="00000400000000000000" pitchFamily="2" charset="-78"/>
              </a:rPr>
              <a:t>خشکسالی </a:t>
            </a:r>
            <a:r>
              <a:rPr lang="ar-SA" dirty="0" smtClean="0">
                <a:cs typeface="B Nazanin" panose="00000400000000000000" pitchFamily="2" charset="-78"/>
              </a:rPr>
              <a:t>است </a:t>
            </a:r>
            <a:r>
              <a:rPr lang="ar-SA" dirty="0">
                <a:cs typeface="B Nazanin" panose="00000400000000000000" pitchFamily="2" charset="-78"/>
              </a:rPr>
              <a:t>که توسط زنان روستایی </a:t>
            </a:r>
            <a:r>
              <a:rPr lang="ar-SA" dirty="0" smtClean="0">
                <a:cs typeface="B Nazanin" panose="00000400000000000000" pitchFamily="2" charset="-78"/>
              </a:rPr>
              <a:t>به </a:t>
            </a:r>
            <a:r>
              <a:rPr lang="ar-SA" dirty="0">
                <a:cs typeface="B Nazanin" panose="00000400000000000000" pitchFamily="2" charset="-78"/>
              </a:rPr>
              <a:t>کار گرفته می­شود. </a:t>
            </a:r>
            <a:endParaRPr lang="fa-IR" dirty="0" smtClean="0">
              <a:cs typeface="B Nazanin" panose="00000400000000000000" pitchFamily="2" charset="-78"/>
            </a:endParaRPr>
          </a:p>
          <a:p>
            <a:pPr algn="r" rtl="1">
              <a:lnSpc>
                <a:spcPct val="150000"/>
              </a:lnSpc>
            </a:pPr>
            <a:r>
              <a:rPr lang="ar-SA" dirty="0" smtClean="0">
                <a:cs typeface="B Nazanin" panose="00000400000000000000" pitchFamily="2" charset="-78"/>
              </a:rPr>
              <a:t>در </a:t>
            </a:r>
            <a:r>
              <a:rPr lang="ar-SA" dirty="0">
                <a:cs typeface="B Nazanin" panose="00000400000000000000" pitchFamily="2" charset="-78"/>
              </a:rPr>
              <a:t>مجموع 43 راهبرد سازگاری توسط زنان روستایی در قالب 4 دسته راهبردهای توسعه و متنوع سازی منابع درآمدی با 14 راهکار، مدیریت هزینه­ها با 9 راهکار، مدیریت سرمایه­های اجتماعی با 7 راهکار و مدیریت تنش­های محیطی  با 12 راهکار  در برابر نوسانات اقلیمی به کار گرفته </a:t>
            </a:r>
            <a:r>
              <a:rPr lang="fa-IR" dirty="0" smtClean="0">
                <a:cs typeface="B Nazanin" panose="00000400000000000000" pitchFamily="2" charset="-78"/>
              </a:rPr>
              <a:t>شده بودند</a:t>
            </a:r>
            <a:r>
              <a:rPr lang="ar-SA" dirty="0" smtClean="0">
                <a:cs typeface="B Nazanin" panose="00000400000000000000" pitchFamily="2" charset="-78"/>
              </a:rPr>
              <a:t>.</a:t>
            </a:r>
            <a:endParaRPr lang="en-US" dirty="0">
              <a:cs typeface="B Nazanin" panose="00000400000000000000" pitchFamily="2" charset="-78"/>
            </a:endParaRPr>
          </a:p>
          <a:p>
            <a:pPr algn="r" rtl="1">
              <a:lnSpc>
                <a:spcPct val="150000"/>
              </a:lnSpc>
            </a:pPr>
            <a:endParaRPr lang="fa-IR" dirty="0">
              <a:cs typeface="B Nazanin" panose="00000400000000000000" pitchFamily="2" charset="-78"/>
            </a:endParaRPr>
          </a:p>
        </p:txBody>
      </p:sp>
    </p:spTree>
    <p:extLst>
      <p:ext uri="{BB962C8B-B14F-4D97-AF65-F5344CB8AC3E}">
        <p14:creationId xmlns:p14="http://schemas.microsoft.com/office/powerpoint/2010/main" val="171176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3416"/>
          </a:xfrm>
          <a:solidFill>
            <a:srgbClr val="FFFF99"/>
          </a:solidFill>
        </p:spPr>
        <p:txBody>
          <a:bodyPr>
            <a:normAutofit/>
          </a:bodyPr>
          <a:lstStyle/>
          <a:p>
            <a:pPr algn="ctr" rtl="1"/>
            <a:r>
              <a:rPr lang="ar-SA" sz="2800" dirty="0">
                <a:latin typeface="Calibri" panose="020F0502020204030204" pitchFamily="34" charset="0"/>
                <a:ea typeface="Calibri" panose="020F0502020204030204" pitchFamily="34" charset="0"/>
                <a:cs typeface="B Nazanin" panose="00000400000000000000" pitchFamily="2" charset="-78"/>
              </a:rPr>
              <a:t>بکارگیری راهبرد توسعه و متنوع سازی منابع درآمدی توسط پاسخگویان</a:t>
            </a:r>
            <a:endParaRPr lang="fa-IR"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4287823"/>
              </p:ext>
            </p:extLst>
          </p:nvPr>
        </p:nvGraphicFramePr>
        <p:xfrm>
          <a:off x="838200" y="1272746"/>
          <a:ext cx="5637759" cy="4767072"/>
        </p:xfrm>
        <a:graphic>
          <a:graphicData uri="http://schemas.openxmlformats.org/drawingml/2006/table">
            <a:tbl>
              <a:tblPr rtl="1" firstRow="1" firstCol="1" bandRow="1">
                <a:tableStyleId>{5C22544A-7EE6-4342-B048-85BDC9FD1C3A}</a:tableStyleId>
              </a:tblPr>
              <a:tblGrid>
                <a:gridCol w="4008314"/>
                <a:gridCol w="1111076"/>
                <a:gridCol w="518369"/>
              </a:tblGrid>
              <a:tr h="0">
                <a:tc rowSpan="2">
                  <a:txBody>
                    <a:bodyPr/>
                    <a:lstStyle/>
                    <a:p>
                      <a:pPr algn="ctr" rtl="1">
                        <a:lnSpc>
                          <a:spcPct val="115000"/>
                        </a:lnSpc>
                        <a:spcAft>
                          <a:spcPts val="0"/>
                        </a:spcAft>
                      </a:pPr>
                      <a:r>
                        <a:rPr lang="fa-IR" sz="1600" dirty="0">
                          <a:effectLst/>
                          <a:cs typeface="B Nazanin" panose="00000400000000000000" pitchFamily="2" charset="-78"/>
                        </a:rPr>
                        <a:t>راهبرد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Nazanin" panose="00000400000000000000" pitchFamily="2" charset="-78"/>
                        </a:rPr>
                        <a:t>بکار گیرندگان راهبرد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2">
                  <a:txBody>
                    <a:bodyPr/>
                    <a:lstStyle/>
                    <a:p>
                      <a:pPr algn="ctr" rtl="1">
                        <a:lnSpc>
                          <a:spcPct val="115000"/>
                        </a:lnSpc>
                        <a:spcAft>
                          <a:spcPts val="0"/>
                        </a:spcAft>
                      </a:pPr>
                      <a:r>
                        <a:rPr lang="fa-IR" sz="1600">
                          <a:effectLst/>
                          <a:cs typeface="B Nazanin" panose="00000400000000000000" pitchFamily="2" charset="-78"/>
                        </a:rPr>
                        <a:t>رتبه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0">
                <a:tc vMerge="1">
                  <a:txBody>
                    <a:bodyPr/>
                    <a:lstStyle/>
                    <a:p>
                      <a:pPr rtl="1"/>
                      <a:endParaRPr lang="fa-IR"/>
                    </a:p>
                  </a:txBody>
                  <a:tcPr/>
                </a:tc>
                <a:tc>
                  <a:txBody>
                    <a:bodyPr/>
                    <a:lstStyle/>
                    <a:p>
                      <a:pPr algn="ctr" rtl="1">
                        <a:lnSpc>
                          <a:spcPct val="115000"/>
                        </a:lnSpc>
                        <a:spcAft>
                          <a:spcPts val="0"/>
                        </a:spcAft>
                      </a:pPr>
                      <a:r>
                        <a:rPr lang="fa-IR" sz="1600">
                          <a:effectLst/>
                          <a:cs typeface="B Nazanin" panose="00000400000000000000" pitchFamily="2" charset="-78"/>
                        </a:rPr>
                        <a:t>درصد</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pPr rtl="1"/>
                      <a:endParaRPr lang="fa-IR"/>
                    </a:p>
                  </a:txBody>
                  <a:tcPr/>
                </a:tc>
              </a:tr>
              <a:tr h="145415">
                <a:tc>
                  <a:txBody>
                    <a:bodyPr/>
                    <a:lstStyle/>
                    <a:p>
                      <a:pPr algn="r" rtl="1">
                        <a:lnSpc>
                          <a:spcPct val="115000"/>
                        </a:lnSpc>
                        <a:spcAft>
                          <a:spcPts val="0"/>
                        </a:spcAft>
                      </a:pPr>
                      <a:r>
                        <a:rPr lang="fa-IR" sz="1600">
                          <a:effectLst/>
                          <a:cs typeface="B Nazanin" panose="00000400000000000000" pitchFamily="2" charset="-78"/>
                        </a:rPr>
                        <a:t>توسعه فعالیت­های مکمل کشاورزی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61/6</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dirty="0">
                          <a:effectLst/>
                          <a:cs typeface="B Nazanin" panose="00000400000000000000" pitchFamily="2" charset="-78"/>
                        </a:rPr>
                        <a:t>کار برای کسب درآمد توسط زن روستایی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51/7</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2</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dirty="0">
                          <a:effectLst/>
                          <a:cs typeface="B Nazanin" panose="00000400000000000000" pitchFamily="2" charset="-78"/>
                        </a:rPr>
                        <a:t>بیشتر کار کردن زن روستایی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50/7</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3</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dirty="0">
                          <a:effectLst/>
                          <a:cs typeface="B Nazanin" panose="00000400000000000000" pitchFamily="2" charset="-78"/>
                        </a:rPr>
                        <a:t>گرایش به شغل­های غیر کشاورزی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43/6</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4</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0">
                <a:tc>
                  <a:txBody>
                    <a:bodyPr/>
                    <a:lstStyle/>
                    <a:p>
                      <a:pPr algn="r" rtl="1">
                        <a:lnSpc>
                          <a:spcPct val="115000"/>
                        </a:lnSpc>
                        <a:spcAft>
                          <a:spcPts val="0"/>
                        </a:spcAft>
                      </a:pPr>
                      <a:r>
                        <a:rPr lang="fa-IR" sz="1600">
                          <a:effectLst/>
                          <a:cs typeface="B Nazanin" panose="00000400000000000000" pitchFamily="2" charset="-78"/>
                        </a:rPr>
                        <a:t>پرورش طیور</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42/1</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5</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0">
                <a:tc>
                  <a:txBody>
                    <a:bodyPr/>
                    <a:lstStyle/>
                    <a:p>
                      <a:pPr algn="r" rtl="1">
                        <a:lnSpc>
                          <a:spcPct val="115000"/>
                        </a:lnSpc>
                        <a:spcAft>
                          <a:spcPts val="0"/>
                        </a:spcAft>
                      </a:pPr>
                      <a:r>
                        <a:rPr lang="fa-IR" sz="1600">
                          <a:effectLst/>
                          <a:cs typeface="B Nazanin" panose="00000400000000000000" pitchFamily="2" charset="-78"/>
                        </a:rPr>
                        <a:t>نگهداری دام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600" dirty="0" smtClean="0">
                          <a:effectLst/>
                          <a:cs typeface="B Nazanin" panose="00000400000000000000" pitchFamily="2" charset="-78"/>
                        </a:rPr>
                        <a:t>41/6</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600">
                          <a:effectLst/>
                          <a:cs typeface="B Nazanin" panose="00000400000000000000" pitchFamily="2" charset="-78"/>
                        </a:rPr>
                        <a:t>6</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0">
                <a:tc>
                  <a:txBody>
                    <a:bodyPr/>
                    <a:lstStyle/>
                    <a:p>
                      <a:pPr algn="r" rtl="1">
                        <a:lnSpc>
                          <a:spcPct val="115000"/>
                        </a:lnSpc>
                        <a:spcAft>
                          <a:spcPts val="0"/>
                        </a:spcAft>
                      </a:pPr>
                      <a:r>
                        <a:rPr lang="fa-IR" sz="1600">
                          <a:effectLst/>
                          <a:cs typeface="B Nazanin" panose="00000400000000000000" pitchFamily="2" charset="-78"/>
                        </a:rPr>
                        <a:t>کارگری در بخش کشاورزی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29/6</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7</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a:effectLst/>
                          <a:cs typeface="B Nazanin" panose="00000400000000000000" pitchFamily="2" charset="-78"/>
                        </a:rPr>
                        <a:t>پخت و فروش نان محلی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25/1</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8</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a:effectLst/>
                          <a:cs typeface="B Nazanin" panose="00000400000000000000" pitchFamily="2" charset="-78"/>
                        </a:rPr>
                        <a:t>جمع آوری گیاهان دارویی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24/1</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9</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dirty="0">
                          <a:effectLst/>
                          <a:cs typeface="B Nazanin" panose="00000400000000000000" pitchFamily="2" charset="-78"/>
                        </a:rPr>
                        <a:t>تولید سبزیجات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24/1</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9</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a:effectLst/>
                          <a:cs typeface="B Nazanin" panose="00000400000000000000" pitchFamily="2" charset="-78"/>
                        </a:rPr>
                        <a:t>مهاجرت موقت سایر اعضای خانواده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12/6</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10</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a:effectLst/>
                          <a:cs typeface="B Nazanin" panose="00000400000000000000" pitchFamily="2" charset="-78"/>
                        </a:rPr>
                        <a:t>مهاجرت دائم یکی از اعضای خانواده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7/6</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11</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a:effectLst/>
                          <a:cs typeface="B Nazanin" panose="00000400000000000000" pitchFamily="2" charset="-78"/>
                        </a:rPr>
                        <a:t>مهاجرت موقت زن روستایی برای کار</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smtClean="0">
                          <a:effectLst/>
                          <a:cs typeface="B Nazanin" panose="00000400000000000000" pitchFamily="2" charset="-78"/>
                        </a:rPr>
                        <a:t>6/7</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Nazanin" panose="00000400000000000000" pitchFamily="2" charset="-78"/>
                        </a:rPr>
                        <a:t>12</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145415">
                <a:tc>
                  <a:txBody>
                    <a:bodyPr/>
                    <a:lstStyle/>
                    <a:p>
                      <a:pPr algn="r" rtl="1">
                        <a:lnSpc>
                          <a:spcPct val="115000"/>
                        </a:lnSpc>
                        <a:spcAft>
                          <a:spcPts val="0"/>
                        </a:spcAft>
                      </a:pPr>
                      <a:r>
                        <a:rPr lang="fa-IR" sz="1600">
                          <a:effectLst/>
                          <a:cs typeface="B Nazanin" panose="00000400000000000000" pitchFamily="2" charset="-78"/>
                        </a:rPr>
                        <a:t>زنبور داری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4/4</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600" dirty="0">
                          <a:effectLst/>
                          <a:cs typeface="B Nazanin" panose="00000400000000000000" pitchFamily="2" charset="-78"/>
                        </a:rPr>
                        <a:t>13</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
        <p:nvSpPr>
          <p:cNvPr id="7" name="Rectangle 6"/>
          <p:cNvSpPr/>
          <p:nvPr/>
        </p:nvSpPr>
        <p:spPr>
          <a:xfrm>
            <a:off x="6783860" y="2072932"/>
            <a:ext cx="4868562" cy="374718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0325" algn="just" rtl="1">
              <a:lnSpc>
                <a:spcPct val="150000"/>
              </a:lnSpc>
              <a:spcAft>
                <a:spcPts val="800"/>
              </a:spcAft>
              <a:tabLst>
                <a:tab pos="5011420" algn="l"/>
              </a:tabLst>
            </a:pPr>
            <a:r>
              <a:rPr lang="ar-SA" sz="2000" dirty="0" smtClean="0">
                <a:latin typeface="Calibri" panose="020F0502020204030204" pitchFamily="34" charset="0"/>
                <a:ea typeface="Calibri" panose="020F0502020204030204" pitchFamily="34" charset="0"/>
                <a:cs typeface="B Nazanin" panose="00000400000000000000" pitchFamily="2" charset="-78"/>
              </a:rPr>
              <a:t>بیشترین </a:t>
            </a:r>
            <a:r>
              <a:rPr lang="ar-SA" sz="2000" dirty="0">
                <a:latin typeface="Calibri" panose="020F0502020204030204" pitchFamily="34" charset="0"/>
                <a:ea typeface="Calibri" panose="020F0502020204030204" pitchFamily="34" charset="0"/>
                <a:cs typeface="B Nazanin" panose="00000400000000000000" pitchFamily="2" charset="-78"/>
              </a:rPr>
              <a:t>راهکارهای سازگاری مورد استفاده </a:t>
            </a:r>
            <a:r>
              <a:rPr lang="ar-SA" sz="2000" dirty="0" smtClean="0">
                <a:latin typeface="Calibri" panose="020F0502020204030204" pitchFamily="34" charset="0"/>
                <a:ea typeface="Calibri" panose="020F0502020204030204" pitchFamily="34" charset="0"/>
                <a:cs typeface="B Nazanin" panose="00000400000000000000" pitchFamily="2" charset="-78"/>
              </a:rPr>
              <a:t>به </a:t>
            </a:r>
            <a:r>
              <a:rPr lang="ar-SA" sz="2000" dirty="0">
                <a:latin typeface="Calibri" panose="020F0502020204030204" pitchFamily="34" charset="0"/>
                <a:ea typeface="Calibri" panose="020F0502020204030204" pitchFamily="34" charset="0"/>
                <a:cs typeface="B Nazanin" panose="00000400000000000000" pitchFamily="2" charset="-78"/>
              </a:rPr>
              <a:t>ترتیب، توسعه فعالیت­های مکمل کشاورزی شامل فروش و فرآوری محصولات کشاورزی، کار کردن زن روستایی برای کسب درآمد، حجم کار بیشتر، گرایش به شغل­های غیر کشاورزی و پرورش طیور به منظور ایجاد درآمد در خانه بوده است. </a:t>
            </a:r>
            <a:r>
              <a:rPr lang="ar-SA" sz="2000" dirty="0" smtClean="0">
                <a:latin typeface="Calibri" panose="020F0502020204030204" pitchFamily="34" charset="0"/>
                <a:ea typeface="Calibri" panose="020F0502020204030204" pitchFamily="34" charset="0"/>
                <a:cs typeface="B Nazanin" panose="00000400000000000000" pitchFamily="2" charset="-78"/>
              </a:rPr>
              <a:t>در </a:t>
            </a:r>
            <a:r>
              <a:rPr lang="ar-SA" sz="2000" dirty="0">
                <a:latin typeface="Calibri" panose="020F0502020204030204" pitchFamily="34" charset="0"/>
                <a:ea typeface="Calibri" panose="020F0502020204030204" pitchFamily="34" charset="0"/>
                <a:cs typeface="B Nazanin" panose="00000400000000000000" pitchFamily="2" charset="-78"/>
              </a:rPr>
              <a:t>واقع زنان </a:t>
            </a:r>
            <a:r>
              <a:rPr lang="ar-SA" sz="2000" dirty="0" smtClean="0">
                <a:latin typeface="Calibri" panose="020F0502020204030204" pitchFamily="34" charset="0"/>
                <a:ea typeface="Calibri" panose="020F0502020204030204" pitchFamily="34" charset="0"/>
                <a:cs typeface="B Nazanin" panose="00000400000000000000" pitchFamily="2" charset="-78"/>
              </a:rPr>
              <a:t>روستایی</a:t>
            </a:r>
            <a:r>
              <a:rPr lang="fa-IR" sz="2000" dirty="0" smtClean="0">
                <a:latin typeface="Calibri" panose="020F0502020204030204" pitchFamily="34" charset="0"/>
                <a:ea typeface="Calibri" panose="020F0502020204030204" pitchFamily="34" charset="0"/>
                <a:cs typeface="B Nazanin" panose="00000400000000000000" pitchFamily="2" charset="-78"/>
              </a:rPr>
              <a:t> مورد مطالعه،</a:t>
            </a:r>
            <a:r>
              <a:rPr lang="ar-SA" sz="2000" dirty="0" smtClean="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به طور متوسط بیش از چهار راهکار سازگاری مرتبط با راهبرد توسعه و متنوع سازی درآمدی به کار گرفته­اند.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199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9913"/>
          </a:xfrm>
          <a:solidFill>
            <a:srgbClr val="FFFF99"/>
          </a:solidFill>
        </p:spPr>
        <p:txBody>
          <a:bodyPr>
            <a:normAutofit/>
          </a:bodyPr>
          <a:lstStyle/>
          <a:p>
            <a:pPr algn="ctr" rtl="1"/>
            <a:r>
              <a:rPr lang="ar-SA" sz="2800" b="1" dirty="0">
                <a:cs typeface="B Nazanin" panose="00000400000000000000" pitchFamily="2" charset="-78"/>
              </a:rPr>
              <a:t>راهبرد مدیریت هزینه ها</a:t>
            </a:r>
            <a:endParaRPr lang="en-US" sz="2800"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6817411"/>
              </p:ext>
            </p:extLst>
          </p:nvPr>
        </p:nvGraphicFramePr>
        <p:xfrm>
          <a:off x="949411" y="1418837"/>
          <a:ext cx="5325762" cy="4571623"/>
        </p:xfrm>
        <a:graphic>
          <a:graphicData uri="http://schemas.openxmlformats.org/drawingml/2006/table">
            <a:tbl>
              <a:tblPr rtl="1" firstRow="1" firstCol="1" bandRow="1">
                <a:tableStyleId>{5C22544A-7EE6-4342-B048-85BDC9FD1C3A}</a:tableStyleId>
              </a:tblPr>
              <a:tblGrid>
                <a:gridCol w="3490930"/>
                <a:gridCol w="1251124"/>
                <a:gridCol w="583708"/>
              </a:tblGrid>
              <a:tr h="353823">
                <a:tc rowSpan="2">
                  <a:txBody>
                    <a:bodyPr/>
                    <a:lstStyle/>
                    <a:p>
                      <a:pPr algn="ctr" rtl="1">
                        <a:lnSpc>
                          <a:spcPct val="115000"/>
                        </a:lnSpc>
                        <a:spcAft>
                          <a:spcPts val="0"/>
                        </a:spcAft>
                      </a:pPr>
                      <a:r>
                        <a:rPr lang="fa-IR" sz="1800" dirty="0">
                          <a:effectLst/>
                          <a:cs typeface="B Nazanin" panose="00000400000000000000" pitchFamily="2" charset="-78"/>
                        </a:rPr>
                        <a:t>راهبرد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بکار گیرندگان راهبرد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2">
                  <a:txBody>
                    <a:bodyPr/>
                    <a:lstStyle/>
                    <a:p>
                      <a:pPr algn="ctr" rtl="1">
                        <a:lnSpc>
                          <a:spcPct val="115000"/>
                        </a:lnSpc>
                        <a:spcAft>
                          <a:spcPts val="0"/>
                        </a:spcAft>
                      </a:pPr>
                      <a:r>
                        <a:rPr lang="fa-IR" sz="1800">
                          <a:effectLst/>
                          <a:cs typeface="B Nazanin" panose="00000400000000000000" pitchFamily="2" charset="-78"/>
                        </a:rPr>
                        <a:t>رتبه</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378140">
                <a:tc vMerge="1">
                  <a:txBody>
                    <a:bodyPr/>
                    <a:lstStyle/>
                    <a:p>
                      <a:pPr rtl="1"/>
                      <a:endParaRPr lang="fa-IR"/>
                    </a:p>
                  </a:txBody>
                  <a:tcPr/>
                </a:tc>
                <a:tc>
                  <a:txBody>
                    <a:bodyPr/>
                    <a:lstStyle/>
                    <a:p>
                      <a:pPr algn="ctr" rtl="1">
                        <a:lnSpc>
                          <a:spcPct val="115000"/>
                        </a:lnSpc>
                        <a:spcAft>
                          <a:spcPts val="0"/>
                        </a:spcAft>
                      </a:pPr>
                      <a:r>
                        <a:rPr lang="fa-IR" sz="1800">
                          <a:effectLst/>
                          <a:cs typeface="B Nazanin" panose="00000400000000000000" pitchFamily="2" charset="-78"/>
                        </a:rPr>
                        <a:t>درصد</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pPr rtl="1"/>
                      <a:endParaRPr lang="fa-IR"/>
                    </a:p>
                  </a:txBody>
                  <a:tcPr/>
                </a:tc>
              </a:tr>
              <a:tr h="353823">
                <a:tc>
                  <a:txBody>
                    <a:bodyPr/>
                    <a:lstStyle/>
                    <a:p>
                      <a:pPr algn="r" rtl="1">
                        <a:lnSpc>
                          <a:spcPct val="115000"/>
                        </a:lnSpc>
                        <a:spcAft>
                          <a:spcPts val="0"/>
                        </a:spcAft>
                      </a:pPr>
                      <a:r>
                        <a:rPr lang="fa-IR" sz="1800">
                          <a:effectLst/>
                          <a:cs typeface="B Nazanin" panose="00000400000000000000" pitchFamily="2" charset="-78"/>
                        </a:rPr>
                        <a:t>بهره­گیری از تسهیلات</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67/5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1</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dirty="0">
                          <a:effectLst/>
                          <a:cs typeface="B Nazanin" panose="00000400000000000000" pitchFamily="2" charset="-78"/>
                        </a:rPr>
                        <a:t>کاهش هزینه های زندگی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57/4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2</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731963">
                <a:tc>
                  <a:txBody>
                    <a:bodyPr/>
                    <a:lstStyle/>
                    <a:p>
                      <a:pPr algn="r" rtl="1">
                        <a:lnSpc>
                          <a:spcPct val="115000"/>
                        </a:lnSpc>
                        <a:spcAft>
                          <a:spcPts val="0"/>
                        </a:spcAft>
                      </a:pPr>
                      <a:r>
                        <a:rPr lang="fa-IR" sz="1800" dirty="0">
                          <a:effectLst/>
                          <a:cs typeface="B Nazanin" panose="00000400000000000000" pitchFamily="2" charset="-78"/>
                        </a:rPr>
                        <a:t>کار کردن زن به جای کارگر در مزرعه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800" dirty="0" smtClean="0">
                          <a:effectLst/>
                          <a:cs typeface="B Nazanin" panose="00000400000000000000" pitchFamily="2" charset="-78"/>
                        </a:rPr>
                        <a:t>42/6</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800">
                          <a:effectLst/>
                          <a:cs typeface="B Nazanin" panose="00000400000000000000" pitchFamily="2" charset="-78"/>
                        </a:rPr>
                        <a:t>3</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dirty="0">
                          <a:effectLst/>
                          <a:cs typeface="B Nazanin" panose="00000400000000000000" pitchFamily="2" charset="-78"/>
                        </a:rPr>
                        <a:t>فروش دام مازاد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35</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4</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a:effectLst/>
                          <a:cs typeface="B Nazanin" panose="00000400000000000000" pitchFamily="2" charset="-78"/>
                        </a:rPr>
                        <a:t>فروش طلا</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32/8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5</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dirty="0">
                          <a:effectLst/>
                          <a:cs typeface="B Nazanin" panose="00000400000000000000" pitchFamily="2" charset="-78"/>
                        </a:rPr>
                        <a:t>کم کردن میزان غذا</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32/3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a:effectLst/>
                          <a:cs typeface="B Nazanin" panose="00000400000000000000" pitchFamily="2" charset="-78"/>
                        </a:rPr>
                        <a:t>کم کردن کیفیت غذا</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30/5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7</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a:effectLst/>
                          <a:cs typeface="B Nazanin" panose="00000400000000000000" pitchFamily="2" charset="-78"/>
                        </a:rPr>
                        <a:t>اجاره کردن یا اجاره دادن اراضی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21/9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8</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353823">
                <a:tc>
                  <a:txBody>
                    <a:bodyPr/>
                    <a:lstStyle/>
                    <a:p>
                      <a:pPr algn="r" rtl="1">
                        <a:lnSpc>
                          <a:spcPct val="115000"/>
                        </a:lnSpc>
                        <a:spcAft>
                          <a:spcPts val="0"/>
                        </a:spcAft>
                      </a:pPr>
                      <a:r>
                        <a:rPr lang="fa-IR" sz="1800">
                          <a:effectLst/>
                          <a:cs typeface="B Nazanin" panose="00000400000000000000" pitchFamily="2" charset="-78"/>
                        </a:rPr>
                        <a:t>فروش املاک</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6/7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
        <p:nvSpPr>
          <p:cNvPr id="5" name="Rectangle 4"/>
          <p:cNvSpPr/>
          <p:nvPr/>
        </p:nvSpPr>
        <p:spPr>
          <a:xfrm>
            <a:off x="6707658" y="1982344"/>
            <a:ext cx="4238369"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0325" algn="just" rtl="1">
              <a:lnSpc>
                <a:spcPct val="200000"/>
              </a:lnSpc>
              <a:spcAft>
                <a:spcPts val="800"/>
              </a:spcAft>
            </a:pPr>
            <a:r>
              <a:rPr lang="ar-SA" sz="2000" dirty="0" smtClean="0">
                <a:latin typeface="Calibri" panose="020F0502020204030204" pitchFamily="34" charset="0"/>
                <a:ea typeface="Calibri" panose="020F0502020204030204" pitchFamily="34" charset="0"/>
                <a:cs typeface="B Nazanin" panose="00000400000000000000" pitchFamily="2" charset="-78"/>
              </a:rPr>
              <a:t>استفاده </a:t>
            </a:r>
            <a:r>
              <a:rPr lang="ar-SA" sz="2000" dirty="0">
                <a:latin typeface="Calibri" panose="020F0502020204030204" pitchFamily="34" charset="0"/>
                <a:ea typeface="Calibri" panose="020F0502020204030204" pitchFamily="34" charset="0"/>
                <a:cs typeface="B Nazanin" panose="00000400000000000000" pitchFamily="2" charset="-78"/>
              </a:rPr>
              <a:t>از تسهیلات و وام مهم­ترین راهبرد (در دسته راهبرد مدیریت هزینه) است که می­تواند منجر به کاهش اثرات منفی نوسانات اقلیمی بر زنان روستایی گردد. </a:t>
            </a:r>
            <a:r>
              <a:rPr lang="ar-SA" sz="2000" dirty="0" smtClean="0">
                <a:latin typeface="Calibri" panose="020F0502020204030204" pitchFamily="34" charset="0"/>
                <a:ea typeface="Calibri" panose="020F0502020204030204" pitchFamily="34" charset="0"/>
                <a:cs typeface="B Nazanin" panose="00000400000000000000" pitchFamily="2" charset="-78"/>
              </a:rPr>
              <a:t>سپس </a:t>
            </a:r>
            <a:r>
              <a:rPr lang="ar-SA" sz="2000" dirty="0">
                <a:latin typeface="Calibri" panose="020F0502020204030204" pitchFamily="34" charset="0"/>
                <a:ea typeface="Calibri" panose="020F0502020204030204" pitchFamily="34" charset="0"/>
                <a:cs typeface="B Nazanin" panose="00000400000000000000" pitchFamily="2" charset="-78"/>
              </a:rPr>
              <a:t>کاهش هزینه­های زندگی و کار کردن در مزرعه را دومین راهبرد در راهبرد مدیریت هزینه­ای سازگاری با نوسانات اقلیمی بیان کرده­اند.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995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476337"/>
            <a:ext cx="10515600" cy="536918"/>
          </a:xfrm>
          <a:solidFill>
            <a:srgbClr val="FFFF99"/>
          </a:solidFill>
        </p:spPr>
        <p:txBody>
          <a:bodyPr>
            <a:normAutofit/>
          </a:bodyPr>
          <a:lstStyle/>
          <a:p>
            <a:pPr algn="ctr" rtl="1"/>
            <a:r>
              <a:rPr lang="ar-SA" sz="2800" b="1" dirty="0">
                <a:cs typeface="B Nazanin" panose="00000400000000000000" pitchFamily="2" charset="-78"/>
              </a:rPr>
              <a:t>راهبرد مدیریت سرمایه های اجتماعی</a:t>
            </a:r>
            <a:endParaRPr lang="en-US" sz="2800" dirty="0">
              <a:cs typeface="B Nazanin" panose="00000400000000000000" pitchFamily="2" charset="-78"/>
            </a:endParaRPr>
          </a:p>
        </p:txBody>
      </p:sp>
      <p:sp>
        <p:nvSpPr>
          <p:cNvPr id="5" name="Rectangle 4"/>
          <p:cNvSpPr/>
          <p:nvPr/>
        </p:nvSpPr>
        <p:spPr>
          <a:xfrm>
            <a:off x="7389339" y="1537502"/>
            <a:ext cx="3941807" cy="424731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rtl="1">
              <a:lnSpc>
                <a:spcPct val="150000"/>
              </a:lnSpc>
            </a:pPr>
            <a:r>
              <a:rPr lang="ar-SA" sz="2000" dirty="0">
                <a:cs typeface="B Nazanin" panose="00000400000000000000" pitchFamily="2" charset="-78"/>
              </a:rPr>
              <a:t>ضمانت گرفتن از سایر افراد جامعه روستایی برای دریافت وام مهمترین راهبرد مدیریت سرمایه های اجتماعی به کار برده شده برای سازگاری با نوسانات اقلیمی توسط زنان روستایی بوده است. دومین راهبرد سازگاری با نوسانات اقلیمی در دسته مدیریت سرمایه­های اجتماعی زنان روستایی، عضویت زنان روستایی در تشکل­های اجتماعی رسمی مانند صندوق­های اعتبارات خرد، تعاونی­ها و تشکل­های اجتماعی بوده است. </a:t>
            </a:r>
            <a:endParaRPr lang="en-US" sz="2000" dirty="0">
              <a:cs typeface="B Nazanin" panose="00000400000000000000" pitchFamily="2" charset="-78"/>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74018323"/>
              </p:ext>
            </p:extLst>
          </p:nvPr>
        </p:nvGraphicFramePr>
        <p:xfrm>
          <a:off x="689919" y="1891254"/>
          <a:ext cx="6314302" cy="3321849"/>
        </p:xfrm>
        <a:graphic>
          <a:graphicData uri="http://schemas.openxmlformats.org/drawingml/2006/table">
            <a:tbl>
              <a:tblPr rtl="1" firstRow="1" firstCol="1" bandRow="1">
                <a:tableStyleId>{5C22544A-7EE6-4342-B048-85BDC9FD1C3A}</a:tableStyleId>
              </a:tblPr>
              <a:tblGrid>
                <a:gridCol w="3805881"/>
                <a:gridCol w="1776903"/>
                <a:gridCol w="731518"/>
              </a:tblGrid>
              <a:tr h="1113573">
                <a:tc>
                  <a:txBody>
                    <a:bodyPr/>
                    <a:lstStyle/>
                    <a:p>
                      <a:pPr algn="ctr" rtl="1">
                        <a:lnSpc>
                          <a:spcPct val="115000"/>
                        </a:lnSpc>
                        <a:spcAft>
                          <a:spcPts val="0"/>
                        </a:spcAft>
                      </a:pPr>
                      <a:r>
                        <a:rPr lang="fa-IR" sz="1800" dirty="0">
                          <a:effectLst/>
                          <a:cs typeface="B Nazanin" panose="00000400000000000000" pitchFamily="2" charset="-78"/>
                        </a:rPr>
                        <a:t>راهبرد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درصد بکارگیرندگان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رتبه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264747">
                <a:tc>
                  <a:txBody>
                    <a:bodyPr/>
                    <a:lstStyle/>
                    <a:p>
                      <a:pPr algn="r" rtl="1">
                        <a:lnSpc>
                          <a:spcPct val="115000"/>
                        </a:lnSpc>
                        <a:spcAft>
                          <a:spcPts val="0"/>
                        </a:spcAft>
                      </a:pPr>
                      <a:r>
                        <a:rPr lang="fa-IR" sz="1800">
                          <a:effectLst/>
                          <a:cs typeface="B Nazanin" panose="00000400000000000000" pitchFamily="2" charset="-78"/>
                        </a:rPr>
                        <a:t>اخذ ضمانت از افراد دیگر برای دریافت وام</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71/7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64747">
                <a:tc>
                  <a:txBody>
                    <a:bodyPr/>
                    <a:lstStyle/>
                    <a:p>
                      <a:pPr algn="r" rtl="1">
                        <a:lnSpc>
                          <a:spcPct val="115000"/>
                        </a:lnSpc>
                        <a:spcAft>
                          <a:spcPts val="0"/>
                        </a:spcAft>
                      </a:pPr>
                      <a:r>
                        <a:rPr lang="fa-IR" sz="1800">
                          <a:effectLst/>
                          <a:cs typeface="B Nazanin" panose="00000400000000000000" pitchFamily="2" charset="-78"/>
                        </a:rPr>
                        <a:t>عضویت در تشکل­های رسمی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2/55</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64747">
                <a:tc>
                  <a:txBody>
                    <a:bodyPr/>
                    <a:lstStyle/>
                    <a:p>
                      <a:pPr algn="r" rtl="1">
                        <a:lnSpc>
                          <a:spcPct val="115000"/>
                        </a:lnSpc>
                        <a:spcAft>
                          <a:spcPts val="0"/>
                        </a:spcAft>
                      </a:pPr>
                      <a:r>
                        <a:rPr lang="fa-IR" sz="1800" dirty="0">
                          <a:effectLst/>
                          <a:cs typeface="B Nazanin" panose="00000400000000000000" pitchFamily="2" charset="-78"/>
                        </a:rPr>
                        <a:t>قرض پول از دیگران</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7/53</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64747">
                <a:tc>
                  <a:txBody>
                    <a:bodyPr/>
                    <a:lstStyle/>
                    <a:p>
                      <a:pPr algn="r" rtl="1">
                        <a:lnSpc>
                          <a:spcPct val="115000"/>
                        </a:lnSpc>
                        <a:spcAft>
                          <a:spcPts val="0"/>
                        </a:spcAft>
                      </a:pPr>
                      <a:r>
                        <a:rPr lang="fa-IR" sz="1800">
                          <a:effectLst/>
                          <a:cs typeface="B Nazanin" panose="00000400000000000000" pitchFamily="2" charset="-78"/>
                        </a:rPr>
                        <a:t>دریافت کمک از دوستان</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9/37</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64747">
                <a:tc>
                  <a:txBody>
                    <a:bodyPr/>
                    <a:lstStyle/>
                    <a:p>
                      <a:pPr algn="r" rtl="1">
                        <a:lnSpc>
                          <a:spcPct val="115000"/>
                        </a:lnSpc>
                        <a:spcAft>
                          <a:spcPts val="0"/>
                        </a:spcAft>
                      </a:pPr>
                      <a:r>
                        <a:rPr lang="fa-IR" sz="1800">
                          <a:effectLst/>
                          <a:cs typeface="B Nazanin" panose="00000400000000000000" pitchFamily="2" charset="-78"/>
                        </a:rPr>
                        <a:t>کمک مالی نزدیکان</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7/36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64747">
                <a:tc>
                  <a:txBody>
                    <a:bodyPr/>
                    <a:lstStyle/>
                    <a:p>
                      <a:pPr algn="r" rtl="1">
                        <a:lnSpc>
                          <a:spcPct val="115000"/>
                        </a:lnSpc>
                        <a:spcAft>
                          <a:spcPts val="0"/>
                        </a:spcAft>
                      </a:pPr>
                      <a:r>
                        <a:rPr lang="fa-IR" sz="1800" dirty="0">
                          <a:effectLst/>
                          <a:cs typeface="B Nazanin" panose="00000400000000000000" pitchFamily="2" charset="-78"/>
                        </a:rPr>
                        <a:t>تشکیل گروه­های کاری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800">
                          <a:effectLst/>
                          <a:cs typeface="B Nazanin" panose="00000400000000000000" pitchFamily="2" charset="-78"/>
                        </a:rPr>
                        <a:t>5/18</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800">
                          <a:effectLst/>
                          <a:cs typeface="B Nazanin" panose="00000400000000000000" pitchFamily="2" charset="-78"/>
                        </a:rPr>
                        <a:t>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64747">
                <a:tc>
                  <a:txBody>
                    <a:bodyPr/>
                    <a:lstStyle/>
                    <a:p>
                      <a:pPr algn="r" rtl="1">
                        <a:lnSpc>
                          <a:spcPct val="115000"/>
                        </a:lnSpc>
                        <a:spcAft>
                          <a:spcPts val="0"/>
                        </a:spcAft>
                      </a:pPr>
                      <a:r>
                        <a:rPr lang="fa-IR" sz="1800">
                          <a:effectLst/>
                          <a:cs typeface="B Nazanin" panose="00000400000000000000" pitchFamily="2" charset="-78"/>
                        </a:rPr>
                        <a:t>زیر پوشش نهادهای حمایتی رفتن</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5/14</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31890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270"/>
          </a:xfrm>
          <a:solidFill>
            <a:srgbClr val="FFFF99"/>
          </a:solidFill>
        </p:spPr>
        <p:txBody>
          <a:bodyPr>
            <a:normAutofit/>
          </a:bodyPr>
          <a:lstStyle/>
          <a:p>
            <a:pPr algn="ctr" rtl="1"/>
            <a:r>
              <a:rPr lang="ar-SA" sz="2800" b="1" dirty="0">
                <a:cs typeface="B Nazanin" panose="00000400000000000000" pitchFamily="2" charset="-78"/>
              </a:rPr>
              <a:t>راهبرد مدیریت تنش­های محیطی</a:t>
            </a:r>
            <a:endParaRPr lang="fa-IR" sz="2800" b="1"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8766585"/>
              </p:ext>
            </p:extLst>
          </p:nvPr>
        </p:nvGraphicFramePr>
        <p:xfrm>
          <a:off x="605481" y="1445744"/>
          <a:ext cx="5628314" cy="4483363"/>
        </p:xfrm>
        <a:graphic>
          <a:graphicData uri="http://schemas.openxmlformats.org/drawingml/2006/table">
            <a:tbl>
              <a:tblPr rtl="1" firstRow="1" firstCol="1" bandRow="1">
                <a:tableStyleId>{5C22544A-7EE6-4342-B048-85BDC9FD1C3A}</a:tableStyleId>
              </a:tblPr>
              <a:tblGrid>
                <a:gridCol w="2983968"/>
                <a:gridCol w="1971884"/>
                <a:gridCol w="672462"/>
              </a:tblGrid>
              <a:tr h="697747">
                <a:tc>
                  <a:txBody>
                    <a:bodyPr/>
                    <a:lstStyle/>
                    <a:p>
                      <a:pPr algn="ctr" rtl="1">
                        <a:lnSpc>
                          <a:spcPct val="115000"/>
                        </a:lnSpc>
                        <a:spcAft>
                          <a:spcPts val="0"/>
                        </a:spcAft>
                      </a:pPr>
                      <a:r>
                        <a:rPr lang="fa-IR" sz="1800" dirty="0">
                          <a:effectLst/>
                          <a:cs typeface="B Nazanin" panose="00000400000000000000" pitchFamily="2" charset="-78"/>
                        </a:rPr>
                        <a:t>راهبرد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درصد بکار </a:t>
                      </a:r>
                      <a:r>
                        <a:rPr lang="fa-IR" sz="1800" dirty="0" smtClean="0">
                          <a:effectLst/>
                          <a:cs typeface="B Nazanin" panose="00000400000000000000" pitchFamily="2" charset="-78"/>
                        </a:rPr>
                        <a:t>گیرندگان</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a:effectLst/>
                          <a:cs typeface="B Nazanin" panose="00000400000000000000" pitchFamily="2" charset="-78"/>
                        </a:rPr>
                        <a:t>رتبه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222392">
                <a:tc>
                  <a:txBody>
                    <a:bodyPr/>
                    <a:lstStyle/>
                    <a:p>
                      <a:pPr algn="r" rtl="1">
                        <a:lnSpc>
                          <a:spcPct val="115000"/>
                        </a:lnSpc>
                        <a:spcAft>
                          <a:spcPts val="0"/>
                        </a:spcAft>
                      </a:pPr>
                      <a:r>
                        <a:rPr lang="fa-IR" sz="1800" dirty="0">
                          <a:effectLst/>
                          <a:cs typeface="B Nazanin" panose="00000400000000000000" pitchFamily="2" charset="-78"/>
                        </a:rPr>
                        <a:t>ذخیره آب در </a:t>
                      </a:r>
                      <a:r>
                        <a:rPr lang="fa-IR" sz="1800" dirty="0" err="1">
                          <a:effectLst/>
                          <a:cs typeface="B Nazanin" panose="00000400000000000000" pitchFamily="2" charset="-78"/>
                        </a:rPr>
                        <a:t>تانکر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57/9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خرید علوفه و خوراک دام</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39/9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بهره گیری از خدمات ترویجی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31/5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dirty="0">
                          <a:effectLst/>
                          <a:cs typeface="B Nazanin" panose="00000400000000000000" pitchFamily="2" charset="-78"/>
                        </a:rPr>
                        <a:t>بیمه محصولات کشاورزی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25/1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کم کردن سطح زیر کشت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21/7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تغییر شیوه آبیاری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21/7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خرید آب برای دام یا کشاورزی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21/7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dirty="0">
                          <a:effectLst/>
                          <a:cs typeface="B Nazanin" panose="00000400000000000000" pitchFamily="2" charset="-78"/>
                        </a:rPr>
                        <a:t>تغییر الگوی کشت و نوع محصول</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19/2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6</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04529">
                <a:tc>
                  <a:txBody>
                    <a:bodyPr/>
                    <a:lstStyle/>
                    <a:p>
                      <a:pPr algn="r" rtl="1">
                        <a:lnSpc>
                          <a:spcPct val="115000"/>
                        </a:lnSpc>
                        <a:spcAft>
                          <a:spcPts val="0"/>
                        </a:spcAft>
                      </a:pPr>
                      <a:r>
                        <a:rPr lang="fa-IR" sz="1800" dirty="0">
                          <a:effectLst/>
                          <a:cs typeface="B Nazanin" panose="00000400000000000000" pitchFamily="2" charset="-78"/>
                        </a:rPr>
                        <a:t>جایگزین کردن کشاورزی با دامداری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13/3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تعویض نوع دام</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800" dirty="0" smtClean="0">
                          <a:effectLst/>
                          <a:cs typeface="B Nazanin" panose="00000400000000000000" pitchFamily="2" charset="-78"/>
                        </a:rPr>
                        <a:t>13/1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tabLst>
                          <a:tab pos="276225" algn="l"/>
                          <a:tab pos="323850" algn="ctr"/>
                        </a:tabLst>
                      </a:pPr>
                      <a:r>
                        <a:rPr lang="fa-IR" sz="1800">
                          <a:effectLst/>
                          <a:cs typeface="B Nazanin" panose="00000400000000000000" pitchFamily="2" charset="-78"/>
                        </a:rPr>
                        <a:t>7</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dirty="0">
                          <a:effectLst/>
                          <a:cs typeface="B Nazanin" panose="00000400000000000000" pitchFamily="2" charset="-78"/>
                        </a:rPr>
                        <a:t>تغییر کاربری از زراعی به باغی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8/1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222392">
                <a:tc>
                  <a:txBody>
                    <a:bodyPr/>
                    <a:lstStyle/>
                    <a:p>
                      <a:pPr algn="r" rtl="1">
                        <a:lnSpc>
                          <a:spcPct val="115000"/>
                        </a:lnSpc>
                        <a:spcAft>
                          <a:spcPts val="0"/>
                        </a:spcAft>
                      </a:pPr>
                      <a:r>
                        <a:rPr lang="fa-IR" sz="1800">
                          <a:effectLst/>
                          <a:cs typeface="B Nazanin" panose="00000400000000000000" pitchFamily="2" charset="-78"/>
                        </a:rPr>
                        <a:t>کوچ کردن فصلی دام یا زنبور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smtClean="0">
                          <a:effectLst/>
                          <a:cs typeface="B Nazanin" panose="00000400000000000000" pitchFamily="2" charset="-78"/>
                        </a:rPr>
                        <a:t>5/4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
        <p:nvSpPr>
          <p:cNvPr id="5" name="Rectangle 4"/>
          <p:cNvSpPr/>
          <p:nvPr/>
        </p:nvSpPr>
        <p:spPr>
          <a:xfrm>
            <a:off x="6685006" y="2218486"/>
            <a:ext cx="4399006" cy="33816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0325" algn="just" rtl="1">
              <a:lnSpc>
                <a:spcPct val="150000"/>
              </a:lnSpc>
              <a:spcAft>
                <a:spcPts val="800"/>
              </a:spcAft>
            </a:pPr>
            <a:r>
              <a:rPr lang="ar-SA" dirty="0" smtClean="0">
                <a:latin typeface="Calibri" panose="020F0502020204030204" pitchFamily="34" charset="0"/>
                <a:ea typeface="Calibri" panose="020F0502020204030204" pitchFamily="34" charset="0"/>
                <a:cs typeface="B Nazanin" panose="00000400000000000000" pitchFamily="2" charset="-78"/>
              </a:rPr>
              <a:t>می­توان </a:t>
            </a:r>
            <a:r>
              <a:rPr lang="ar-SA" dirty="0">
                <a:latin typeface="Calibri" panose="020F0502020204030204" pitchFamily="34" charset="0"/>
                <a:ea typeface="Calibri" panose="020F0502020204030204" pitchFamily="34" charset="0"/>
                <a:cs typeface="B Nazanin" panose="00000400000000000000" pitchFamily="2" charset="-78"/>
              </a:rPr>
              <a:t>به راهبرد ذخیره آب در تانکر به منظور استفاده خانواده اشاره نمودند که نزدیک به 58 درصد شرکت­کنندگان در این مطالعه از این راهبرد استفاده نموده­اند. سپس کمبود علوفه ناشی از خشکسالی در نوسانات اقلیمی از طریق راهبرد خرید علوفه و خوراک دام تامین کرده­اند. همچنین بیش از 31 درصد از پاسخگویان به منظور افزایش دانش و مهارت خود برای سازگاری با نوسانات اقلیمی از خدمات آموزشی ترویجی و مشاوره­ای استفاده نموده­اند.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177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524" y="513406"/>
            <a:ext cx="8046308" cy="648129"/>
          </a:xfrm>
        </p:spPr>
        <p:txBody>
          <a:bodyPr>
            <a:normAutofit fontScale="90000"/>
          </a:bodyPr>
          <a:lstStyle/>
          <a:p>
            <a:pPr algn="ctr" rtl="1"/>
            <a:r>
              <a:rPr lang="fa-IR" b="1" dirty="0">
                <a:ln w="22225">
                  <a:solidFill>
                    <a:schemeClr val="accent2"/>
                  </a:solidFill>
                  <a:prstDash val="solid"/>
                </a:ln>
                <a:solidFill>
                  <a:schemeClr val="accent2">
                    <a:lumMod val="75000"/>
                  </a:schemeClr>
                </a:solidFill>
                <a:cs typeface="B Titr" panose="00000700000000000000" pitchFamily="2" charset="-78"/>
              </a:rPr>
              <a:t>خشکسالی</a:t>
            </a:r>
          </a:p>
        </p:txBody>
      </p:sp>
      <p:sp>
        <p:nvSpPr>
          <p:cNvPr id="3" name="Content Placeholder 2"/>
          <p:cNvSpPr>
            <a:spLocks noGrp="1"/>
          </p:cNvSpPr>
          <p:nvPr>
            <p:ph idx="1"/>
          </p:nvPr>
        </p:nvSpPr>
        <p:spPr>
          <a:xfrm>
            <a:off x="599090" y="1655805"/>
            <a:ext cx="11114689" cy="4713464"/>
          </a:xfrm>
          <a:ln w="28575"/>
        </p:spPr>
        <p:style>
          <a:lnRef idx="2">
            <a:schemeClr val="accent2"/>
          </a:lnRef>
          <a:fillRef idx="1">
            <a:schemeClr val="lt1"/>
          </a:fillRef>
          <a:effectRef idx="0">
            <a:schemeClr val="accent2"/>
          </a:effectRef>
          <a:fontRef idx="minor">
            <a:schemeClr val="dk1"/>
          </a:fontRef>
        </p:style>
        <p:txBody>
          <a:bodyPr>
            <a:normAutofit fontScale="92500"/>
          </a:bodyPr>
          <a:lstStyle/>
          <a:p>
            <a:pPr algn="just" rtl="1">
              <a:lnSpc>
                <a:spcPct val="150000"/>
              </a:lnSpc>
            </a:pPr>
            <a:r>
              <a:rPr lang="fa-IR" dirty="0" err="1">
                <a:cs typeface="B Nazanin" panose="00000400000000000000" pitchFamily="2" charset="-78"/>
              </a:rPr>
              <a:t>هواشناسان</a:t>
            </a:r>
            <a:r>
              <a:rPr lang="fa-IR" dirty="0">
                <a:cs typeface="B Nazanin" panose="00000400000000000000" pitchFamily="2" charset="-78"/>
              </a:rPr>
              <a:t> خشکسالی</a:t>
            </a:r>
            <a:r>
              <a:rPr lang="fa-IR" dirty="0" smtClean="0">
                <a:cs typeface="B Nazanin" panose="00000400000000000000" pitchFamily="2" charset="-78"/>
              </a:rPr>
              <a:t> </a:t>
            </a:r>
            <a:r>
              <a:rPr lang="fa-IR" dirty="0">
                <a:cs typeface="B Nazanin" panose="00000400000000000000" pitchFamily="2" charset="-78"/>
              </a:rPr>
              <a:t>را بارش کمتر از حد معمول که منجر به تغییر الگوی آب و هوایی می گردد تعریف کرده </a:t>
            </a:r>
            <a:r>
              <a:rPr lang="fa-IR" dirty="0" err="1">
                <a:cs typeface="B Nazanin" panose="00000400000000000000" pitchFamily="2" charset="-78"/>
              </a:rPr>
              <a:t>اند</a:t>
            </a:r>
            <a:r>
              <a:rPr lang="fa-IR" dirty="0">
                <a:cs typeface="B Nazanin" panose="00000400000000000000" pitchFamily="2" charset="-78"/>
              </a:rPr>
              <a:t> خشکسالی از نظر هواشناسی به حالتی از خشکی ناشی از کمبود بارندگی اطلاق می شود</a:t>
            </a:r>
            <a:r>
              <a:rPr lang="fa-IR" dirty="0" smtClean="0">
                <a:cs typeface="B Nazanin" panose="00000400000000000000" pitchFamily="2" charset="-78"/>
              </a:rPr>
              <a:t>.</a:t>
            </a:r>
          </a:p>
          <a:p>
            <a:pPr algn="just" rtl="1">
              <a:lnSpc>
                <a:spcPct val="150000"/>
              </a:lnSpc>
            </a:pPr>
            <a:r>
              <a:rPr lang="fa-IR" dirty="0">
                <a:cs typeface="B Nazanin" panose="00000400000000000000" pitchFamily="2" charset="-78"/>
              </a:rPr>
              <a:t>قرار گرفتن ایران در عرض جغرافیایی 25 تا 40 درجه شمالی موجب شده که این کشور در زمره مناطق خشک جهان محسوب شود. بر مبنای برخی تخمین ها حدود 89 درصد از سرزمین ایران در قلمروی </a:t>
            </a:r>
            <a:r>
              <a:rPr lang="fa-IR" dirty="0" err="1">
                <a:cs typeface="B Nazanin" panose="00000400000000000000" pitchFamily="2" charset="-78"/>
              </a:rPr>
              <a:t>اقلیمهای</a:t>
            </a:r>
            <a:r>
              <a:rPr lang="fa-IR" dirty="0">
                <a:cs typeface="B Nazanin" panose="00000400000000000000" pitchFamily="2" charset="-78"/>
              </a:rPr>
              <a:t> غیر مرطوب قرار دارد و این کشور </a:t>
            </a:r>
            <a:r>
              <a:rPr lang="fa-IR" dirty="0" smtClean="0">
                <a:cs typeface="B Nazanin" panose="00000400000000000000" pitchFamily="2" charset="-78"/>
              </a:rPr>
              <a:t>1/2 </a:t>
            </a:r>
            <a:r>
              <a:rPr lang="fa-IR" dirty="0">
                <a:cs typeface="B Nazanin" panose="00000400000000000000" pitchFamily="2" charset="-78"/>
              </a:rPr>
              <a:t>درصد از خشکی های جهان را به خود اختصاص دهد. </a:t>
            </a:r>
          </a:p>
          <a:p>
            <a:pPr algn="just" rtl="1">
              <a:lnSpc>
                <a:spcPct val="150000"/>
              </a:lnSpc>
            </a:pPr>
            <a:r>
              <a:rPr lang="fa-IR" dirty="0" smtClean="0">
                <a:cs typeface="B Nazanin" panose="00000400000000000000" pitchFamily="2" charset="-78"/>
              </a:rPr>
              <a:t>خشکسالی </a:t>
            </a:r>
            <a:r>
              <a:rPr lang="fa-IR" dirty="0">
                <a:cs typeface="B Nazanin" panose="00000400000000000000" pitchFamily="2" charset="-78"/>
              </a:rPr>
              <a:t>امری است عادی و ممکن است در هر محلی رخ داده و پیامدهای نامطلوب به همراه داشته باشد</a:t>
            </a:r>
            <a:r>
              <a:rPr lang="fa-IR"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192763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17" y="550477"/>
            <a:ext cx="10515600" cy="685200"/>
          </a:xfrm>
          <a:solidFill>
            <a:srgbClr val="FFFF99"/>
          </a:solidFill>
        </p:spPr>
        <p:txBody>
          <a:bodyPr>
            <a:normAutofit/>
          </a:bodyPr>
          <a:lstStyle/>
          <a:p>
            <a:pPr algn="ctr" rtl="1"/>
            <a:r>
              <a:rPr lang="fa-IR" sz="2800" b="1" dirty="0" smtClean="0">
                <a:cs typeface="B Nazanin" panose="00000400000000000000" pitchFamily="2" charset="-78"/>
              </a:rPr>
              <a:t>مقایسه بکارگیری</a:t>
            </a:r>
            <a:r>
              <a:rPr lang="ar-SA" sz="2800" b="1" dirty="0" smtClean="0">
                <a:cs typeface="B Nazanin" panose="00000400000000000000" pitchFamily="2" charset="-78"/>
              </a:rPr>
              <a:t> راهبرد</a:t>
            </a:r>
            <a:r>
              <a:rPr lang="fa-IR" sz="2800" b="1" dirty="0" smtClean="0">
                <a:cs typeface="B Nazanin" panose="00000400000000000000" pitchFamily="2" charset="-78"/>
              </a:rPr>
              <a:t>های مختلف</a:t>
            </a:r>
            <a:r>
              <a:rPr lang="ar-SA" sz="2800" b="1" dirty="0" smtClean="0">
                <a:cs typeface="B Nazanin" panose="00000400000000000000" pitchFamily="2" charset="-78"/>
              </a:rPr>
              <a:t> سازگاری</a:t>
            </a:r>
            <a:endParaRPr lang="fa-IR" sz="2800"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8890753"/>
              </p:ext>
            </p:extLst>
          </p:nvPr>
        </p:nvGraphicFramePr>
        <p:xfrm>
          <a:off x="1124467" y="2045209"/>
          <a:ext cx="4833551" cy="3138618"/>
        </p:xfrm>
        <a:graphic>
          <a:graphicData uri="http://schemas.openxmlformats.org/drawingml/2006/table">
            <a:tbl>
              <a:tblPr rtl="1" firstRow="1" firstCol="1" bandRow="1">
                <a:tableStyleId>{5C22544A-7EE6-4342-B048-85BDC9FD1C3A}</a:tableStyleId>
              </a:tblPr>
              <a:tblGrid>
                <a:gridCol w="2841938"/>
                <a:gridCol w="1045093"/>
                <a:gridCol w="946520"/>
              </a:tblGrid>
              <a:tr h="385700">
                <a:tc rowSpan="2">
                  <a:txBody>
                    <a:bodyPr/>
                    <a:lstStyle/>
                    <a:p>
                      <a:pPr algn="ctr" rtl="1">
                        <a:lnSpc>
                          <a:spcPct val="115000"/>
                        </a:lnSpc>
                        <a:spcAft>
                          <a:spcPts val="0"/>
                        </a:spcAft>
                      </a:pPr>
                      <a:r>
                        <a:rPr lang="fa-IR" sz="1800" dirty="0">
                          <a:effectLst/>
                          <a:cs typeface="B Nazanin" panose="00000400000000000000" pitchFamily="2" charset="-78"/>
                        </a:rPr>
                        <a:t>راهبرد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2">
                  <a:txBody>
                    <a:bodyPr/>
                    <a:lstStyle/>
                    <a:p>
                      <a:pPr algn="ctr" rtl="1">
                        <a:lnSpc>
                          <a:spcPct val="115000"/>
                        </a:lnSpc>
                        <a:spcAft>
                          <a:spcPts val="0"/>
                        </a:spcAft>
                      </a:pPr>
                      <a:r>
                        <a:rPr lang="fa-IR" sz="1800">
                          <a:effectLst/>
                          <a:cs typeface="B Nazanin" panose="00000400000000000000" pitchFamily="2" charset="-78"/>
                        </a:rPr>
                        <a:t>بکارگیری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pPr rtl="1"/>
                      <a:endParaRPr lang="fa-IR"/>
                    </a:p>
                  </a:txBody>
                  <a:tcPr/>
                </a:tc>
              </a:tr>
              <a:tr h="385700">
                <a:tc vMerge="1">
                  <a:txBody>
                    <a:bodyPr/>
                    <a:lstStyle/>
                    <a:p>
                      <a:pPr rtl="1"/>
                      <a:endParaRPr lang="fa-IR"/>
                    </a:p>
                  </a:txBody>
                  <a:tcPr/>
                </a:tc>
                <a:tc>
                  <a:txBody>
                    <a:bodyPr/>
                    <a:lstStyle/>
                    <a:p>
                      <a:pPr algn="ctr" rtl="1">
                        <a:lnSpc>
                          <a:spcPct val="115000"/>
                        </a:lnSpc>
                        <a:spcAft>
                          <a:spcPts val="0"/>
                        </a:spcAft>
                      </a:pPr>
                      <a:r>
                        <a:rPr lang="fa-IR" sz="1800">
                          <a:effectLst/>
                          <a:cs typeface="B Nazanin" panose="00000400000000000000" pitchFamily="2" charset="-78"/>
                        </a:rPr>
                        <a:t>فراوانی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a:effectLst/>
                          <a:cs typeface="B Nazanin" panose="00000400000000000000" pitchFamily="2" charset="-78"/>
                        </a:rPr>
                        <a:t>درصد</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385700">
                <a:tc>
                  <a:txBody>
                    <a:bodyPr/>
                    <a:lstStyle/>
                    <a:p>
                      <a:pPr algn="r" rtl="1">
                        <a:lnSpc>
                          <a:spcPct val="115000"/>
                        </a:lnSpc>
                        <a:spcAft>
                          <a:spcPts val="0"/>
                        </a:spcAft>
                      </a:pPr>
                      <a:r>
                        <a:rPr lang="fa-IR" sz="1800" dirty="0">
                          <a:effectLst/>
                          <a:cs typeface="B Nazanin" panose="00000400000000000000" pitchFamily="2" charset="-78"/>
                        </a:rPr>
                        <a:t>مدیریت هزینه ها</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389</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95/9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797909">
                <a:tc>
                  <a:txBody>
                    <a:bodyPr/>
                    <a:lstStyle/>
                    <a:p>
                      <a:pPr algn="r" rtl="1">
                        <a:lnSpc>
                          <a:spcPct val="115000"/>
                        </a:lnSpc>
                        <a:spcAft>
                          <a:spcPts val="0"/>
                        </a:spcAft>
                      </a:pPr>
                      <a:r>
                        <a:rPr lang="fa-IR" sz="1800" dirty="0">
                          <a:effectLst/>
                          <a:cs typeface="B Nazanin" panose="00000400000000000000" pitchFamily="2" charset="-78"/>
                        </a:rPr>
                        <a:t>توسعه و متنوع سازی منابع درآمدی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dirty="0">
                          <a:effectLst/>
                          <a:cs typeface="B Nazanin" panose="00000400000000000000" pitchFamily="2" charset="-78"/>
                        </a:rPr>
                        <a:t>372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91/7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797909">
                <a:tc>
                  <a:txBody>
                    <a:bodyPr/>
                    <a:lstStyle/>
                    <a:p>
                      <a:pPr algn="r" rtl="1">
                        <a:lnSpc>
                          <a:spcPct val="115000"/>
                        </a:lnSpc>
                        <a:spcAft>
                          <a:spcPts val="0"/>
                        </a:spcAft>
                      </a:pPr>
                      <a:r>
                        <a:rPr lang="fa-IR" sz="1800" dirty="0">
                          <a:effectLst/>
                          <a:cs typeface="B Nazanin" panose="00000400000000000000" pitchFamily="2" charset="-78"/>
                        </a:rPr>
                        <a:t>مدیریت سرمایه های اجتماعی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368</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90/6</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385700">
                <a:tc>
                  <a:txBody>
                    <a:bodyPr/>
                    <a:lstStyle/>
                    <a:p>
                      <a:pPr algn="r" rtl="1">
                        <a:lnSpc>
                          <a:spcPct val="115000"/>
                        </a:lnSpc>
                        <a:spcAft>
                          <a:spcPts val="0"/>
                        </a:spcAft>
                      </a:pPr>
                      <a:r>
                        <a:rPr lang="fa-IR" sz="1800">
                          <a:effectLst/>
                          <a:cs typeface="B Nazanin" panose="00000400000000000000" pitchFamily="2" charset="-78"/>
                        </a:rPr>
                        <a:t>مدیریت تنش­های محیطی</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15000"/>
                        </a:lnSpc>
                        <a:spcAft>
                          <a:spcPts val="0"/>
                        </a:spcAft>
                      </a:pPr>
                      <a:r>
                        <a:rPr lang="fa-IR" sz="1800">
                          <a:effectLst/>
                          <a:cs typeface="B Nazanin" panose="00000400000000000000" pitchFamily="2" charset="-78"/>
                        </a:rPr>
                        <a:t>324</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1800" dirty="0" smtClean="0">
                          <a:effectLst/>
                          <a:cs typeface="B Nazanin" panose="00000400000000000000" pitchFamily="2" charset="-78"/>
                        </a:rPr>
                        <a:t>79/8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p:sp>
        <p:nvSpPr>
          <p:cNvPr id="5" name="Rectangle 4"/>
          <p:cNvSpPr/>
          <p:nvPr/>
        </p:nvSpPr>
        <p:spPr>
          <a:xfrm>
            <a:off x="6501713" y="2267630"/>
            <a:ext cx="4790304" cy="27930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r" rtl="1">
              <a:lnSpc>
                <a:spcPct val="200000"/>
              </a:lnSpc>
            </a:pPr>
            <a:r>
              <a:rPr lang="ar-SA" dirty="0">
                <a:latin typeface="Calibri" panose="020F0502020204030204" pitchFamily="34" charset="0"/>
                <a:ea typeface="Calibri" panose="020F0502020204030204" pitchFamily="34" charset="0"/>
                <a:cs typeface="B Nazanin" panose="00000400000000000000" pitchFamily="2" charset="-78"/>
              </a:rPr>
              <a:t>در بررسی میانگین، فراوانی زنان روستایی در بکارگیری دسته راهبردها، مدیریت هزینه ها </a:t>
            </a:r>
            <a:r>
              <a:rPr lang="ar-SA" dirty="0" smtClean="0">
                <a:latin typeface="Calibri" panose="020F0502020204030204" pitchFamily="34" charset="0"/>
                <a:ea typeface="Calibri" panose="020F0502020204030204" pitchFamily="34" charset="0"/>
                <a:cs typeface="B Nazanin" panose="00000400000000000000" pitchFamily="2" charset="-78"/>
              </a:rPr>
              <a:t>مهمترین </a:t>
            </a:r>
            <a:r>
              <a:rPr lang="ar-SA" dirty="0">
                <a:latin typeface="Calibri" panose="020F0502020204030204" pitchFamily="34" charset="0"/>
                <a:ea typeface="Calibri" panose="020F0502020204030204" pitchFamily="34" charset="0"/>
                <a:cs typeface="B Nazanin" panose="00000400000000000000" pitchFamily="2" charset="-78"/>
              </a:rPr>
              <a:t>بوده است. سپس راهبرد توسعه و متنوع سازی منابع درآمدی، مدیریت سرمایه­های اجتماعی و مدیریت تنش­های محیطی به ترتیب در جایگاه دوم تا چهارم سازگاری با نوسانات اقلیمی بوده است. </a:t>
            </a:r>
            <a:endParaRPr lang="fa-IR" dirty="0"/>
          </a:p>
        </p:txBody>
      </p:sp>
    </p:spTree>
    <p:extLst>
      <p:ext uri="{BB962C8B-B14F-4D97-AF65-F5344CB8AC3E}">
        <p14:creationId xmlns:p14="http://schemas.microsoft.com/office/powerpoint/2010/main" val="155257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1276" y="1130261"/>
            <a:ext cx="10958384" cy="5155257"/>
          </a:xfrm>
          <a:prstGeom prst="rect">
            <a:avLst/>
          </a:prstGeom>
        </p:spPr>
        <p:txBody>
          <a:bodyPr wrap="square">
            <a:spAutoFit/>
          </a:bodyPr>
          <a:lstStyle/>
          <a:p>
            <a:pPr algn="just" rtl="1">
              <a:lnSpc>
                <a:spcPct val="200000"/>
              </a:lnSpc>
            </a:pPr>
            <a:r>
              <a:rPr lang="ar-SA" dirty="0" smtClean="0">
                <a:cs typeface="B Nazanin" panose="00000400000000000000" pitchFamily="2" charset="-78"/>
              </a:rPr>
              <a:t>ترویج </a:t>
            </a:r>
            <a:r>
              <a:rPr lang="ar-SA" dirty="0">
                <a:cs typeface="B Nazanin" panose="00000400000000000000" pitchFamily="2" charset="-78"/>
              </a:rPr>
              <a:t>کسب و کارهای غیر زراعی در زمان نوسانات اقلیمی مکمل بخش کشاورزی بوده و در سطح روستا از مهاجرت مردان روستا و در نتیجه فشارهای کاری بر زنان روستایی می­کاهد و همچنین به بهبود درآمد زنان روستایی برای کاهش اثرات منفی نوسانات اقلیمی، کمک می­نماید. </a:t>
            </a:r>
            <a:r>
              <a:rPr lang="ar-SA" dirty="0" smtClean="0">
                <a:cs typeface="B Nazanin" panose="00000400000000000000" pitchFamily="2" charset="-78"/>
              </a:rPr>
              <a:t>ارتقای </a:t>
            </a:r>
            <a:r>
              <a:rPr lang="ar-SA" dirty="0">
                <a:cs typeface="B Nazanin" panose="00000400000000000000" pitchFamily="2" charset="-78"/>
              </a:rPr>
              <a:t>مهارت زنان روستایی در ایجاد کسب و کارهای غیر زراعی در زمان کم­ رنگ شدن کشاورزی با توجه به استعداد هر روستا و شهرستان می­تواند به توانمندی و بهبود وضعیت اقتصادی زنان روستایی بینجامد. </a:t>
            </a:r>
            <a:endParaRPr lang="en-US" dirty="0">
              <a:cs typeface="B Nazanin" panose="00000400000000000000" pitchFamily="2" charset="-78"/>
            </a:endParaRPr>
          </a:p>
        </p:txBody>
      </p:sp>
    </p:spTree>
    <p:extLst>
      <p:ext uri="{BB962C8B-B14F-4D97-AF65-F5344CB8AC3E}">
        <p14:creationId xmlns:p14="http://schemas.microsoft.com/office/powerpoint/2010/main" val="172788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4697" y="1491993"/>
            <a:ext cx="10515600" cy="4562788"/>
          </a:xfrm>
          <a:prstGeom prst="rect">
            <a:avLst/>
          </a:prstGeom>
        </p:spPr>
        <p:txBody>
          <a:bodyPr>
            <a:spAutoFit/>
          </a:bodyPr>
          <a:lstStyle/>
          <a:p>
            <a:pPr marL="60325" algn="just" rtl="1">
              <a:lnSpc>
                <a:spcPct val="150000"/>
              </a:lnSpc>
              <a:spcAft>
                <a:spcPts val="800"/>
              </a:spcAft>
            </a:pPr>
            <a:r>
              <a:rPr lang="ar-SA" dirty="0">
                <a:latin typeface="Calibri" panose="020F0502020204030204" pitchFamily="34" charset="0"/>
                <a:ea typeface="Calibri" panose="020F0502020204030204" pitchFamily="34" charset="0"/>
                <a:cs typeface="B Nazanin" panose="00000400000000000000" pitchFamily="2" charset="-78"/>
              </a:rPr>
              <a:t>زنان </a:t>
            </a:r>
            <a:r>
              <a:rPr lang="ar-SA" dirty="0" smtClean="0">
                <a:latin typeface="Calibri" panose="020F0502020204030204" pitchFamily="34" charset="0"/>
                <a:ea typeface="Calibri" panose="020F0502020204030204" pitchFamily="34" charset="0"/>
                <a:cs typeface="B Nazanin" panose="00000400000000000000" pitchFamily="2" charset="-78"/>
              </a:rPr>
              <a:t>روستایی، </a:t>
            </a:r>
            <a:r>
              <a:rPr lang="ar-SA" dirty="0">
                <a:latin typeface="Calibri" panose="020F0502020204030204" pitchFamily="34" charset="0"/>
                <a:ea typeface="Calibri" panose="020F0502020204030204" pitchFamily="34" charset="0"/>
                <a:cs typeface="B Nazanin" panose="00000400000000000000" pitchFamily="2" charset="-78"/>
              </a:rPr>
              <a:t>نه تنها قربانیان </a:t>
            </a:r>
            <a:r>
              <a:rPr lang="ar-SA" dirty="0" smtClean="0">
                <a:latin typeface="Calibri" panose="020F0502020204030204" pitchFamily="34" charset="0"/>
                <a:ea typeface="Calibri" panose="020F0502020204030204" pitchFamily="34" charset="0"/>
                <a:cs typeface="B Nazanin" panose="00000400000000000000" pitchFamily="2" charset="-78"/>
              </a:rPr>
              <a:t>منفعل </a:t>
            </a:r>
            <a:r>
              <a:rPr lang="fa-IR" dirty="0" smtClean="0">
                <a:latin typeface="Calibri" panose="020F0502020204030204" pitchFamily="34" charset="0"/>
                <a:ea typeface="Calibri" panose="020F0502020204030204" pitchFamily="34" charset="0"/>
                <a:cs typeface="B Nazanin" panose="00000400000000000000" pitchFamily="2" charset="-78"/>
              </a:rPr>
              <a:t>خشکسالی </a:t>
            </a:r>
            <a:r>
              <a:rPr lang="ar-SA" dirty="0" smtClean="0">
                <a:latin typeface="Calibri" panose="020F0502020204030204" pitchFamily="34" charset="0"/>
                <a:ea typeface="Calibri" panose="020F0502020204030204" pitchFamily="34" charset="0"/>
                <a:cs typeface="B Nazanin" panose="00000400000000000000" pitchFamily="2" charset="-78"/>
              </a:rPr>
              <a:t>نیستند </a:t>
            </a:r>
            <a:r>
              <a:rPr lang="ar-SA" dirty="0">
                <a:latin typeface="Calibri" panose="020F0502020204030204" pitchFamily="34" charset="0"/>
                <a:ea typeface="Calibri" panose="020F0502020204030204" pitchFamily="34" charset="0"/>
                <a:cs typeface="B Nazanin" panose="00000400000000000000" pitchFamily="2" charset="-78"/>
              </a:rPr>
              <a:t>بلکه فعالانه عمل می­کنند و امیدواری برای سازگاری </a:t>
            </a:r>
            <a:r>
              <a:rPr lang="ar-SA" dirty="0" smtClean="0">
                <a:latin typeface="Calibri" panose="020F0502020204030204" pitchFamily="34" charset="0"/>
                <a:ea typeface="Calibri" panose="020F0502020204030204" pitchFamily="34" charset="0"/>
                <a:cs typeface="B Nazanin" panose="00000400000000000000" pitchFamily="2" charset="-78"/>
              </a:rPr>
              <a:t>را </a:t>
            </a:r>
            <a:r>
              <a:rPr lang="ar-SA" dirty="0">
                <a:latin typeface="Calibri" panose="020F0502020204030204" pitchFamily="34" charset="0"/>
                <a:ea typeface="Calibri" panose="020F0502020204030204" pitchFamily="34" charset="0"/>
                <a:cs typeface="B Nazanin" panose="00000400000000000000" pitchFamily="2" charset="-78"/>
              </a:rPr>
              <a:t>دارند. آنها با استفاده از استراتژی­های محتاطانه، از تجربه و تخصص خود برای کاهش تأثیرات سوء نوسانات اقلیمی تلاش می­کنند. آنها همچنین نگران مسائل زیست­محیطی هستند و از سیاست­های مربوط به احیای محیط زیست بسیار حمایت می­کنند. اما شواهدی از سوگیری جنسیتی در روند سازگاری و توسعه و اجرای سیاست وجود دارد. نابرابری­های جنسیتی یک عامل اصلی در آسیب پذیری </a:t>
            </a:r>
            <a:r>
              <a:rPr lang="ar-SA" dirty="0" smtClean="0">
                <a:latin typeface="Calibri" panose="020F0502020204030204" pitchFamily="34" charset="0"/>
                <a:ea typeface="Calibri" panose="020F0502020204030204" pitchFamily="34" charset="0"/>
                <a:cs typeface="B Nazanin" panose="00000400000000000000" pitchFamily="2" charset="-78"/>
              </a:rPr>
              <a:t>است</a:t>
            </a:r>
            <a:r>
              <a:rPr lang="ar-SA" dirty="0">
                <a:latin typeface="Calibri" panose="020F0502020204030204" pitchFamily="34" charset="0"/>
                <a:ea typeface="Calibri" panose="020F0502020204030204" pitchFamily="34" charset="0"/>
                <a:cs typeface="B Nazanin" panose="00000400000000000000" pitchFamily="2" charset="-78"/>
              </a:rPr>
              <a:t>، و به همین ترتیب ، باید در پاسخ­های سازگاری برطرف شود.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386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IMG_2934.JPG"/>
          <p:cNvPicPr>
            <a:picLocks noChangeAspect="1"/>
          </p:cNvPicPr>
          <p:nvPr/>
        </p:nvPicPr>
        <p:blipFill>
          <a:blip r:embed="rId2" cstate="print"/>
          <a:stretch>
            <a:fillRect/>
          </a:stretch>
        </p:blipFill>
        <p:spPr>
          <a:xfrm>
            <a:off x="575639" y="3408589"/>
            <a:ext cx="3929090" cy="2946819"/>
          </a:xfrm>
          <a:prstGeom prst="rect">
            <a:avLst/>
          </a:prstGeom>
          <a:ln>
            <a:noFill/>
          </a:ln>
          <a:effectLst>
            <a:outerShdw blurRad="292100" dist="139700" dir="2700000" algn="tl" rotWithShape="0">
              <a:srgbClr val="333333">
                <a:alpha val="65000"/>
              </a:srgbClr>
            </a:outerShdw>
          </a:effectLst>
        </p:spPr>
      </p:pic>
      <p:pic>
        <p:nvPicPr>
          <p:cNvPr id="9" name="Picture 8" descr="زنبور داری.JPG"/>
          <p:cNvPicPr>
            <a:picLocks noChangeAspect="1"/>
          </p:cNvPicPr>
          <p:nvPr/>
        </p:nvPicPr>
        <p:blipFill>
          <a:blip r:embed="rId3" cstate="print"/>
          <a:stretch>
            <a:fillRect/>
          </a:stretch>
        </p:blipFill>
        <p:spPr>
          <a:xfrm>
            <a:off x="468189" y="228227"/>
            <a:ext cx="4036540" cy="2793651"/>
          </a:xfrm>
          <a:prstGeom prst="rect">
            <a:avLst/>
          </a:prstGeom>
          <a:ln>
            <a:solidFill>
              <a:schemeClr val="accent6">
                <a:lumMod val="75000"/>
              </a:schemeClr>
            </a:solidFill>
          </a:ln>
          <a:effectLst>
            <a:glow rad="63500">
              <a:schemeClr val="accent2">
                <a:satMod val="175000"/>
                <a:alpha val="40000"/>
              </a:schemeClr>
            </a:glow>
            <a:outerShdw blurRad="190500" algn="tl" rotWithShape="0">
              <a:srgbClr val="000000">
                <a:alpha val="7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150" y="1273772"/>
            <a:ext cx="5956456" cy="4467341"/>
          </a:xfrm>
          <a:prstGeom prst="rect">
            <a:avLst/>
          </a:prstGeom>
        </p:spPr>
      </p:pic>
    </p:spTree>
    <p:extLst>
      <p:ext uri="{BB962C8B-B14F-4D97-AF65-F5344CB8AC3E}">
        <p14:creationId xmlns:p14="http://schemas.microsoft.com/office/powerpoint/2010/main" val="2910999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مستندات 1396\مستندات سه ماهه سوم 96\مستندات دوره های مهارتی صندوق ها پاییز 96+\فراوری زعفران صندوق گرم آباد\photo_2017-11-20_14-56-45.jpg"/>
          <p:cNvPicPr>
            <a:picLocks noGrp="1" noChangeAspect="1" noChangeArrowheads="1"/>
          </p:cNvPicPr>
          <p:nvPr>
            <p:ph idx="1"/>
          </p:nvPr>
        </p:nvPicPr>
        <p:blipFill>
          <a:blip r:embed="rId2" cstate="print"/>
          <a:srcRect/>
          <a:stretch>
            <a:fillRect/>
          </a:stretch>
        </p:blipFill>
        <p:spPr bwMode="auto">
          <a:xfrm>
            <a:off x="7067552" y="3460014"/>
            <a:ext cx="4286248" cy="2714644"/>
          </a:xfrm>
          <a:prstGeom prst="rect">
            <a:avLst/>
          </a:prstGeom>
          <a:noFill/>
        </p:spPr>
      </p:pic>
      <p:pic>
        <p:nvPicPr>
          <p:cNvPr id="6" name="Picture 2" descr="G:\مستندات 1396\مستندات سه ماهه سوم 96\مستندات دوره های مهارتی صندوق ها پاییز 96+\فراوری زعفران اسماعیل اباد\photo_2017-11-30_11-06-18.jpg"/>
          <p:cNvPicPr>
            <a:picLocks noChangeAspect="1" noChangeArrowheads="1"/>
          </p:cNvPicPr>
          <p:nvPr/>
        </p:nvPicPr>
        <p:blipFill>
          <a:blip r:embed="rId3" cstate="print"/>
          <a:srcRect/>
          <a:stretch>
            <a:fillRect/>
          </a:stretch>
        </p:blipFill>
        <p:spPr bwMode="auto">
          <a:xfrm>
            <a:off x="7184534" y="498208"/>
            <a:ext cx="4169266" cy="2604922"/>
          </a:xfrm>
          <a:prstGeom prst="rect">
            <a:avLst/>
          </a:prstGeom>
          <a:noFill/>
        </p:spPr>
      </p:pic>
      <p:pic>
        <p:nvPicPr>
          <p:cNvPr id="8" name="Content Placeholder 7" descr="5.JPG"/>
          <p:cNvPicPr>
            <a:picLocks noChangeAspect="1"/>
          </p:cNvPicPr>
          <p:nvPr/>
        </p:nvPicPr>
        <p:blipFill>
          <a:blip r:embed="rId4" cstate="print"/>
          <a:srcRect r="36719"/>
          <a:stretch>
            <a:fillRect/>
          </a:stretch>
        </p:blipFill>
        <p:spPr>
          <a:xfrm>
            <a:off x="442783" y="0"/>
            <a:ext cx="3740564" cy="4433261"/>
          </a:xfrm>
          <a:prstGeom prst="rect">
            <a:avLst/>
          </a:prstGeom>
          <a:effectLst>
            <a:glow rad="101600">
              <a:schemeClr val="accent3">
                <a:satMod val="175000"/>
                <a:alpha val="40000"/>
              </a:schemeClr>
            </a:glow>
          </a:effectLst>
        </p:spPr>
      </p:pic>
      <p:pic>
        <p:nvPicPr>
          <p:cNvPr id="9" name="Picture 2" descr="G:\عکس\فعالیت نقش رستم\حسن اباد\File0927.JPG"/>
          <p:cNvPicPr>
            <a:picLocks noChangeAspect="1" noChangeArrowheads="1"/>
          </p:cNvPicPr>
          <p:nvPr/>
        </p:nvPicPr>
        <p:blipFill>
          <a:blip r:embed="rId5" cstate="print"/>
          <a:srcRect/>
          <a:stretch>
            <a:fillRect/>
          </a:stretch>
        </p:blipFill>
        <p:spPr bwMode="auto">
          <a:xfrm>
            <a:off x="2530970" y="2996721"/>
            <a:ext cx="4065584" cy="3603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218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24000" y="0"/>
            <a:ext cx="9144000" cy="6858000"/>
          </a:xfrm>
          <a:prstGeom prst="rect">
            <a:avLst/>
          </a:prstGeom>
        </p:spPr>
      </p:pic>
      <p:pic>
        <p:nvPicPr>
          <p:cNvPr id="3" name="Picture 2"/>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l="24179" t="14429" r="25373" b="13306"/>
          <a:stretch/>
        </p:blipFill>
        <p:spPr>
          <a:xfrm>
            <a:off x="2162856" y="323840"/>
            <a:ext cx="818602" cy="857352"/>
          </a:xfrm>
          <a:prstGeom prst="rect">
            <a:avLst/>
          </a:prstGeom>
        </p:spPr>
      </p:pic>
      <p:sp>
        <p:nvSpPr>
          <p:cNvPr id="7" name="Slide Number Placeholder 6"/>
          <p:cNvSpPr>
            <a:spLocks noGrp="1"/>
          </p:cNvSpPr>
          <p:nvPr>
            <p:ph type="sldNum" sz="quarter" idx="12"/>
          </p:nvPr>
        </p:nvSpPr>
        <p:spPr/>
        <p:txBody>
          <a:bodyPr/>
          <a:lstStyle/>
          <a:p>
            <a:fld id="{46279E32-7614-48AE-A6EF-A2BCCCF418D6}" type="slidenum">
              <a:rPr lang="fa-IR" smtClean="0"/>
              <a:pPr/>
              <a:t>25</a:t>
            </a:fld>
            <a:endParaRPr lang="fa-IR"/>
          </a:p>
        </p:txBody>
      </p:sp>
      <p:sp>
        <p:nvSpPr>
          <p:cNvPr id="5" name="Title 1"/>
          <p:cNvSpPr txBox="1">
            <a:spLocks/>
          </p:cNvSpPr>
          <p:nvPr/>
        </p:nvSpPr>
        <p:spPr>
          <a:xfrm>
            <a:off x="2881290" y="571480"/>
            <a:ext cx="6786610" cy="7143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1" anchor="ctr">
            <a:normAutofit/>
          </a:bodyPr>
          <a:lstStyle/>
          <a:p>
            <a:pPr algn="ctr" rtl="1">
              <a:spcBef>
                <a:spcPct val="0"/>
              </a:spcBef>
              <a:defRPr/>
            </a:pPr>
            <a:r>
              <a:rPr lang="fa-IR" sz="2400" b="1" dirty="0">
                <a:ln w="1905">
                  <a:solidFill>
                    <a:srgbClr val="92D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برگزاری نمایشگاه های ملی،  منطقه ای و محلی</a:t>
            </a:r>
          </a:p>
        </p:txBody>
      </p:sp>
      <p:pic>
        <p:nvPicPr>
          <p:cNvPr id="8" name="Picture 7" descr="DSC07570.JPG"/>
          <p:cNvPicPr>
            <a:picLocks noChangeAspect="1"/>
          </p:cNvPicPr>
          <p:nvPr/>
        </p:nvPicPr>
        <p:blipFill>
          <a:blip r:embed="rId4" cstate="print"/>
          <a:stretch>
            <a:fillRect/>
          </a:stretch>
        </p:blipFill>
        <p:spPr>
          <a:xfrm>
            <a:off x="6453190" y="3929067"/>
            <a:ext cx="3786214" cy="2678925"/>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Picture 8" descr="IMG_1757.JPG"/>
          <p:cNvPicPr>
            <a:picLocks noChangeAspect="1"/>
          </p:cNvPicPr>
          <p:nvPr/>
        </p:nvPicPr>
        <p:blipFill>
          <a:blip r:embed="rId5" cstate="print"/>
          <a:stretch>
            <a:fillRect/>
          </a:stretch>
        </p:blipFill>
        <p:spPr>
          <a:xfrm>
            <a:off x="6096000" y="1285860"/>
            <a:ext cx="4071966" cy="241103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1" name="Picture 10" descr="IMG_1800.JPG"/>
          <p:cNvPicPr>
            <a:picLocks noChangeAspect="1"/>
          </p:cNvPicPr>
          <p:nvPr/>
        </p:nvPicPr>
        <p:blipFill>
          <a:blip r:embed="rId6" cstate="print"/>
          <a:stretch>
            <a:fillRect/>
          </a:stretch>
        </p:blipFill>
        <p:spPr>
          <a:xfrm>
            <a:off x="1666844" y="1334992"/>
            <a:ext cx="4000528" cy="245119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2" name="Picture 11" descr="IMG_1763.JPG"/>
          <p:cNvPicPr>
            <a:picLocks noChangeAspect="1"/>
          </p:cNvPicPr>
          <p:nvPr/>
        </p:nvPicPr>
        <p:blipFill>
          <a:blip r:embed="rId7" cstate="print"/>
          <a:stretch>
            <a:fillRect/>
          </a:stretch>
        </p:blipFill>
        <p:spPr>
          <a:xfrm>
            <a:off x="1881158" y="4143381"/>
            <a:ext cx="4143372" cy="2330647"/>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261888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863" y="4573404"/>
            <a:ext cx="3590202" cy="646331"/>
          </a:xfrm>
          <a:prstGeom prst="rect">
            <a:avLst/>
          </a:prstGeom>
        </p:spPr>
        <p:txBody>
          <a:bodyPr wrap="square">
            <a:spAutoFit/>
          </a:bodyPr>
          <a:lstStyle/>
          <a:p>
            <a:pPr algn="ctr" rtl="1"/>
            <a:r>
              <a:rPr lang="fa-IR" dirty="0">
                <a:cs typeface="B Nazanin" panose="00000400000000000000" pitchFamily="2" charset="-78"/>
              </a:rPr>
              <a:t>مرحله کاشت نشاء – گوجه گیلاسی توسط زنان </a:t>
            </a:r>
            <a:r>
              <a:rPr lang="fa-IR" dirty="0" smtClean="0">
                <a:cs typeface="B Nazanin" panose="00000400000000000000" pitchFamily="2" charset="-78"/>
              </a:rPr>
              <a:t>روستایی مرودشت </a:t>
            </a:r>
            <a:r>
              <a:rPr lang="fa-IR" dirty="0">
                <a:cs typeface="B Nazanin" panose="00000400000000000000" pitchFamily="2" charset="-78"/>
              </a:rPr>
              <a:t>در محل سایت</a:t>
            </a:r>
            <a:endParaRPr lang="en-US" dirty="0">
              <a:cs typeface="B Nazanin" panose="00000400000000000000" pitchFamily="2" charset="-78"/>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00734" y="1680498"/>
            <a:ext cx="3680460" cy="2760345"/>
          </a:xfrm>
          <a:prstGeom prst="rect">
            <a:avLst/>
          </a:prstGeom>
          <a:ln w="3175">
            <a:solidFill>
              <a:schemeClr val="tx1"/>
            </a:solidFill>
          </a:ln>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7283302" y="1384955"/>
            <a:ext cx="4479179" cy="3055887"/>
          </a:xfrm>
          <a:prstGeom prst="rect">
            <a:avLst/>
          </a:prstGeom>
          <a:ln w="3175">
            <a:solidFill>
              <a:schemeClr val="tx1"/>
            </a:solidFill>
          </a:ln>
        </p:spPr>
      </p:pic>
      <p:sp>
        <p:nvSpPr>
          <p:cNvPr id="7" name="Rectangle 6"/>
          <p:cNvSpPr/>
          <p:nvPr/>
        </p:nvSpPr>
        <p:spPr>
          <a:xfrm>
            <a:off x="7283302" y="4829695"/>
            <a:ext cx="4575572" cy="685059"/>
          </a:xfrm>
          <a:prstGeom prst="rect">
            <a:avLst/>
          </a:prstGeom>
        </p:spPr>
        <p:txBody>
          <a:bodyPr wrap="square">
            <a:spAutoFit/>
          </a:bodyPr>
          <a:lstStyle/>
          <a:p>
            <a:pPr algn="ct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آموزش تخصصی توسط </a:t>
            </a:r>
            <a:r>
              <a:rPr lang="fa-IR" dirty="0" smtClean="0">
                <a:latin typeface="Calibri" panose="020F0502020204030204" pitchFamily="34" charset="0"/>
                <a:ea typeface="Calibri" panose="020F0502020204030204" pitchFamily="34" charset="0"/>
                <a:cs typeface="B Nazanin" panose="00000400000000000000" pitchFamily="2" charset="-78"/>
              </a:rPr>
              <a:t>کارشناس پهنه و مشاور طرح تولید محصول  گلخانه </a:t>
            </a:r>
            <a:r>
              <a:rPr lang="fa-IR" dirty="0">
                <a:latin typeface="Calibri" panose="020F0502020204030204" pitchFamily="34" charset="0"/>
                <a:ea typeface="Calibri" panose="020F0502020204030204" pitchFamily="34" charset="0"/>
                <a:cs typeface="Times New Roman" panose="02020603050405020304" pitchFamily="18" charset="0"/>
              </a:rPr>
              <a:t>–</a:t>
            </a:r>
            <a:r>
              <a:rPr lang="fa-IR" dirty="0">
                <a:latin typeface="Calibri" panose="020F0502020204030204" pitchFamily="34" charset="0"/>
                <a:ea typeface="Calibri" panose="020F0502020204030204" pitchFamily="34" charset="0"/>
                <a:cs typeface="B Nazanin" panose="00000400000000000000" pitchFamily="2" charset="-78"/>
              </a:rPr>
              <a:t> شهرستان مرودشت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336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1665"/>
            <a:ext cx="10515600" cy="4867147"/>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rtl="1">
              <a:lnSpc>
                <a:spcPct val="150000"/>
              </a:lnSpc>
            </a:pPr>
            <a:r>
              <a:rPr lang="fa-IR" dirty="0" smtClean="0">
                <a:cs typeface="B Nazanin" panose="00000400000000000000" pitchFamily="2" charset="-78"/>
              </a:rPr>
              <a:t>ویژگی </a:t>
            </a:r>
            <a:r>
              <a:rPr lang="fa-IR" dirty="0">
                <a:cs typeface="B Nazanin" panose="00000400000000000000" pitchFamily="2" charset="-78"/>
              </a:rPr>
              <a:t>ها و اثرات خشکسالی  از قبیل شدت، مدت و بزرگی آن از محلی به محل دیگر متفاوت است. در مناطق خشک و نیمه خشک، اثرات کمبود بارندگی بر روی منابع آب به سرعت آشکار می شود. به بیان دیگر در مناطقی که به طور طبیعی دارای محدودیت منابع آب هستند، بروز خشکسالی تاثیرات منفی بیشتری به دنبال داشته و حتی می تواند به بحران منتهی شود. </a:t>
            </a:r>
            <a:endParaRPr lang="en-US" dirty="0">
              <a:cs typeface="B Nazanin" panose="00000400000000000000" pitchFamily="2" charset="-78"/>
            </a:endParaRPr>
          </a:p>
          <a:p>
            <a:pPr algn="just" rtl="1">
              <a:lnSpc>
                <a:spcPct val="150000"/>
              </a:lnSpc>
            </a:pPr>
            <a:endParaRPr lang="fa-IR" dirty="0">
              <a:cs typeface="B Nazanin" panose="00000400000000000000" pitchFamily="2" charset="-78"/>
            </a:endParaRPr>
          </a:p>
          <a:p>
            <a:pPr algn="just" rtl="1">
              <a:lnSpc>
                <a:spcPct val="150000"/>
              </a:lnSpc>
            </a:pPr>
            <a:r>
              <a:rPr lang="fa-IR" dirty="0" smtClean="0">
                <a:cs typeface="B Nazanin" panose="00000400000000000000" pitchFamily="2" charset="-78"/>
              </a:rPr>
              <a:t>اغلب </a:t>
            </a:r>
            <a:r>
              <a:rPr lang="fa-IR" dirty="0">
                <a:cs typeface="B Nazanin" panose="00000400000000000000" pitchFamily="2" charset="-78"/>
              </a:rPr>
              <a:t>موارد، خشکسالی های هواشناسی به وقوع </a:t>
            </a:r>
            <a:r>
              <a:rPr lang="fa-IR" dirty="0" smtClean="0">
                <a:cs typeface="B Nazanin" panose="00000400000000000000" pitchFamily="2" charset="-78"/>
              </a:rPr>
              <a:t>خشکسالی های </a:t>
            </a:r>
            <a:r>
              <a:rPr lang="fa-IR" dirty="0">
                <a:cs typeface="B Nazanin" panose="00000400000000000000" pitchFamily="2" charset="-78"/>
              </a:rPr>
              <a:t>بعدی از جمله خشکسالی کشاورزی و خشکسالی </a:t>
            </a:r>
            <a:r>
              <a:rPr lang="fa-IR" dirty="0" err="1">
                <a:cs typeface="B Nazanin" panose="00000400000000000000" pitchFamily="2" charset="-78"/>
              </a:rPr>
              <a:t>آبشناسی</a:t>
            </a:r>
            <a:r>
              <a:rPr lang="fa-IR" dirty="0">
                <a:cs typeface="B Nazanin" panose="00000400000000000000" pitchFamily="2" charset="-78"/>
              </a:rPr>
              <a:t> و در </a:t>
            </a:r>
            <a:r>
              <a:rPr lang="fa-IR" dirty="0" err="1">
                <a:cs typeface="B Nazanin" panose="00000400000000000000" pitchFamily="2" charset="-78"/>
              </a:rPr>
              <a:t>مواردی</a:t>
            </a:r>
            <a:r>
              <a:rPr lang="fa-IR" dirty="0">
                <a:cs typeface="B Nazanin" panose="00000400000000000000" pitchFamily="2" charset="-78"/>
              </a:rPr>
              <a:t> که چندین سال ادامه یابد می تواند حتی به خشکسالی اقتصادی و اجتماعی منتهی گردد. هر چه شدت و گستره خشکسالی بیشتر باشد تاثیرات آن عمیق تر خواهد بود.</a:t>
            </a:r>
            <a:endParaRPr lang="en-US" dirty="0">
              <a:cs typeface="B Nazanin" panose="00000400000000000000" pitchFamily="2" charset="-78"/>
            </a:endParaRPr>
          </a:p>
          <a:p>
            <a:pPr algn="just" rtl="1">
              <a:lnSpc>
                <a:spcPct val="150000"/>
              </a:lnSpc>
            </a:pPr>
            <a:endParaRPr lang="fa-IR" dirty="0">
              <a:cs typeface="B Nazanin" panose="00000400000000000000" pitchFamily="2" charset="-78"/>
            </a:endParaRPr>
          </a:p>
        </p:txBody>
      </p:sp>
      <p:sp>
        <p:nvSpPr>
          <p:cNvPr id="4" name="Title 1"/>
          <p:cNvSpPr>
            <a:spLocks noGrp="1"/>
          </p:cNvSpPr>
          <p:nvPr>
            <p:ph type="title"/>
          </p:nvPr>
        </p:nvSpPr>
        <p:spPr>
          <a:xfrm>
            <a:off x="838200" y="365125"/>
            <a:ext cx="10515600" cy="944691"/>
          </a:xfrm>
        </p:spPr>
        <p:txBody>
          <a:bodyPr>
            <a:normAutofit/>
          </a:bodyPr>
          <a:lstStyle/>
          <a:p>
            <a:pPr algn="ctr" rtl="1"/>
            <a:r>
              <a:rPr lang="fa-IR" b="1" dirty="0">
                <a:ln w="22225">
                  <a:solidFill>
                    <a:schemeClr val="accent2"/>
                  </a:solidFill>
                  <a:prstDash val="solid"/>
                </a:ln>
                <a:solidFill>
                  <a:schemeClr val="accent2">
                    <a:lumMod val="75000"/>
                  </a:schemeClr>
                </a:solidFill>
                <a:cs typeface="B Titr" panose="00000700000000000000" pitchFamily="2" charset="-78"/>
              </a:rPr>
              <a:t>خشکسالی</a:t>
            </a:r>
          </a:p>
        </p:txBody>
      </p:sp>
    </p:spTree>
    <p:extLst>
      <p:ext uri="{BB962C8B-B14F-4D97-AF65-F5344CB8AC3E}">
        <p14:creationId xmlns:p14="http://schemas.microsoft.com/office/powerpoint/2010/main" val="337778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45931"/>
            <a:ext cx="12044854" cy="5231032"/>
          </a:xfrm>
        </p:spPr>
        <p:txBody>
          <a:bodyPr>
            <a:noAutofit/>
          </a:bodyPr>
          <a:lstStyle/>
          <a:p>
            <a:pPr algn="just" rtl="1">
              <a:lnSpc>
                <a:spcPct val="170000"/>
              </a:lnSpc>
            </a:pPr>
            <a:r>
              <a:rPr lang="fa-IR" sz="2000" dirty="0" smtClean="0">
                <a:cs typeface="B Nazanin" panose="00000400000000000000" pitchFamily="2" charset="-78"/>
              </a:rPr>
              <a:t>در </a:t>
            </a:r>
            <a:r>
              <a:rPr lang="fa-IR" sz="2000" dirty="0">
                <a:cs typeface="B Nazanin" panose="00000400000000000000" pitchFamily="2" charset="-78"/>
              </a:rPr>
              <a:t>گذشته برخی </a:t>
            </a:r>
            <a:r>
              <a:rPr lang="fa-IR" sz="2000" dirty="0" smtClean="0">
                <a:cs typeface="B Nazanin" panose="00000400000000000000" pitchFamily="2" charset="-78"/>
              </a:rPr>
              <a:t>خشکسالی ها </a:t>
            </a:r>
            <a:r>
              <a:rPr lang="fa-IR" sz="2000" dirty="0">
                <a:cs typeface="B Nazanin" panose="00000400000000000000" pitchFamily="2" charset="-78"/>
              </a:rPr>
              <a:t>به طور محدود و بعضا گسترده، </a:t>
            </a:r>
            <a:r>
              <a:rPr lang="fa-IR" sz="2000" dirty="0" smtClean="0">
                <a:cs typeface="B Nazanin" panose="00000400000000000000" pitchFamily="2" charset="-78"/>
              </a:rPr>
              <a:t>کشور </a:t>
            </a:r>
            <a:r>
              <a:rPr lang="fa-IR" sz="2000" dirty="0">
                <a:cs typeface="B Nazanin" panose="00000400000000000000" pitchFamily="2" charset="-78"/>
              </a:rPr>
              <a:t>را با </a:t>
            </a:r>
            <a:r>
              <a:rPr lang="fa-IR" sz="2000" dirty="0" smtClean="0">
                <a:cs typeface="B Nazanin" panose="00000400000000000000" pitchFamily="2" charset="-78"/>
              </a:rPr>
              <a:t>شدت های </a:t>
            </a:r>
            <a:r>
              <a:rPr lang="fa-IR" sz="2000" dirty="0">
                <a:cs typeface="B Nazanin" panose="00000400000000000000" pitchFamily="2" charset="-78"/>
              </a:rPr>
              <a:t>متفاوت در بر گرفته و باعث بروز خسارتهای فراوان به محصولات کشاورزی و </a:t>
            </a:r>
            <a:r>
              <a:rPr lang="fa-IR" sz="2000" dirty="0" err="1">
                <a:cs typeface="B Nazanin" panose="00000400000000000000" pitchFamily="2" charset="-78"/>
              </a:rPr>
              <a:t>دامی</a:t>
            </a:r>
            <a:r>
              <a:rPr lang="fa-IR" sz="2000" dirty="0">
                <a:cs typeface="B Nazanin" panose="00000400000000000000" pitchFamily="2" charset="-78"/>
              </a:rPr>
              <a:t> مناطق روستایی شده و مهاجرت دسته جمعی </a:t>
            </a:r>
            <a:r>
              <a:rPr lang="fa-IR" sz="2000" dirty="0" err="1">
                <a:cs typeface="B Nazanin" panose="00000400000000000000" pitchFamily="2" charset="-78"/>
              </a:rPr>
              <a:t>روستائیان</a:t>
            </a:r>
            <a:r>
              <a:rPr lang="fa-IR" sz="2000" dirty="0">
                <a:cs typeface="B Nazanin" panose="00000400000000000000" pitchFamily="2" charset="-78"/>
              </a:rPr>
              <a:t> به شهرها را به دنبال داشته است. حاشیه </a:t>
            </a:r>
            <a:r>
              <a:rPr lang="fa-IR" sz="2000" dirty="0" err="1">
                <a:cs typeface="B Nazanin" panose="00000400000000000000" pitchFamily="2" charset="-78"/>
              </a:rPr>
              <a:t>نیشنی</a:t>
            </a:r>
            <a:r>
              <a:rPr lang="fa-IR" sz="2000" dirty="0">
                <a:cs typeface="B Nazanin" panose="00000400000000000000" pitchFamily="2" charset="-78"/>
              </a:rPr>
              <a:t> شهرهای بزرگ یکی از عوارض این مهاجرت است که هزینه های بسیار سنگینی بر جامعه و کشور تحمیل می کند.</a:t>
            </a:r>
            <a:endParaRPr lang="en-US" sz="2000" dirty="0">
              <a:cs typeface="B Nazanin" panose="00000400000000000000" pitchFamily="2" charset="-78"/>
            </a:endParaRPr>
          </a:p>
          <a:p>
            <a:pPr algn="just" rtl="1">
              <a:lnSpc>
                <a:spcPct val="170000"/>
              </a:lnSpc>
            </a:pPr>
            <a:r>
              <a:rPr lang="fa-IR" sz="2000" dirty="0">
                <a:cs typeface="B Nazanin" panose="00000400000000000000" pitchFamily="2" charset="-78"/>
              </a:rPr>
              <a:t>خشکسالی بر خلاف سیل، پدیده ای آرام و خزنده است که به تدریج محیط را تسخیر و به یکی بلای طبیعی تبدیل می گردد. پدیده ای چون سیل و زمین لرزه یکباره خسارتهای سنگینی بر جامعه تحمیل می کنند و مورد توجه قرار می گیرند. در حالیکه خسارتهای ناشی از خشکسالی با آن که اغلب سنگین تر و گسترده تر هستند، اما چون به تدریج ایجاد می شوند برای مردم و مسئولین </a:t>
            </a:r>
            <a:r>
              <a:rPr lang="fa-IR" sz="2000" dirty="0" err="1">
                <a:cs typeface="B Nazanin" panose="00000400000000000000" pitchFamily="2" charset="-78"/>
              </a:rPr>
              <a:t>نامحسوس</a:t>
            </a:r>
            <a:r>
              <a:rPr lang="fa-IR" sz="2000" dirty="0">
                <a:cs typeface="B Nazanin" panose="00000400000000000000" pitchFamily="2" charset="-78"/>
              </a:rPr>
              <a:t> بوده و کمتر مورد توجه قرار می گیرند. </a:t>
            </a:r>
            <a:endParaRPr lang="en-US" sz="2000" dirty="0">
              <a:cs typeface="B Nazanin" panose="00000400000000000000" pitchFamily="2" charset="-78"/>
            </a:endParaRPr>
          </a:p>
          <a:p>
            <a:pPr algn="just" rtl="1">
              <a:lnSpc>
                <a:spcPct val="170000"/>
              </a:lnSpc>
            </a:pPr>
            <a:r>
              <a:rPr lang="fa-IR" sz="2000" dirty="0">
                <a:cs typeface="B Nazanin" panose="00000400000000000000" pitchFamily="2" charset="-78"/>
              </a:rPr>
              <a:t>با شناخت درست پدیده خشکسالی و پذیرش آن به عنوان یک واقعیت اقلیمی و </a:t>
            </a:r>
            <a:r>
              <a:rPr lang="fa-IR" sz="2000" dirty="0" smtClean="0">
                <a:cs typeface="B Nazanin" panose="00000400000000000000" pitchFamily="2" charset="-78"/>
              </a:rPr>
              <a:t>گریز </a:t>
            </a:r>
            <a:r>
              <a:rPr lang="fa-IR" sz="2000" dirty="0">
                <a:cs typeface="B Nazanin" panose="00000400000000000000" pitchFamily="2" charset="-78"/>
              </a:rPr>
              <a:t>ناپذیر کشور، می توان به این نتیجه رسید که مدیریت سازگاری با این پدیده، شاید ساده ترین و کم هزینه ترین روش برای مواجهه با آن </a:t>
            </a:r>
            <a:r>
              <a:rPr lang="fa-IR" sz="2000" dirty="0" smtClean="0">
                <a:cs typeface="B Nazanin" panose="00000400000000000000" pitchFamily="2" charset="-78"/>
              </a:rPr>
              <a:t>و کاهش </a:t>
            </a:r>
            <a:r>
              <a:rPr lang="fa-IR" sz="2000" dirty="0">
                <a:cs typeface="B Nazanin" panose="00000400000000000000" pitchFamily="2" charset="-78"/>
              </a:rPr>
              <a:t>خسارات ناشی از آن باشد.</a:t>
            </a:r>
            <a:endParaRPr lang="en-US" sz="2000" dirty="0">
              <a:cs typeface="B Nazanin" panose="00000400000000000000" pitchFamily="2" charset="-78"/>
            </a:endParaRPr>
          </a:p>
          <a:p>
            <a:pPr algn="just" rtl="1">
              <a:lnSpc>
                <a:spcPct val="170000"/>
              </a:lnSpc>
            </a:pPr>
            <a:r>
              <a:rPr lang="fa-IR" sz="2000" dirty="0">
                <a:cs typeface="B Nazanin" panose="00000400000000000000" pitchFamily="2" charset="-78"/>
              </a:rPr>
              <a:t>پیش بینی </a:t>
            </a:r>
            <a:r>
              <a:rPr lang="fa-IR" sz="2000" dirty="0" smtClean="0">
                <a:cs typeface="B Nazanin" panose="00000400000000000000" pitchFamily="2" charset="-78"/>
              </a:rPr>
              <a:t>خشکسالی با </a:t>
            </a:r>
            <a:r>
              <a:rPr lang="fa-IR" sz="2000" dirty="0">
                <a:cs typeface="B Nazanin" panose="00000400000000000000" pitchFamily="2" charset="-78"/>
              </a:rPr>
              <a:t>عدم قطعیت زیاد همراه بوده ، آغاز و پایان آن </a:t>
            </a:r>
            <a:r>
              <a:rPr lang="fa-IR" sz="2000" dirty="0" err="1">
                <a:cs typeface="B Nazanin" panose="00000400000000000000" pitchFamily="2" charset="-78"/>
              </a:rPr>
              <a:t>نامعلوم</a:t>
            </a:r>
            <a:r>
              <a:rPr lang="fa-IR" sz="2000" dirty="0">
                <a:cs typeface="B Nazanin" panose="00000400000000000000" pitchFamily="2" charset="-78"/>
              </a:rPr>
              <a:t> و چگونگی وقوع و اثرات آن در هر ناحیه با ناحیه دیگر متفاوت است. </a:t>
            </a:r>
            <a:endParaRPr lang="en-US" sz="2000" dirty="0">
              <a:cs typeface="B Nazanin" panose="00000400000000000000" pitchFamily="2" charset="-78"/>
            </a:endParaRPr>
          </a:p>
        </p:txBody>
      </p:sp>
      <p:sp>
        <p:nvSpPr>
          <p:cNvPr id="4" name="Title 1"/>
          <p:cNvSpPr>
            <a:spLocks noGrp="1"/>
          </p:cNvSpPr>
          <p:nvPr>
            <p:ph type="title"/>
          </p:nvPr>
        </p:nvSpPr>
        <p:spPr>
          <a:xfrm>
            <a:off x="838200" y="365125"/>
            <a:ext cx="10515600" cy="754227"/>
          </a:xfrm>
        </p:spPr>
        <p:txBody>
          <a:bodyPr>
            <a:normAutofit/>
          </a:bodyPr>
          <a:lstStyle/>
          <a:p>
            <a:pPr algn="ctr" rtl="1"/>
            <a:r>
              <a:rPr lang="fa-IR" b="1" dirty="0">
                <a:ln w="22225">
                  <a:solidFill>
                    <a:schemeClr val="accent2"/>
                  </a:solidFill>
                  <a:prstDash val="solid"/>
                </a:ln>
                <a:solidFill>
                  <a:schemeClr val="accent2">
                    <a:lumMod val="75000"/>
                  </a:schemeClr>
                </a:solidFill>
                <a:cs typeface="B Titr" panose="00000700000000000000" pitchFamily="2" charset="-78"/>
              </a:rPr>
              <a:t>خشکسالی</a:t>
            </a:r>
          </a:p>
        </p:txBody>
      </p:sp>
    </p:spTree>
    <p:extLst>
      <p:ext uri="{BB962C8B-B14F-4D97-AF65-F5344CB8AC3E}">
        <p14:creationId xmlns:p14="http://schemas.microsoft.com/office/powerpoint/2010/main" val="221991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75" y="484094"/>
            <a:ext cx="11501597" cy="6128276"/>
          </a:xfrm>
        </p:spPr>
        <p:txBody>
          <a:bodyPr>
            <a:noAutofit/>
          </a:bodyPr>
          <a:lstStyle/>
          <a:p>
            <a:pPr marL="0" indent="0" algn="just" rtl="1">
              <a:lnSpc>
                <a:spcPct val="170000"/>
              </a:lnSpc>
              <a:buNone/>
            </a:pPr>
            <a:r>
              <a:rPr lang="fa-IR" sz="2000" b="1" dirty="0">
                <a:cs typeface="B Nazanin" panose="00000400000000000000" pitchFamily="2" charset="-78"/>
              </a:rPr>
              <a:t>رخداد خشکسالی به سه مرحله مختلف تفکیک می </a:t>
            </a:r>
            <a:r>
              <a:rPr lang="fa-IR" sz="2000" b="1" dirty="0" smtClean="0">
                <a:cs typeface="B Nazanin" panose="00000400000000000000" pitchFamily="2" charset="-78"/>
              </a:rPr>
              <a:t>شود:</a:t>
            </a:r>
          </a:p>
          <a:p>
            <a:pPr marL="0" indent="0" algn="just" rtl="1">
              <a:lnSpc>
                <a:spcPct val="170000"/>
              </a:lnSpc>
              <a:buNone/>
            </a:pPr>
            <a:r>
              <a:rPr lang="fa-IR" sz="2000" b="1" dirty="0" smtClean="0">
                <a:solidFill>
                  <a:schemeClr val="accent2">
                    <a:lumMod val="75000"/>
                  </a:schemeClr>
                </a:solidFill>
                <a:cs typeface="B Nazanin" panose="00000400000000000000" pitchFamily="2" charset="-78"/>
              </a:rPr>
              <a:t>مرحله اول: </a:t>
            </a:r>
            <a:r>
              <a:rPr lang="fa-IR" sz="2000" dirty="0" smtClean="0">
                <a:cs typeface="B Nazanin" panose="00000400000000000000" pitchFamily="2" charset="-78"/>
              </a:rPr>
              <a:t>در </a:t>
            </a:r>
            <a:r>
              <a:rPr lang="fa-IR" sz="2000" dirty="0">
                <a:cs typeface="B Nazanin" panose="00000400000000000000" pitchFamily="2" charset="-78"/>
              </a:rPr>
              <a:t>ابتدا با کاهش بارش در یک منطقه یا حوضه </a:t>
            </a:r>
            <a:r>
              <a:rPr lang="fa-IR" sz="2000" dirty="0" err="1">
                <a:cs typeface="B Nazanin" panose="00000400000000000000" pitchFamily="2" charset="-78"/>
              </a:rPr>
              <a:t>آبریز</a:t>
            </a:r>
            <a:r>
              <a:rPr lang="fa-IR" sz="2000" dirty="0">
                <a:cs typeface="B Nazanin" panose="00000400000000000000" pitchFamily="2" charset="-78"/>
              </a:rPr>
              <a:t>، خشکسالی هواشناسی رخ می دهد که کم شدن ورودی آب به پشت سدها از اولین پیامدهای آن </a:t>
            </a:r>
            <a:r>
              <a:rPr lang="fa-IR" sz="2000" dirty="0" smtClean="0">
                <a:cs typeface="B Nazanin" panose="00000400000000000000" pitchFamily="2" charset="-78"/>
              </a:rPr>
              <a:t>است</a:t>
            </a:r>
          </a:p>
          <a:p>
            <a:pPr marL="0" indent="0" algn="just" rtl="1">
              <a:lnSpc>
                <a:spcPct val="170000"/>
              </a:lnSpc>
              <a:buNone/>
            </a:pPr>
            <a:r>
              <a:rPr lang="fa-IR" sz="2000" b="1" dirty="0">
                <a:solidFill>
                  <a:schemeClr val="accent2">
                    <a:lumMod val="75000"/>
                  </a:schemeClr>
                </a:solidFill>
                <a:cs typeface="B Nazanin" panose="00000400000000000000" pitchFamily="2" charset="-78"/>
              </a:rPr>
              <a:t>مرحله دوم: </a:t>
            </a:r>
            <a:r>
              <a:rPr lang="fa-IR" sz="2000" dirty="0" smtClean="0">
                <a:cs typeface="B Nazanin" panose="00000400000000000000" pitchFamily="2" charset="-78"/>
              </a:rPr>
              <a:t>در </a:t>
            </a:r>
            <a:r>
              <a:rPr lang="fa-IR" sz="2000" dirty="0">
                <a:cs typeface="B Nazanin" panose="00000400000000000000" pitchFamily="2" charset="-78"/>
              </a:rPr>
              <a:t>ادامه چنانچه کاهش بارش با افزایش دما همراه شد و تداوم یابد تبخیر و تعرق زیاد شده و نیاز گیاه به آب افزایش یافته و در نتیجه خشکسالی کشاورزی به ویژه در بخش دیم حادث می شود. در این مقطع بخش کشت آبی با توجه به بهره گیری از آبهای زیرزمینی هم چنان </a:t>
            </a:r>
            <a:r>
              <a:rPr lang="fa-IR" sz="2000" dirty="0" smtClean="0">
                <a:cs typeface="B Nazanin" panose="00000400000000000000" pitchFamily="2" charset="-78"/>
              </a:rPr>
              <a:t>       می تواند </a:t>
            </a:r>
            <a:r>
              <a:rPr lang="fa-IR" sz="2000" dirty="0">
                <a:cs typeface="B Nazanin" panose="00000400000000000000" pitchFamily="2" charset="-78"/>
              </a:rPr>
              <a:t>به حیات خود ادامه دهد. اما در حوزه آب، ضمن تشدید کاهش ورودی آّب به پشت سد، خروجی آب به صورت تبخیر افزایش می یابد. </a:t>
            </a:r>
            <a:endParaRPr lang="fa-IR" sz="2000" dirty="0" smtClean="0">
              <a:cs typeface="B Nazanin" panose="00000400000000000000" pitchFamily="2" charset="-78"/>
            </a:endParaRPr>
          </a:p>
          <a:p>
            <a:pPr marL="0" indent="0" algn="just" rtl="1">
              <a:lnSpc>
                <a:spcPct val="170000"/>
              </a:lnSpc>
              <a:buNone/>
            </a:pPr>
            <a:r>
              <a:rPr lang="fa-IR" sz="2000" b="1" dirty="0">
                <a:solidFill>
                  <a:schemeClr val="accent2">
                    <a:lumMod val="75000"/>
                  </a:schemeClr>
                </a:solidFill>
                <a:cs typeface="B Nazanin" panose="00000400000000000000" pitchFamily="2" charset="-78"/>
              </a:rPr>
              <a:t>مرحله سوم: </a:t>
            </a:r>
            <a:r>
              <a:rPr lang="fa-IR" sz="2000" dirty="0" smtClean="0">
                <a:cs typeface="B Nazanin" panose="00000400000000000000" pitchFamily="2" charset="-78"/>
              </a:rPr>
              <a:t>چنانچه </a:t>
            </a:r>
            <a:r>
              <a:rPr lang="fa-IR" sz="2000" dirty="0">
                <a:cs typeface="B Nazanin" panose="00000400000000000000" pitchFamily="2" charset="-78"/>
              </a:rPr>
              <a:t>برداشت آب از منابع زیرزمینی برای مدت طولانی ادامه </a:t>
            </a:r>
            <a:r>
              <a:rPr lang="fa-IR" sz="2000" dirty="0" err="1">
                <a:cs typeface="B Nazanin" panose="00000400000000000000" pitchFamily="2" charset="-78"/>
              </a:rPr>
              <a:t>یاید</a:t>
            </a:r>
            <a:r>
              <a:rPr lang="fa-IR" sz="2000" dirty="0">
                <a:cs typeface="B Nazanin" panose="00000400000000000000" pitchFamily="2" charset="-78"/>
              </a:rPr>
              <a:t>، خشکسالی </a:t>
            </a:r>
            <a:r>
              <a:rPr lang="fa-IR" sz="2000" dirty="0" err="1">
                <a:cs typeface="B Nazanin" panose="00000400000000000000" pitchFamily="2" charset="-78"/>
              </a:rPr>
              <a:t>آبشناسی</a:t>
            </a:r>
            <a:r>
              <a:rPr lang="fa-IR" sz="2000" dirty="0">
                <a:cs typeface="B Nazanin" panose="00000400000000000000" pitchFamily="2" charset="-78"/>
              </a:rPr>
              <a:t> یا </a:t>
            </a:r>
            <a:r>
              <a:rPr lang="fa-IR" sz="2000" dirty="0" err="1">
                <a:cs typeface="B Nazanin" panose="00000400000000000000" pitchFamily="2" charset="-78"/>
              </a:rPr>
              <a:t>هیدرولوژیکی</a:t>
            </a:r>
            <a:r>
              <a:rPr lang="fa-IR" sz="2000" dirty="0">
                <a:cs typeface="B Nazanin" panose="00000400000000000000" pitchFamily="2" charset="-78"/>
              </a:rPr>
              <a:t> به وقوع خواهد پیوست که اثرات منفی آن بسیار عمیق تر از دو خشکسالی قبلی است. متاسفانه عموم مردم از وقوع خشکسالی مطلع می شوند. در این هنگام خشکسالی آثار تخریبی خود را در منطقه به جا گذاشته و کاهش خسارات ناشی از آن بسیار مشکل و پر هزینه است. پیامد این نوع خشکسالی، از بین رفتن کشاورزی، تعطیلی فعالیتهای اقتصادی، مهاجرت </a:t>
            </a:r>
            <a:r>
              <a:rPr lang="fa-IR" sz="2000" dirty="0" smtClean="0">
                <a:cs typeface="B Nazanin" panose="00000400000000000000" pitchFamily="2" charset="-78"/>
              </a:rPr>
              <a:t>آسیبدیدگان </a:t>
            </a:r>
            <a:r>
              <a:rPr lang="fa-IR" sz="2000" dirty="0">
                <a:cs typeface="B Nazanin" panose="00000400000000000000" pitchFamily="2" charset="-78"/>
              </a:rPr>
              <a:t>خشکسالی و </a:t>
            </a:r>
            <a:r>
              <a:rPr lang="fa-IR" sz="2000" dirty="0" smtClean="0">
                <a:cs typeface="B Nazanin" panose="00000400000000000000" pitchFamily="2" charset="-78"/>
              </a:rPr>
              <a:t>شکل گیری </a:t>
            </a:r>
            <a:r>
              <a:rPr lang="fa-IR" sz="2000" dirty="0">
                <a:cs typeface="B Nazanin" panose="00000400000000000000" pitchFamily="2" charset="-78"/>
              </a:rPr>
              <a:t>معضلات اجتماعی و تهدیدات </a:t>
            </a:r>
            <a:r>
              <a:rPr lang="fa-IR" sz="2000" dirty="0" err="1" smtClean="0">
                <a:cs typeface="B Nazanin" panose="00000400000000000000" pitchFamily="2" charset="-78"/>
              </a:rPr>
              <a:t>زیستمحیطی</a:t>
            </a:r>
            <a:r>
              <a:rPr lang="fa-IR" sz="2000" dirty="0" smtClean="0">
                <a:cs typeface="B Nazanin" panose="00000400000000000000" pitchFamily="2" charset="-78"/>
              </a:rPr>
              <a:t> </a:t>
            </a:r>
            <a:r>
              <a:rPr lang="fa-IR" sz="2000" dirty="0">
                <a:cs typeface="B Nazanin" panose="00000400000000000000" pitchFamily="2" charset="-78"/>
              </a:rPr>
              <a:t>به صورت منابع آلوده کننده است. </a:t>
            </a:r>
            <a:endParaRPr lang="en-US" sz="2000" dirty="0">
              <a:cs typeface="B Nazanin" panose="00000400000000000000" pitchFamily="2" charset="-78"/>
            </a:endParaRPr>
          </a:p>
          <a:p>
            <a:pPr algn="just" rtl="1">
              <a:lnSpc>
                <a:spcPct val="170000"/>
              </a:lnSpc>
            </a:pPr>
            <a:endParaRPr lang="fa-IR" sz="2000" dirty="0">
              <a:cs typeface="B Nazanin" panose="00000400000000000000" pitchFamily="2" charset="-78"/>
            </a:endParaRPr>
          </a:p>
        </p:txBody>
      </p:sp>
      <p:sp>
        <p:nvSpPr>
          <p:cNvPr id="4" name="Title 1"/>
          <p:cNvSpPr>
            <a:spLocks noGrp="1"/>
          </p:cNvSpPr>
          <p:nvPr>
            <p:ph type="title"/>
          </p:nvPr>
        </p:nvSpPr>
        <p:spPr>
          <a:xfrm>
            <a:off x="644005" y="122746"/>
            <a:ext cx="10515600" cy="722696"/>
          </a:xfrm>
        </p:spPr>
        <p:txBody>
          <a:bodyPr>
            <a:normAutofit/>
          </a:bodyPr>
          <a:lstStyle/>
          <a:p>
            <a:pPr algn="ctr" rtl="1"/>
            <a:r>
              <a:rPr lang="fa-IR" b="1" dirty="0">
                <a:ln w="22225">
                  <a:solidFill>
                    <a:schemeClr val="accent2"/>
                  </a:solidFill>
                  <a:prstDash val="solid"/>
                </a:ln>
                <a:solidFill>
                  <a:schemeClr val="accent2">
                    <a:lumMod val="75000"/>
                  </a:schemeClr>
                </a:solidFill>
                <a:cs typeface="B Titr" panose="00000700000000000000" pitchFamily="2" charset="-78"/>
              </a:rPr>
              <a:t>خشکسالی</a:t>
            </a:r>
          </a:p>
        </p:txBody>
      </p:sp>
    </p:spTree>
    <p:extLst>
      <p:ext uri="{BB962C8B-B14F-4D97-AF65-F5344CB8AC3E}">
        <p14:creationId xmlns:p14="http://schemas.microsoft.com/office/powerpoint/2010/main" val="278244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59" y="478374"/>
            <a:ext cx="8756283" cy="62854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Grp="1" noChangeArrowheads="1"/>
          </p:cNvSpPr>
          <p:nvPr>
            <p:ph type="title"/>
          </p:nvPr>
        </p:nvSpPr>
        <p:spPr bwMode="auto">
          <a:xfrm>
            <a:off x="1693185" y="109042"/>
            <a:ext cx="821250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rtl="1" eaLnBrk="0" fontAlgn="base" hangingPunct="0">
              <a:lnSpc>
                <a:spcPct val="100000"/>
              </a:lnSpc>
              <a:spcAft>
                <a:spcPct val="0"/>
              </a:spcAft>
            </a:pPr>
            <a:r>
              <a:rPr lang="fa-IR" sz="2400" dirty="0">
                <a:latin typeface="Calibri" panose="020F0502020204030204" pitchFamily="34" charset="0"/>
                <a:ea typeface="Calibri" panose="020F0502020204030204" pitchFamily="34" charset="0"/>
                <a:cs typeface="B Nazanin" panose="00000400000000000000" pitchFamily="2" charset="-78"/>
              </a:rPr>
              <a:t>پهنه بندی خشکسالی هواشناسی در سطح کشور بر اساس شاخص </a:t>
            </a:r>
            <a:r>
              <a:rPr lang="en-US" sz="2400" dirty="0">
                <a:latin typeface="Calibri" panose="020F0502020204030204" pitchFamily="34" charset="0"/>
                <a:ea typeface="Calibri" panose="020F0502020204030204" pitchFamily="34" charset="0"/>
                <a:cs typeface="B Nazanin" panose="00000400000000000000" pitchFamily="2" charset="-78"/>
              </a:rPr>
              <a:t>SPEI</a:t>
            </a:r>
            <a:r>
              <a:rPr lang="fa-IR" sz="2400" dirty="0">
                <a:latin typeface="Calibri" panose="020F0502020204030204" pitchFamily="34" charset="0"/>
                <a:ea typeface="Calibri" panose="020F0502020204030204" pitchFamily="34" charset="0"/>
                <a:cs typeface="B Nazanin" panose="00000400000000000000" pitchFamily="2" charset="-78"/>
              </a:rPr>
              <a:t> دوره ده </a:t>
            </a:r>
            <a:r>
              <a:rPr lang="fa-IR" sz="2400" dirty="0" smtClean="0">
                <a:latin typeface="Calibri" panose="020F0502020204030204" pitchFamily="34" charset="0"/>
                <a:ea typeface="Calibri" panose="020F0502020204030204" pitchFamily="34" charset="0"/>
                <a:cs typeface="B Nazanin" panose="00000400000000000000" pitchFamily="2" charset="-78"/>
              </a:rPr>
              <a:t>ساله</a:t>
            </a:r>
            <a:r>
              <a:rPr lang="fa-IR" sz="2800" dirty="0">
                <a:latin typeface="Arial" panose="020B0604020202020204" pitchFamily="34" charset="0"/>
                <a:cs typeface="Arial" panose="020B0604020202020204" pitchFamily="34" charset="0"/>
              </a:rPr>
              <a:t/>
            </a:r>
            <a:br>
              <a:rPr lang="fa-IR" sz="2800" dirty="0">
                <a:latin typeface="Arial" panose="020B0604020202020204" pitchFamily="34" charset="0"/>
                <a:cs typeface="Arial" panose="020B0604020202020204" pitchFamily="34" charset="0"/>
              </a:rPr>
            </a:br>
            <a:endParaRPr kumimoji="0" lang="fa-I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p:nvPr/>
        </p:nvSpPr>
        <p:spPr>
          <a:xfrm>
            <a:off x="8479159" y="1103704"/>
            <a:ext cx="3558745" cy="518090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rtl="1">
              <a:lnSpc>
                <a:spcPct val="200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عمده ترین خشکسالی های شدید و بسیار شدید ده ساله در استان های اصفهان، بوشهر، چهار محال و بختیاری، خراسان جنوبی، خراسان رضوی، خراسان شمالی، خوزستان، سمنان، سیستان و بلوچستان، فارس، قم، کرمان، </a:t>
            </a:r>
            <a:r>
              <a:rPr lang="fa-IR" dirty="0" err="1">
                <a:latin typeface="Calibri" panose="020F0502020204030204" pitchFamily="34" charset="0"/>
                <a:ea typeface="Calibri" panose="020F0502020204030204" pitchFamily="34" charset="0"/>
                <a:cs typeface="B Nazanin" panose="00000400000000000000" pitchFamily="2" charset="-78"/>
              </a:rPr>
              <a:t>کهکیلویه</a:t>
            </a:r>
            <a:r>
              <a:rPr lang="fa-IR" dirty="0">
                <a:latin typeface="Calibri" panose="020F0502020204030204" pitchFamily="34" charset="0"/>
                <a:ea typeface="Calibri" panose="020F0502020204030204" pitchFamily="34" charset="0"/>
                <a:cs typeface="B Nazanin" panose="00000400000000000000" pitchFamily="2" charset="-78"/>
              </a:rPr>
              <a:t> و </a:t>
            </a:r>
            <a:r>
              <a:rPr lang="fa-IR" dirty="0" err="1">
                <a:latin typeface="Calibri" panose="020F0502020204030204" pitchFamily="34" charset="0"/>
                <a:ea typeface="Calibri" panose="020F0502020204030204" pitchFamily="34" charset="0"/>
                <a:cs typeface="B Nazanin" panose="00000400000000000000" pitchFamily="2" charset="-78"/>
              </a:rPr>
              <a:t>بویراحمد</a:t>
            </a:r>
            <a:r>
              <a:rPr lang="fa-IR" dirty="0">
                <a:latin typeface="Calibri" panose="020F0502020204030204" pitchFamily="34" charset="0"/>
                <a:ea typeface="Calibri" panose="020F0502020204030204" pitchFamily="34" charset="0"/>
                <a:cs typeface="B Nazanin" panose="00000400000000000000" pitchFamily="2" charset="-78"/>
              </a:rPr>
              <a:t> بوده است.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200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درجات </a:t>
            </a:r>
            <a:r>
              <a:rPr lang="fa-IR" dirty="0" smtClean="0">
                <a:latin typeface="Calibri" panose="020F0502020204030204" pitchFamily="34" charset="0"/>
                <a:ea typeface="Calibri" panose="020F0502020204030204" pitchFamily="34" charset="0"/>
                <a:cs typeface="B Nazanin" panose="00000400000000000000" pitchFamily="2" charset="-78"/>
              </a:rPr>
              <a:t>تر سالی </a:t>
            </a:r>
            <a:r>
              <a:rPr lang="fa-IR" dirty="0">
                <a:latin typeface="Calibri" panose="020F0502020204030204" pitchFamily="34" charset="0"/>
                <a:ea typeface="Calibri" panose="020F0502020204030204" pitchFamily="34" charset="0"/>
                <a:cs typeface="B Nazanin" panose="00000400000000000000" pitchFamily="2" charset="-78"/>
              </a:rPr>
              <a:t>فقط در بخش های کوچکی از حوضه های </a:t>
            </a:r>
            <a:r>
              <a:rPr lang="fa-IR" dirty="0" err="1">
                <a:latin typeface="Calibri" panose="020F0502020204030204" pitchFamily="34" charset="0"/>
                <a:ea typeface="Calibri" panose="020F0502020204030204" pitchFamily="34" charset="0"/>
                <a:cs typeface="B Nazanin" panose="00000400000000000000" pitchFamily="2" charset="-78"/>
              </a:rPr>
              <a:t>آبریز</a:t>
            </a:r>
            <a:r>
              <a:rPr lang="fa-IR" dirty="0">
                <a:latin typeface="Calibri" panose="020F0502020204030204" pitchFamily="34" charset="0"/>
                <a:ea typeface="Calibri" panose="020F0502020204030204" pitchFamily="34" charset="0"/>
                <a:cs typeface="B Nazanin" panose="00000400000000000000" pitchFamily="2" charset="-78"/>
              </a:rPr>
              <a:t> شمال، شمال شرق، شمال غرب و جنوب غربی کشور دیده می شود.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437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0"/>
            <a:ext cx="10515600" cy="499847"/>
          </a:xfrm>
        </p:spPr>
        <p:txBody>
          <a:bodyPr>
            <a:normAutofit/>
          </a:bodyPr>
          <a:lstStyle/>
          <a:p>
            <a:pPr algn="ctr" rtl="1"/>
            <a:r>
              <a:rPr lang="fa-IR" sz="2800" dirty="0">
                <a:cs typeface="B Titr" panose="00000700000000000000" pitchFamily="2" charset="-78"/>
              </a:rPr>
              <a:t>روند تغییرات شاخص خشکسالی بر اساس شاخص </a:t>
            </a:r>
            <a:r>
              <a:rPr lang="en-US" sz="2800" dirty="0">
                <a:cs typeface="B Titr" panose="00000700000000000000" pitchFamily="2" charset="-78"/>
              </a:rPr>
              <a:t>SPEI</a:t>
            </a:r>
            <a:r>
              <a:rPr lang="fa-IR" sz="2800" dirty="0">
                <a:cs typeface="B Titr" panose="00000700000000000000" pitchFamily="2" charset="-78"/>
              </a:rPr>
              <a:t> دوره ده </a:t>
            </a:r>
            <a:r>
              <a:rPr lang="fa-IR" sz="2800" dirty="0" smtClean="0">
                <a:cs typeface="B Titr" panose="00000700000000000000" pitchFamily="2" charset="-78"/>
              </a:rPr>
              <a:t>ساله</a:t>
            </a:r>
            <a:endParaRPr lang="fa-IR" sz="2800" dirty="0">
              <a:cs typeface="B Titr" panose="00000700000000000000" pitchFamily="2" charset="-78"/>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69304" y="636372"/>
            <a:ext cx="8288466" cy="5993027"/>
          </a:xfrm>
          <a:prstGeom prst="rect">
            <a:avLst/>
          </a:prstGeom>
        </p:spPr>
      </p:pic>
      <p:sp>
        <p:nvSpPr>
          <p:cNvPr id="5" name="Rectangle 4"/>
          <p:cNvSpPr/>
          <p:nvPr/>
        </p:nvSpPr>
        <p:spPr>
          <a:xfrm>
            <a:off x="8759476" y="1093728"/>
            <a:ext cx="3298053" cy="54938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بر اساس شاخص استاندارد شده بارش و تبخیر </a:t>
            </a:r>
            <a:r>
              <a:rPr lang="fa-IR" dirty="0">
                <a:latin typeface="Calibri" panose="020F0502020204030204" pitchFamily="34" charset="0"/>
                <a:ea typeface="Calibri" panose="020F0502020204030204" pitchFamily="34" charset="0"/>
                <a:cs typeface="Times New Roman" panose="02020603050405020304" pitchFamily="18" charset="0"/>
              </a:rPr>
              <a:t>–</a:t>
            </a:r>
            <a:r>
              <a:rPr lang="fa-IR" dirty="0">
                <a:latin typeface="Calibri" panose="020F0502020204030204" pitchFamily="34" charset="0"/>
                <a:ea typeface="Calibri" panose="020F0502020204030204" pitchFamily="34" charset="0"/>
                <a:cs typeface="B Nazanin" panose="00000400000000000000" pitchFamily="2" charset="-78"/>
              </a:rPr>
              <a:t>تعرق </a:t>
            </a:r>
            <a:r>
              <a:rPr lang="en-US" dirty="0">
                <a:latin typeface="Calibri" panose="020F0502020204030204" pitchFamily="34" charset="0"/>
                <a:ea typeface="Calibri" panose="020F0502020204030204" pitchFamily="34" charset="0"/>
                <a:cs typeface="B Nazanin" panose="00000400000000000000" pitchFamily="2" charset="-78"/>
              </a:rPr>
              <a:t>SPEI</a:t>
            </a:r>
            <a:r>
              <a:rPr lang="fa-IR" dirty="0">
                <a:latin typeface="Calibri" panose="020F0502020204030204" pitchFamily="34" charset="0"/>
                <a:ea typeface="Calibri" panose="020F0502020204030204" pitchFamily="34" charset="0"/>
                <a:cs typeface="B Nazanin" panose="00000400000000000000" pitchFamily="2" charset="-78"/>
              </a:rPr>
              <a:t> ده ساله تا پایان سال 1397نشان میدهد که از سال 68 تا 79 شرایط نرمال و تر سال در کشور حاکم بوده، که بیشترین و </a:t>
            </a:r>
            <a:r>
              <a:rPr lang="fa-IR" dirty="0" err="1">
                <a:latin typeface="Calibri" panose="020F0502020204030204" pitchFamily="34" charset="0"/>
                <a:ea typeface="Calibri" panose="020F0502020204030204" pitchFamily="34" charset="0"/>
                <a:cs typeface="B Nazanin" panose="00000400000000000000" pitchFamily="2" charset="-78"/>
              </a:rPr>
              <a:t>تنها­ترین</a:t>
            </a:r>
            <a:r>
              <a:rPr lang="fa-IR" dirty="0">
                <a:latin typeface="Calibri" panose="020F0502020204030204" pitchFamily="34" charset="0"/>
                <a:ea typeface="Calibri" panose="020F0502020204030204" pitchFamily="34" charset="0"/>
                <a:cs typeface="B Nazanin" panose="00000400000000000000" pitchFamily="2" charset="-78"/>
              </a:rPr>
              <a:t> تر سالی در سال 74 وجود داشته است. اما از سال 80 تا پایان سال 97 روند تغییرات و افزایش خشکسالی در کشور ثبت گردیده است که شدت و وسعت خشکسالی از سال 86 با خشکسالی متوسط همراه بوده و شدت و وسعت آن در سال 96 (خشکسالی شدید) به بیشترین </a:t>
            </a:r>
            <a:r>
              <a:rPr lang="fa-IR" dirty="0" smtClean="0">
                <a:latin typeface="Calibri" panose="020F0502020204030204" pitchFamily="34" charset="0"/>
                <a:ea typeface="Calibri" panose="020F0502020204030204" pitchFamily="34" charset="0"/>
                <a:cs typeface="B Nazanin" panose="00000400000000000000" pitchFamily="2" charset="-78"/>
              </a:rPr>
              <a:t>میزان </a:t>
            </a:r>
            <a:r>
              <a:rPr lang="fa-IR" dirty="0">
                <a:latin typeface="Calibri" panose="020F0502020204030204" pitchFamily="34" charset="0"/>
                <a:ea typeface="Calibri" panose="020F0502020204030204" pitchFamily="34" charset="0"/>
                <a:cs typeface="B Nazanin" panose="00000400000000000000" pitchFamily="2" charset="-78"/>
              </a:rPr>
              <a:t>خود نسبت به سالهای گذشته رسیده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710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203761"/>
            <a:ext cx="10515600" cy="482039"/>
          </a:xfrm>
        </p:spPr>
        <p:txBody>
          <a:bodyPr>
            <a:normAutofit/>
          </a:bodyPr>
          <a:lstStyle/>
          <a:p>
            <a:pPr algn="ctr" rtl="1"/>
            <a:r>
              <a:rPr lang="fa-IR" sz="2800" b="1" dirty="0">
                <a:solidFill>
                  <a:schemeClr val="accent2">
                    <a:lumMod val="75000"/>
                  </a:schemeClr>
                </a:solidFill>
                <a:cs typeface="B Nazanin" panose="00000400000000000000" pitchFamily="2" charset="-78"/>
              </a:rPr>
              <a:t>روند تغییرات شاخص خشکسالی بر اساس شاخص </a:t>
            </a:r>
            <a:r>
              <a:rPr lang="en-US" sz="2800" b="1" dirty="0">
                <a:solidFill>
                  <a:schemeClr val="accent2">
                    <a:lumMod val="75000"/>
                  </a:schemeClr>
                </a:solidFill>
                <a:cs typeface="B Nazanin" panose="00000400000000000000" pitchFamily="2" charset="-78"/>
              </a:rPr>
              <a:t>SPI</a:t>
            </a:r>
            <a:r>
              <a:rPr lang="fa-IR" sz="2800" b="1" dirty="0">
                <a:solidFill>
                  <a:schemeClr val="accent2">
                    <a:lumMod val="75000"/>
                  </a:schemeClr>
                </a:solidFill>
                <a:cs typeface="B Nazanin" panose="00000400000000000000" pitchFamily="2" charset="-78"/>
              </a:rPr>
              <a:t> دوره ده </a:t>
            </a:r>
            <a:r>
              <a:rPr lang="fa-IR" sz="2800" b="1" dirty="0" smtClean="0">
                <a:solidFill>
                  <a:schemeClr val="accent2">
                    <a:lumMod val="75000"/>
                  </a:schemeClr>
                </a:solidFill>
                <a:cs typeface="B Nazanin" panose="00000400000000000000" pitchFamily="2" charset="-78"/>
              </a:rPr>
              <a:t>ساله</a:t>
            </a:r>
            <a:endParaRPr lang="fa-IR" sz="2800" b="1" dirty="0">
              <a:solidFill>
                <a:schemeClr val="accent2">
                  <a:lumMod val="75000"/>
                </a:schemeClr>
              </a:solidFill>
              <a:cs typeface="B Nazanin" panose="00000400000000000000" pitchFamily="2" charset="-78"/>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153" y="991084"/>
            <a:ext cx="8982075" cy="5572897"/>
          </a:xfrm>
          <a:prstGeom prst="rect">
            <a:avLst/>
          </a:prstGeom>
        </p:spPr>
      </p:pic>
      <p:sp>
        <p:nvSpPr>
          <p:cNvPr id="5" name="Rectangle 4"/>
          <p:cNvSpPr/>
          <p:nvPr/>
        </p:nvSpPr>
        <p:spPr>
          <a:xfrm>
            <a:off x="9041028" y="1385396"/>
            <a:ext cx="3150972" cy="50757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lnSpc>
                <a:spcPct val="115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نمودار </a:t>
            </a:r>
            <a:r>
              <a:rPr lang="fa-IR" dirty="0" smtClean="0">
                <a:latin typeface="Calibri" panose="020F0502020204030204" pitchFamily="34" charset="0"/>
                <a:ea typeface="Calibri" panose="020F0502020204030204" pitchFamily="34" charset="0"/>
                <a:cs typeface="B Nazanin" panose="00000400000000000000" pitchFamily="2" charset="-78"/>
              </a:rPr>
              <a:t>روند </a:t>
            </a:r>
            <a:r>
              <a:rPr lang="fa-IR" dirty="0">
                <a:latin typeface="Calibri" panose="020F0502020204030204" pitchFamily="34" charset="0"/>
                <a:ea typeface="Calibri" panose="020F0502020204030204" pitchFamily="34" charset="0"/>
                <a:cs typeface="B Nazanin" panose="00000400000000000000" pitchFamily="2" charset="-78"/>
              </a:rPr>
              <a:t>تغییرات شاخص خشکسالی </a:t>
            </a:r>
            <a:r>
              <a:rPr lang="en-US" dirty="0">
                <a:latin typeface="Calibri" panose="020F0502020204030204" pitchFamily="34" charset="0"/>
                <a:ea typeface="Calibri" panose="020F0502020204030204" pitchFamily="34" charset="0"/>
                <a:cs typeface="B Nazanin" panose="00000400000000000000" pitchFamily="2" charset="-78"/>
              </a:rPr>
              <a:t>SPI</a:t>
            </a:r>
            <a:r>
              <a:rPr lang="fa-IR" dirty="0">
                <a:latin typeface="Calibri" panose="020F0502020204030204" pitchFamily="34" charset="0"/>
                <a:ea typeface="Calibri" panose="020F0502020204030204" pitchFamily="34" charset="0"/>
                <a:cs typeface="B Nazanin" panose="00000400000000000000" pitchFamily="2" charset="-78"/>
              </a:rPr>
              <a:t> ده ساله کشور </a:t>
            </a:r>
            <a:r>
              <a:rPr lang="fa-IR" dirty="0" smtClean="0">
                <a:latin typeface="Calibri" panose="020F0502020204030204" pitchFamily="34" charset="0"/>
                <a:ea typeface="Calibri" panose="020F0502020204030204" pitchFamily="34" charset="0"/>
                <a:cs typeface="B Nazanin" panose="00000400000000000000" pitchFamily="2" charset="-78"/>
              </a:rPr>
              <a:t>نشان می دهد که </a:t>
            </a:r>
            <a:r>
              <a:rPr lang="fa-IR" dirty="0">
                <a:latin typeface="Calibri" panose="020F0502020204030204" pitchFamily="34" charset="0"/>
                <a:ea typeface="Calibri" panose="020F0502020204030204" pitchFamily="34" charset="0"/>
                <a:cs typeface="B Nazanin" panose="00000400000000000000" pitchFamily="2" charset="-78"/>
              </a:rPr>
              <a:t>مطابق ده ساله اول، دو سال 68 و 70 خشکسالی خفیف و همچنین در بازه زمانی، چهار سال 74، 75، 76 و 77 درجاتی از </a:t>
            </a:r>
            <a:r>
              <a:rPr lang="fa-IR" dirty="0" err="1">
                <a:latin typeface="Calibri" panose="020F0502020204030204" pitchFamily="34" charset="0"/>
                <a:ea typeface="Calibri" panose="020F0502020204030204" pitchFamily="34" charset="0"/>
                <a:cs typeface="B Nazanin" panose="00000400000000000000" pitchFamily="2" charset="-78"/>
              </a:rPr>
              <a:t>ترسالی</a:t>
            </a:r>
            <a:r>
              <a:rPr lang="fa-IR" dirty="0">
                <a:latin typeface="Calibri" panose="020F0502020204030204" pitchFamily="34" charset="0"/>
                <a:ea typeface="Calibri" panose="020F0502020204030204" pitchFamily="34" charset="0"/>
                <a:cs typeface="B Nazanin" panose="00000400000000000000" pitchFamily="2" charset="-78"/>
              </a:rPr>
              <a:t> داشته </a:t>
            </a:r>
            <a:r>
              <a:rPr lang="fa-IR" dirty="0" err="1">
                <a:latin typeface="Calibri" panose="020F0502020204030204" pitchFamily="34" charset="0"/>
                <a:ea typeface="Calibri" panose="020F0502020204030204" pitchFamily="34" charset="0"/>
                <a:cs typeface="B Nazanin" panose="00000400000000000000" pitchFamily="2" charset="-78"/>
              </a:rPr>
              <a:t>اند</a:t>
            </a:r>
            <a:r>
              <a:rPr lang="fa-IR" dirty="0">
                <a:latin typeface="Calibri" panose="020F0502020204030204" pitchFamily="34" charset="0"/>
                <a:ea typeface="Calibri" panose="020F0502020204030204" pitchFamily="34" charset="0"/>
                <a:cs typeface="B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در </a:t>
            </a:r>
            <a:r>
              <a:rPr lang="fa-IR" dirty="0" smtClean="0">
                <a:latin typeface="Calibri" panose="020F0502020204030204" pitchFamily="34" charset="0"/>
                <a:ea typeface="Calibri" panose="020F0502020204030204" pitchFamily="34" charset="0"/>
                <a:cs typeface="B Nazanin" panose="00000400000000000000" pitchFamily="2" charset="-78"/>
              </a:rPr>
              <a:t>بازه </a:t>
            </a:r>
            <a:r>
              <a:rPr lang="fa-IR" dirty="0">
                <a:latin typeface="Calibri" panose="020F0502020204030204" pitchFamily="34" charset="0"/>
                <a:ea typeface="Calibri" panose="020F0502020204030204" pitchFamily="34" charset="0"/>
                <a:cs typeface="B Nazanin" panose="00000400000000000000" pitchFamily="2" charset="-78"/>
              </a:rPr>
              <a:t>زمانی ده ساله دوم، دو سال پیاپی </a:t>
            </a:r>
            <a:r>
              <a:rPr lang="fa-IR" dirty="0" err="1">
                <a:latin typeface="Calibri" panose="020F0502020204030204" pitchFamily="34" charset="0"/>
                <a:ea typeface="Calibri" panose="020F0502020204030204" pitchFamily="34" charset="0"/>
                <a:cs typeface="B Nazanin" panose="00000400000000000000" pitchFamily="2" charset="-78"/>
              </a:rPr>
              <a:t>ترسالی</a:t>
            </a:r>
            <a:r>
              <a:rPr lang="fa-IR" dirty="0">
                <a:latin typeface="Calibri" panose="020F0502020204030204" pitchFamily="34" charset="0"/>
                <a:ea typeface="Calibri" panose="020F0502020204030204" pitchFamily="34" charset="0"/>
                <a:cs typeface="B Nazanin" panose="00000400000000000000" pitchFamily="2" charset="-78"/>
              </a:rPr>
              <a:t> خفیف </a:t>
            </a:r>
            <a:r>
              <a:rPr lang="fa-IR" dirty="0" smtClean="0">
                <a:latin typeface="Calibri" panose="020F0502020204030204" pitchFamily="34" charset="0"/>
                <a:ea typeface="Calibri" panose="020F0502020204030204" pitchFamily="34" charset="0"/>
                <a:cs typeface="B Nazanin" panose="00000400000000000000" pitchFamily="2" charset="-78"/>
              </a:rPr>
              <a:t>و سه </a:t>
            </a:r>
            <a:r>
              <a:rPr lang="fa-IR" dirty="0">
                <a:latin typeface="Calibri" panose="020F0502020204030204" pitchFamily="34" charset="0"/>
                <a:ea typeface="Calibri" panose="020F0502020204030204" pitchFamily="34" charset="0"/>
                <a:cs typeface="B Nazanin" panose="00000400000000000000" pitchFamily="2" charset="-78"/>
              </a:rPr>
              <a:t>سال درجات خشکسالی بوده است.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در بازه زمانی ده ساله سوم، روند خشکسالی کاملا مشهود است که از سال 88 تا </a:t>
            </a:r>
            <a:r>
              <a:rPr lang="fa-IR" dirty="0" smtClean="0">
                <a:latin typeface="Calibri" panose="020F0502020204030204" pitchFamily="34" charset="0"/>
                <a:ea typeface="Calibri" panose="020F0502020204030204" pitchFamily="34" charset="0"/>
                <a:cs typeface="B Nazanin" panose="00000400000000000000" pitchFamily="2" charset="-78"/>
              </a:rPr>
              <a:t>97 </a:t>
            </a:r>
            <a:r>
              <a:rPr lang="fa-IR" dirty="0">
                <a:latin typeface="Calibri" panose="020F0502020204030204" pitchFamily="34" charset="0"/>
                <a:ea typeface="Calibri" panose="020F0502020204030204" pitchFamily="34" charset="0"/>
                <a:cs typeface="B Nazanin" panose="00000400000000000000" pitchFamily="2" charset="-78"/>
              </a:rPr>
              <a:t>درجاتی از خشکسالی در کشور حاکم بوده و در سال 96 وسعت و شدت خشکسالی بیشتر از سالهای دیگر در مجموع کل 30 سال اخیر بوده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773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6370" y="127905"/>
            <a:ext cx="4880920" cy="5740852"/>
          </a:xfr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2995" y="0"/>
            <a:ext cx="7925283" cy="6858000"/>
          </a:xfrm>
        </p:spPr>
      </p:pic>
      <p:cxnSp>
        <p:nvCxnSpPr>
          <p:cNvPr id="10" name="Straight Arrow Connector 9"/>
          <p:cNvCxnSpPr/>
          <p:nvPr/>
        </p:nvCxnSpPr>
        <p:spPr>
          <a:xfrm flipH="1" flipV="1">
            <a:off x="3913213" y="1606378"/>
            <a:ext cx="222423" cy="630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3847736" y="2067296"/>
            <a:ext cx="575800"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1600" b="1" dirty="0" smtClean="0">
                <a:ln/>
                <a:solidFill>
                  <a:srgbClr val="FF0000"/>
                </a:solidFill>
                <a:cs typeface="B Titr" panose="00000700000000000000" pitchFamily="2" charset="-78"/>
              </a:rPr>
              <a:t>ایران</a:t>
            </a:r>
            <a:endParaRPr lang="en-US" sz="1600" b="1" cap="none" spc="0" dirty="0">
              <a:ln/>
              <a:solidFill>
                <a:srgbClr val="FF0000"/>
              </a:solidFill>
              <a:effectLst/>
              <a:cs typeface="B Titr" panose="00000700000000000000" pitchFamily="2" charset="-78"/>
            </a:endParaRPr>
          </a:p>
        </p:txBody>
      </p:sp>
      <p:sp>
        <p:nvSpPr>
          <p:cNvPr id="13" name="Rectangle 12"/>
          <p:cNvSpPr/>
          <p:nvPr/>
        </p:nvSpPr>
        <p:spPr>
          <a:xfrm>
            <a:off x="4414690" y="3751934"/>
            <a:ext cx="575800"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1600" b="1" dirty="0" smtClean="0">
                <a:ln/>
                <a:solidFill>
                  <a:srgbClr val="FF0000"/>
                </a:solidFill>
                <a:cs typeface="B Titr" panose="00000700000000000000" pitchFamily="2" charset="-78"/>
              </a:rPr>
              <a:t>ایران</a:t>
            </a:r>
            <a:endParaRPr lang="en-US" sz="1600" b="1" cap="none" spc="0" dirty="0">
              <a:ln/>
              <a:solidFill>
                <a:srgbClr val="FF0000"/>
              </a:solidFill>
              <a:effectLst/>
              <a:cs typeface="B Titr" panose="00000700000000000000" pitchFamily="2" charset="-78"/>
            </a:endParaRPr>
          </a:p>
        </p:txBody>
      </p:sp>
      <p:sp>
        <p:nvSpPr>
          <p:cNvPr id="14" name="Rectangle 13"/>
          <p:cNvSpPr/>
          <p:nvPr/>
        </p:nvSpPr>
        <p:spPr>
          <a:xfrm>
            <a:off x="4990490" y="5530203"/>
            <a:ext cx="575800"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1600" b="1" dirty="0" smtClean="0">
                <a:ln/>
                <a:solidFill>
                  <a:srgbClr val="FF0000"/>
                </a:solidFill>
                <a:cs typeface="B Titr" panose="00000700000000000000" pitchFamily="2" charset="-78"/>
              </a:rPr>
              <a:t>ایران</a:t>
            </a:r>
            <a:endParaRPr lang="en-US" sz="1600" b="1" cap="none" spc="0" dirty="0">
              <a:ln/>
              <a:solidFill>
                <a:srgbClr val="FF0000"/>
              </a:solidFill>
              <a:effectLst/>
              <a:cs typeface="B Titr" panose="00000700000000000000" pitchFamily="2" charset="-78"/>
            </a:endParaRPr>
          </a:p>
        </p:txBody>
      </p:sp>
      <p:cxnSp>
        <p:nvCxnSpPr>
          <p:cNvPr id="15" name="Straight Arrow Connector 14"/>
          <p:cNvCxnSpPr/>
          <p:nvPr/>
        </p:nvCxnSpPr>
        <p:spPr>
          <a:xfrm flipH="1" flipV="1">
            <a:off x="4423536" y="3429000"/>
            <a:ext cx="279055" cy="49221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H="1" flipV="1">
            <a:off x="4999335" y="5207269"/>
            <a:ext cx="279055" cy="492211"/>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912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