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9"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222526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313013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75B3A7-3A12-4865-98F0-1020C842F843}"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1912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3657553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75B3A7-3A12-4865-98F0-1020C842F843}"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1064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2949438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678922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206150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380050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18686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52048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74314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14032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26531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182646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8119BF-9008-49A3-8291-856AD844AFBC}" type="datetimeFigureOut">
              <a:rPr lang="en-US" smtClean="0"/>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75B3A7-3A12-4865-98F0-1020C842F843}" type="slidenum">
              <a:rPr lang="en-US" smtClean="0"/>
              <a:t>‹#›</a:t>
            </a:fld>
            <a:endParaRPr lang="en-US" dirty="0"/>
          </a:p>
        </p:txBody>
      </p:sp>
    </p:spTree>
    <p:extLst>
      <p:ext uri="{BB962C8B-B14F-4D97-AF65-F5344CB8AC3E}">
        <p14:creationId xmlns:p14="http://schemas.microsoft.com/office/powerpoint/2010/main" val="2232029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78119BF-9008-49A3-8291-856AD844AFBC}" type="datetimeFigureOut">
              <a:rPr lang="en-US" smtClean="0"/>
              <a:t>5/7/2021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75B3A7-3A12-4865-98F0-1020C842F843}" type="slidenum">
              <a:rPr lang="en-US" smtClean="0"/>
              <a:t>‹#›</a:t>
            </a:fld>
            <a:endParaRPr lang="en-US" dirty="0"/>
          </a:p>
        </p:txBody>
      </p:sp>
    </p:spTree>
    <p:extLst>
      <p:ext uri="{BB962C8B-B14F-4D97-AF65-F5344CB8AC3E}">
        <p14:creationId xmlns:p14="http://schemas.microsoft.com/office/powerpoint/2010/main" val="218990916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utocadpedia.ir/461/%D8%A7%D8%B5%D8%B7%D9%84%D8%A7%D8%AD%D8%A7%D8%AA-%D9%85%D9%82%D8%AF%D9%85%D8%A7%D8%AA%DB%8C-%D8%A7%D8%AA%D9%88%DA%A9%D8%A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7919-7C64-438D-8CA2-CCF03CE0E984}"/>
              </a:ext>
            </a:extLst>
          </p:cNvPr>
          <p:cNvSpPr>
            <a:spLocks noGrp="1"/>
          </p:cNvSpPr>
          <p:nvPr>
            <p:ph type="ctrTitle"/>
          </p:nvPr>
        </p:nvSpPr>
        <p:spPr/>
        <p:txBody>
          <a:bodyPr/>
          <a:lstStyle/>
          <a:p>
            <a:r>
              <a:rPr lang="fa-IR" dirty="0"/>
              <a:t>نقشه کشی درجه2</a:t>
            </a:r>
            <a:endParaRPr lang="en-US" dirty="0"/>
          </a:p>
        </p:txBody>
      </p:sp>
    </p:spTree>
    <p:extLst>
      <p:ext uri="{BB962C8B-B14F-4D97-AF65-F5344CB8AC3E}">
        <p14:creationId xmlns:p14="http://schemas.microsoft.com/office/powerpoint/2010/main" val="105257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13C0A51-DE68-46AF-9435-7A84F570FEFB}"/>
              </a:ext>
            </a:extLst>
          </p:cNvPr>
          <p:cNvGraphicFramePr/>
          <p:nvPr>
            <p:extLst>
              <p:ext uri="{D42A27DB-BD31-4B8C-83A1-F6EECF244321}">
                <p14:modId xmlns:p14="http://schemas.microsoft.com/office/powerpoint/2010/main" val="1972727713"/>
              </p:ext>
            </p:extLst>
          </p:nvPr>
        </p:nvGraphicFramePr>
        <p:xfrm>
          <a:off x="1166191" y="808383"/>
          <a:ext cx="9727096" cy="4876801"/>
        </p:xfrm>
        <a:graphic>
          <a:graphicData uri="http://schemas.openxmlformats.org/drawingml/2006/table">
            <a:tbl>
              <a:tblPr firstRow="1" firstCol="1" bandRow="1"/>
              <a:tblGrid>
                <a:gridCol w="1636096">
                  <a:extLst>
                    <a:ext uri="{9D8B030D-6E8A-4147-A177-3AD203B41FA5}">
                      <a16:colId xmlns:a16="http://schemas.microsoft.com/office/drawing/2014/main" val="3403515828"/>
                    </a:ext>
                  </a:extLst>
                </a:gridCol>
                <a:gridCol w="8091000">
                  <a:extLst>
                    <a:ext uri="{9D8B030D-6E8A-4147-A177-3AD203B41FA5}">
                      <a16:colId xmlns:a16="http://schemas.microsoft.com/office/drawing/2014/main" val="1096257934"/>
                    </a:ext>
                  </a:extLst>
                </a:gridCol>
              </a:tblGrid>
              <a:tr h="793337">
                <a:tc>
                  <a:txBody>
                    <a:bodyPr/>
                    <a:lstStyle/>
                    <a:p>
                      <a:pPr marL="0" marR="0" algn="l" fontAlgn="ctr">
                        <a:lnSpc>
                          <a:spcPct val="107000"/>
                        </a:lnSpc>
                        <a:spcBef>
                          <a:spcPts val="0"/>
                        </a:spcBef>
                        <a:spcAft>
                          <a:spcPts val="800"/>
                        </a:spcAft>
                      </a:pPr>
                      <a:r>
                        <a:rPr lang="en-US" sz="1100" b="0" i="0" u="none" strike="noStrike" dirty="0">
                          <a:effectLst/>
                          <a:latin typeface="Calibri" panose="020F0502020204030204" pitchFamily="34" charset="0"/>
                          <a:ea typeface="Calibri" panose="020F0502020204030204" pitchFamily="34" charset="0"/>
                          <a:cs typeface="Arial" panose="020B0604020202020204" pitchFamily="34" charset="0"/>
                        </a:rPr>
                        <a:t>Modify</a:t>
                      </a:r>
                      <a:endParaRPr lang="en-US" sz="1800" b="0" i="0" u="none" strike="noStrike" dirty="0">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یک اصطلاح عمومی به معنای ایجاد تغییر در اشیاء</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652866231"/>
                  </a:ext>
                </a:extLst>
              </a:tr>
              <a:tr h="793337">
                <a:tc>
                  <a:txBody>
                    <a:bodyPr/>
                    <a:lstStyle/>
                    <a:p>
                      <a:pPr marL="0" marR="0" algn="l" fontAlgn="ctr">
                        <a:lnSpc>
                          <a:spcPct val="107000"/>
                        </a:lnSpc>
                        <a:spcBef>
                          <a:spcPts val="0"/>
                        </a:spcBef>
                        <a:spcAft>
                          <a:spcPts val="800"/>
                        </a:spcAft>
                      </a:pPr>
                      <a:r>
                        <a:rPr lang="en-US" sz="11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Object</a:t>
                      </a:r>
                      <a:endParaRPr lang="en-US" sz="1800" b="0" i="0" u="none" strike="noStrike" dirty="0">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هر چیزی که در بانک اطلاعاتی اتوکد وجود دارد. همچنین به آن موجودیت (</a:t>
                      </a:r>
                      <a:r>
                        <a:rPr lang="en-US" sz="11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entity)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نیز گفته می‌شود.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746168257"/>
                  </a:ext>
                </a:extLst>
              </a:tr>
              <a:tr h="793337">
                <a:tc>
                  <a:txBody>
                    <a:bodyPr/>
                    <a:lstStyle/>
                    <a:p>
                      <a:pPr marL="0" marR="0" algn="l" fontAlgn="ctr">
                        <a:lnSpc>
                          <a:spcPct val="107000"/>
                        </a:lnSpc>
                        <a:spcBef>
                          <a:spcPts val="0"/>
                        </a:spcBef>
                        <a:spcAft>
                          <a:spcPts val="800"/>
                        </a:spcAft>
                      </a:pPr>
                      <a:r>
                        <a:rPr lang="en-US" sz="11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Origin</a:t>
                      </a:r>
                      <a:r>
                        <a:rPr lang="en-US" sz="1100" b="0" i="0" u="sng"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hlinkClick r:id="rId2"/>
                        </a:rPr>
                        <a:t>[</a:t>
                      </a:r>
                      <a:r>
                        <a:rPr lang="fa-IR" sz="1100" b="0" i="0" u="sng"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hlinkClick r:id="rId2"/>
                        </a:rPr>
                        <a:t>۱]</a:t>
                      </a:r>
                      <a:endParaRPr lang="fa-IR"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نقطه‌ی (۰,۰) در سیستم مختصات فعلی شما</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016495384"/>
                  </a:ext>
                </a:extLst>
              </a:tr>
              <a:tr h="1248395">
                <a:tc>
                  <a:txBody>
                    <a:bodyPr/>
                    <a:lstStyle/>
                    <a:p>
                      <a:pPr marL="0" marR="0" algn="l" fontAlgn="ctr">
                        <a:lnSpc>
                          <a:spcPct val="107000"/>
                        </a:lnSpc>
                        <a:spcBef>
                          <a:spcPts val="0"/>
                        </a:spcBef>
                        <a:spcAft>
                          <a:spcPts val="800"/>
                        </a:spcAft>
                      </a:pPr>
                      <a:r>
                        <a:rPr lang="en-US" sz="11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Ortho mode</a:t>
                      </a:r>
                      <a:endParaRPr lang="en-US" sz="1800" b="0" i="0" u="none" strike="noStrike" dirty="0">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یک حالت ترسیمی است که به شما فقط اجازه‌ی رسم خطوط به صورت عمود می‌دهد. این وضعیت با فشردن کلید </a:t>
                      </a:r>
                      <a:r>
                        <a:rPr lang="en-US" sz="11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F8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روشن و خاموش می‌شود.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17408400"/>
                  </a:ext>
                </a:extLst>
              </a:tr>
              <a:tr h="1248395">
                <a:tc>
                  <a:txBody>
                    <a:bodyPr/>
                    <a:lstStyle/>
                    <a:p>
                      <a:pPr marL="0" marR="0" algn="l" fontAlgn="ctr">
                        <a:lnSpc>
                          <a:spcPct val="107000"/>
                        </a:lnSpc>
                        <a:spcBef>
                          <a:spcPts val="0"/>
                        </a:spcBef>
                        <a:spcAft>
                          <a:spcPts val="800"/>
                        </a:spcAft>
                      </a:pPr>
                      <a:r>
                        <a:rPr lang="en-US" sz="11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Orthographic Projection</a:t>
                      </a:r>
                      <a:endParaRPr lang="en-US" sz="1800" b="0" i="0" u="none" strike="noStrike" dirty="0">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یک روش استاندارد ترسیم که از یک بخش، ۲</a:t>
                      </a:r>
                      <a:r>
                        <a:rPr lang="ar-SA"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نما یا بیشتر نشان می‌دهد</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509833812"/>
                  </a:ext>
                </a:extLst>
              </a:tr>
            </a:tbl>
          </a:graphicData>
        </a:graphic>
      </p:graphicFrame>
    </p:spTree>
    <p:extLst>
      <p:ext uri="{BB962C8B-B14F-4D97-AF65-F5344CB8AC3E}">
        <p14:creationId xmlns:p14="http://schemas.microsoft.com/office/powerpoint/2010/main" val="199988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2D7DB7F-94D0-4CDD-8F91-475C1BA1E158}"/>
              </a:ext>
            </a:extLst>
          </p:cNvPr>
          <p:cNvGraphicFramePr/>
          <p:nvPr>
            <p:extLst>
              <p:ext uri="{D42A27DB-BD31-4B8C-83A1-F6EECF244321}">
                <p14:modId xmlns:p14="http://schemas.microsoft.com/office/powerpoint/2010/main" val="2633531574"/>
              </p:ext>
            </p:extLst>
          </p:nvPr>
        </p:nvGraphicFramePr>
        <p:xfrm>
          <a:off x="689113" y="1020418"/>
          <a:ext cx="10416209" cy="4611758"/>
        </p:xfrm>
        <a:graphic>
          <a:graphicData uri="http://schemas.openxmlformats.org/drawingml/2006/table">
            <a:tbl>
              <a:tblPr firstRow="1" firstCol="1" bandRow="1"/>
              <a:tblGrid>
                <a:gridCol w="1752004">
                  <a:extLst>
                    <a:ext uri="{9D8B030D-6E8A-4147-A177-3AD203B41FA5}">
                      <a16:colId xmlns:a16="http://schemas.microsoft.com/office/drawing/2014/main" val="2822447773"/>
                    </a:ext>
                  </a:extLst>
                </a:gridCol>
                <a:gridCol w="8664205">
                  <a:extLst>
                    <a:ext uri="{9D8B030D-6E8A-4147-A177-3AD203B41FA5}">
                      <a16:colId xmlns:a16="http://schemas.microsoft.com/office/drawing/2014/main" val="2656025528"/>
                    </a:ext>
                  </a:extLst>
                </a:gridCol>
              </a:tblGrid>
              <a:tr h="1302042">
                <a:tc>
                  <a:txBody>
                    <a:bodyPr/>
                    <a:lstStyle/>
                    <a:p>
                      <a:pPr marL="0" marR="0" algn="l" fontAlgn="ctr">
                        <a:lnSpc>
                          <a:spcPct val="107000"/>
                        </a:lnSpc>
                        <a:spcBef>
                          <a:spcPts val="0"/>
                        </a:spcBef>
                        <a:spcAft>
                          <a:spcPts val="80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Osnap – Object Snap</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روش ترسیمی و استاندارد برای جهش مکان نما به نقاطی مشخص و دقیق از یک شیء است.</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01283213"/>
                  </a:ext>
                </a:extLst>
              </a:tr>
              <a:tr h="827429">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Pan</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روشی برای حرکت روی ترسیم با درگ کردن محیط ترسیم روی صفحه نمایش.</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84435809"/>
                  </a:ext>
                </a:extLst>
              </a:tr>
              <a:tr h="827429">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Panel</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یک گروه از دستورات که روی روبان قرار دارد.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184021733"/>
                  </a:ext>
                </a:extLst>
              </a:tr>
              <a:tr h="827429">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Path</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فولدر مشخصی که اتوکد در آن فایل را جستجو یا ذخیره می‌کند.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05986055"/>
                  </a:ext>
                </a:extLst>
              </a:tr>
              <a:tr h="827429">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Pick</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انتخاب یک شیء با کلیک چپ روی آن</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069929687"/>
                  </a:ext>
                </a:extLst>
              </a:tr>
            </a:tbl>
          </a:graphicData>
        </a:graphic>
      </p:graphicFrame>
    </p:spTree>
    <p:extLst>
      <p:ext uri="{BB962C8B-B14F-4D97-AF65-F5344CB8AC3E}">
        <p14:creationId xmlns:p14="http://schemas.microsoft.com/office/powerpoint/2010/main" val="350621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2C03507-C675-4EE8-ACE0-923503D18AED}"/>
              </a:ext>
            </a:extLst>
          </p:cNvPr>
          <p:cNvGraphicFramePr/>
          <p:nvPr>
            <p:extLst>
              <p:ext uri="{D42A27DB-BD31-4B8C-83A1-F6EECF244321}">
                <p14:modId xmlns:p14="http://schemas.microsoft.com/office/powerpoint/2010/main" val="2233532059"/>
              </p:ext>
            </p:extLst>
          </p:nvPr>
        </p:nvGraphicFramePr>
        <p:xfrm>
          <a:off x="980661" y="874643"/>
          <a:ext cx="10336696" cy="5088836"/>
        </p:xfrm>
        <a:graphic>
          <a:graphicData uri="http://schemas.openxmlformats.org/drawingml/2006/table">
            <a:tbl>
              <a:tblPr firstRow="1" firstCol="1" bandRow="1"/>
              <a:tblGrid>
                <a:gridCol w="1738630">
                  <a:extLst>
                    <a:ext uri="{9D8B030D-6E8A-4147-A177-3AD203B41FA5}">
                      <a16:colId xmlns:a16="http://schemas.microsoft.com/office/drawing/2014/main" val="2842476575"/>
                    </a:ext>
                  </a:extLst>
                </a:gridCol>
                <a:gridCol w="8598066">
                  <a:extLst>
                    <a:ext uri="{9D8B030D-6E8A-4147-A177-3AD203B41FA5}">
                      <a16:colId xmlns:a16="http://schemas.microsoft.com/office/drawing/2014/main" val="682296823"/>
                    </a:ext>
                  </a:extLst>
                </a:gridCol>
              </a:tblGrid>
              <a:tr h="827830">
                <a:tc>
                  <a:txBody>
                    <a:bodyPr/>
                    <a:lstStyle/>
                    <a:p>
                      <a:pPr marL="0" marR="0" algn="l" fontAlgn="ctr">
                        <a:lnSpc>
                          <a:spcPct val="107000"/>
                        </a:lnSpc>
                        <a:spcBef>
                          <a:spcPts val="0"/>
                        </a:spcBef>
                        <a:spcAft>
                          <a:spcPts val="80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Plot</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به آن پرینت هم می‌گویند؛ یعنی تولید نسخه‌ی کاغذی از ترسیم</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149663879"/>
                  </a:ext>
                </a:extLst>
              </a:tr>
              <a:tr h="827830">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Polar coordinates</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روشی برای وارد کردن نقاط بر اساس فاصله و زاویه</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0391961"/>
                  </a:ext>
                </a:extLst>
              </a:tr>
              <a:tr h="1302673">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Ribbon</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روبان در بالای صفحه نمایش امتداد داشته و حاوی پنل‌هاست؛ هر پنل شامل گروهی از ابزار‌های مرتبط است. برای حرکت بین پنل‌ها، باید روی زبانه‌های بالای روبان کلیک کرد.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38686499"/>
                  </a:ext>
                </a:extLst>
              </a:tr>
              <a:tr h="1302673">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Relative coordinates</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روشی برای وارد کردن نقاط بر اساس یک نقطه شروع</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81574373"/>
                  </a:ext>
                </a:extLst>
              </a:tr>
              <a:tr h="827830">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Section View</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ترسیمی که مقطع عرضی یک بخش یا مجموعه‌ای از اشیاء را نشان می‌دهد.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275965135"/>
                  </a:ext>
                </a:extLst>
              </a:tr>
            </a:tbl>
          </a:graphicData>
        </a:graphic>
      </p:graphicFrame>
    </p:spTree>
    <p:extLst>
      <p:ext uri="{BB962C8B-B14F-4D97-AF65-F5344CB8AC3E}">
        <p14:creationId xmlns:p14="http://schemas.microsoft.com/office/powerpoint/2010/main" val="672887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68F29B4-1923-48DE-9D57-F545E18E1363}"/>
              </a:ext>
            </a:extLst>
          </p:cNvPr>
          <p:cNvGraphicFramePr/>
          <p:nvPr>
            <p:extLst>
              <p:ext uri="{D42A27DB-BD31-4B8C-83A1-F6EECF244321}">
                <p14:modId xmlns:p14="http://schemas.microsoft.com/office/powerpoint/2010/main" val="4241969901"/>
              </p:ext>
            </p:extLst>
          </p:nvPr>
        </p:nvGraphicFramePr>
        <p:xfrm>
          <a:off x="622853" y="702364"/>
          <a:ext cx="10721008" cy="5234609"/>
        </p:xfrm>
        <a:graphic>
          <a:graphicData uri="http://schemas.openxmlformats.org/drawingml/2006/table">
            <a:tbl>
              <a:tblPr firstRow="1" firstCol="1" bandRow="1"/>
              <a:tblGrid>
                <a:gridCol w="1803271">
                  <a:extLst>
                    <a:ext uri="{9D8B030D-6E8A-4147-A177-3AD203B41FA5}">
                      <a16:colId xmlns:a16="http://schemas.microsoft.com/office/drawing/2014/main" val="2140583205"/>
                    </a:ext>
                  </a:extLst>
                </a:gridCol>
                <a:gridCol w="8917737">
                  <a:extLst>
                    <a:ext uri="{9D8B030D-6E8A-4147-A177-3AD203B41FA5}">
                      <a16:colId xmlns:a16="http://schemas.microsoft.com/office/drawing/2014/main" val="353821105"/>
                    </a:ext>
                  </a:extLst>
                </a:gridCol>
              </a:tblGrid>
              <a:tr h="851543">
                <a:tc>
                  <a:txBody>
                    <a:bodyPr/>
                    <a:lstStyle/>
                    <a:p>
                      <a:pPr marL="0" marR="0" algn="l" fontAlgn="ctr">
                        <a:lnSpc>
                          <a:spcPct val="107000"/>
                        </a:lnSpc>
                        <a:spcBef>
                          <a:spcPts val="0"/>
                        </a:spcBef>
                        <a:spcAft>
                          <a:spcPts val="80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Snap</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روشی ترسیمی که اجازه می‌دهد مکان نما، به نقاطی دقیق و موجود در یک شبکه پرش کند. و با کلید </a:t>
                      </a: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F9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تغییر وضعیت می‌دهد.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426227168"/>
                  </a:ext>
                </a:extLst>
              </a:tr>
              <a:tr h="851543">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Styles</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قالبی که ظاهر متن، ابعاد و … را تعیین می‌کند.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709312640"/>
                  </a:ext>
                </a:extLst>
              </a:tr>
              <a:tr h="1339990">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Units</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واحد اصلی طراحی برای ترسیم. به عنوان مثال شما بسته به نیازتان می‌توانید از اینچ یا میلی‌متر استفاده کنید. شما همچنین می‌توانید دقت نمایش را تعیین کنید، به عنوان مثال دقتی نزدیک‌ به ۱/۴″، ۱/۲″، ۱/۶۴″</a:t>
                      </a:r>
                      <a:r>
                        <a:rPr lang="ar-SA"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 و</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311656584"/>
                  </a:ext>
                </a:extLst>
              </a:tr>
              <a:tr h="1339990">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User coordinate system (UCS)</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ایجاد تغییراتی در سیستم مختصات جهانی (</a:t>
                      </a: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WCS)،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منجر به ایجاد سیستم مختصات کاربر (</a:t>
                      </a: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UCS)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می‌شود.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752307157"/>
                  </a:ext>
                </a:extLst>
              </a:tr>
              <a:tr h="851543">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View</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محیطی خاص از ترسیم شما</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933444689"/>
                  </a:ext>
                </a:extLst>
              </a:tr>
            </a:tbl>
          </a:graphicData>
        </a:graphic>
      </p:graphicFrame>
    </p:spTree>
    <p:extLst>
      <p:ext uri="{BB962C8B-B14F-4D97-AF65-F5344CB8AC3E}">
        <p14:creationId xmlns:p14="http://schemas.microsoft.com/office/powerpoint/2010/main" val="2763988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C1E883FA-8B08-4390-A399-6ACE0E27A111}"/>
              </a:ext>
            </a:extLst>
          </p:cNvPr>
          <p:cNvGraphicFramePr/>
          <p:nvPr>
            <p:extLst>
              <p:ext uri="{D42A27DB-BD31-4B8C-83A1-F6EECF244321}">
                <p14:modId xmlns:p14="http://schemas.microsoft.com/office/powerpoint/2010/main" val="3933900207"/>
              </p:ext>
            </p:extLst>
          </p:nvPr>
        </p:nvGraphicFramePr>
        <p:xfrm>
          <a:off x="516835" y="477077"/>
          <a:ext cx="11052313" cy="5724940"/>
        </p:xfrm>
        <a:graphic>
          <a:graphicData uri="http://schemas.openxmlformats.org/drawingml/2006/table">
            <a:tbl>
              <a:tblPr firstRow="1" firstCol="1" bandRow="1"/>
              <a:tblGrid>
                <a:gridCol w="1858996">
                  <a:extLst>
                    <a:ext uri="{9D8B030D-6E8A-4147-A177-3AD203B41FA5}">
                      <a16:colId xmlns:a16="http://schemas.microsoft.com/office/drawing/2014/main" val="1240337083"/>
                    </a:ext>
                  </a:extLst>
                </a:gridCol>
                <a:gridCol w="9193317">
                  <a:extLst>
                    <a:ext uri="{9D8B030D-6E8A-4147-A177-3AD203B41FA5}">
                      <a16:colId xmlns:a16="http://schemas.microsoft.com/office/drawing/2014/main" val="830471570"/>
                    </a:ext>
                  </a:extLst>
                </a:gridCol>
              </a:tblGrid>
              <a:tr h="1750227">
                <a:tc>
                  <a:txBody>
                    <a:bodyPr/>
                    <a:lstStyle/>
                    <a:p>
                      <a:pPr marL="0" marR="0" algn="l" fontAlgn="ctr">
                        <a:lnSpc>
                          <a:spcPct val="107000"/>
                        </a:lnSpc>
                        <a:spcBef>
                          <a:spcPts val="0"/>
                        </a:spcBef>
                        <a:spcAft>
                          <a:spcPts val="80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Viewport</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پنجره (نمایی) مجزا روی ترسیم شما. ممکن است برای دیدن محل‌های مختلف ترسیم خود در یک زمان، به بیش از یک پنجره‌ی نمای فعال نیاز داشته باشید.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40487531"/>
                  </a:ext>
                </a:extLst>
              </a:tr>
              <a:tr h="1112243">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Wizard</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مجموعه‌ای از دستورالعمل‌های ساده و گام به گام برای تنظیم جنبه‌های خاص ترسیم شما</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891743344"/>
                  </a:ext>
                </a:extLst>
              </a:tr>
              <a:tr h="1750227">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World Coordinate System (WCS)</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سیستم مختصات رایج </a:t>
                      </a: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X-Y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که پیش فرض اتوکد است. اگر تغییری در آن صورت گیرد، تبدیل به سیستم مختصات کاربر (</a:t>
                      </a: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UCS)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می‌شود.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773786292"/>
                  </a:ext>
                </a:extLst>
              </a:tr>
              <a:tr h="1112243">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Zoom</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دیدن یک بخش کوچک‌تر ترسیم (بزرگنمایی)، یا بخش بزرگ‌تر ترسیم (کوچک نمایی)</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471446962"/>
                  </a:ext>
                </a:extLst>
              </a:tr>
            </a:tbl>
          </a:graphicData>
        </a:graphic>
      </p:graphicFrame>
    </p:spTree>
    <p:extLst>
      <p:ext uri="{BB962C8B-B14F-4D97-AF65-F5344CB8AC3E}">
        <p14:creationId xmlns:p14="http://schemas.microsoft.com/office/powerpoint/2010/main" val="3775908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D98C2-CAE1-49A7-B24D-07D09E7B5FA7}"/>
              </a:ext>
            </a:extLst>
          </p:cNvPr>
          <p:cNvSpPr>
            <a:spLocks noGrp="1"/>
          </p:cNvSpPr>
          <p:nvPr>
            <p:ph type="title"/>
          </p:nvPr>
        </p:nvSpPr>
        <p:spPr/>
        <p:txBody>
          <a:bodyPr/>
          <a:lstStyle/>
          <a:p>
            <a:r>
              <a:rPr lang="en-US"/>
              <a:t>oat52768</a:t>
            </a:r>
            <a:endParaRPr lang="en-US" dirty="0"/>
          </a:p>
        </p:txBody>
      </p:sp>
      <p:sp>
        <p:nvSpPr>
          <p:cNvPr id="3" name="Content Placeholder 2">
            <a:extLst>
              <a:ext uri="{FF2B5EF4-FFF2-40B4-BE49-F238E27FC236}">
                <a16:creationId xmlns:a16="http://schemas.microsoft.com/office/drawing/2014/main" id="{51BAE43A-ADA9-45C0-B2E0-41B495ED672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36681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C9CA5-29BB-404F-BE64-3AACD2FCE1A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0A08B37-90CD-4F2C-A37E-21A3A1DA509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54704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7D4C4-86BC-4542-A7B6-D6711FF114F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EE62B50-E615-4FAD-97AD-543C228397B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84433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D429-4620-4A23-BB15-BCF4D2463C75}"/>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0C1D5092-9D4C-44AF-995C-1FE036C2A175}"/>
              </a:ext>
            </a:extLst>
          </p:cNvPr>
          <p:cNvPicPr>
            <a:picLocks noGrp="1" noChangeAspect="1"/>
          </p:cNvPicPr>
          <p:nvPr>
            <p:ph idx="1"/>
          </p:nvPr>
        </p:nvPicPr>
        <p:blipFill>
          <a:blip r:embed="rId2"/>
          <a:stretch>
            <a:fillRect/>
          </a:stretch>
        </p:blipFill>
        <p:spPr>
          <a:xfrm>
            <a:off x="4737100" y="2541587"/>
            <a:ext cx="4619625" cy="2962275"/>
          </a:xfrm>
        </p:spPr>
      </p:pic>
    </p:spTree>
    <p:extLst>
      <p:ext uri="{BB962C8B-B14F-4D97-AF65-F5344CB8AC3E}">
        <p14:creationId xmlns:p14="http://schemas.microsoft.com/office/powerpoint/2010/main" val="60931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1F05C6C-8381-4913-94E1-4A353FCCA998}"/>
              </a:ext>
            </a:extLst>
          </p:cNvPr>
          <p:cNvPicPr>
            <a:picLocks noGrp="1" noChangeAspect="1"/>
          </p:cNvPicPr>
          <p:nvPr>
            <p:ph idx="1"/>
          </p:nvPr>
        </p:nvPicPr>
        <p:blipFill>
          <a:blip r:embed="rId2"/>
          <a:stretch>
            <a:fillRect/>
          </a:stretch>
        </p:blipFill>
        <p:spPr>
          <a:xfrm>
            <a:off x="3767137" y="1081881"/>
            <a:ext cx="4657725" cy="4714875"/>
          </a:xfrm>
        </p:spPr>
      </p:pic>
    </p:spTree>
    <p:extLst>
      <p:ext uri="{BB962C8B-B14F-4D97-AF65-F5344CB8AC3E}">
        <p14:creationId xmlns:p14="http://schemas.microsoft.com/office/powerpoint/2010/main" val="346476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00659-6694-441B-A9B7-38B2D22978AB}"/>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29CFA102-F14A-4C9C-807D-E791B8BF5BF2}"/>
              </a:ext>
            </a:extLst>
          </p:cNvPr>
          <p:cNvPicPr>
            <a:picLocks noGrp="1" noChangeAspect="1"/>
          </p:cNvPicPr>
          <p:nvPr>
            <p:ph idx="1"/>
          </p:nvPr>
        </p:nvPicPr>
        <p:blipFill>
          <a:blip r:embed="rId2"/>
          <a:stretch>
            <a:fillRect/>
          </a:stretch>
        </p:blipFill>
        <p:spPr>
          <a:xfrm>
            <a:off x="5157788" y="2133600"/>
            <a:ext cx="3778250" cy="3778250"/>
          </a:xfrm>
        </p:spPr>
      </p:pic>
    </p:spTree>
    <p:extLst>
      <p:ext uri="{BB962C8B-B14F-4D97-AF65-F5344CB8AC3E}">
        <p14:creationId xmlns:p14="http://schemas.microsoft.com/office/powerpoint/2010/main" val="121079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212B4-A4F7-46F3-AC5B-16FAD309A998}"/>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15BE48A3-E015-4F17-96DE-B71224AD1823}"/>
              </a:ext>
            </a:extLst>
          </p:cNvPr>
          <p:cNvPicPr>
            <a:picLocks noGrp="1" noChangeAspect="1"/>
          </p:cNvPicPr>
          <p:nvPr>
            <p:ph idx="1"/>
          </p:nvPr>
        </p:nvPicPr>
        <p:blipFill>
          <a:blip r:embed="rId2"/>
          <a:stretch>
            <a:fillRect/>
          </a:stretch>
        </p:blipFill>
        <p:spPr>
          <a:xfrm>
            <a:off x="2684038" y="2133600"/>
            <a:ext cx="8725750" cy="3778250"/>
          </a:xfrm>
        </p:spPr>
      </p:pic>
    </p:spTree>
    <p:extLst>
      <p:ext uri="{BB962C8B-B14F-4D97-AF65-F5344CB8AC3E}">
        <p14:creationId xmlns:p14="http://schemas.microsoft.com/office/powerpoint/2010/main" val="86703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42C8D12-6458-42DC-9EEB-F53B01094CBA}"/>
              </a:ext>
            </a:extLst>
          </p:cNvPr>
          <p:cNvPicPr>
            <a:picLocks noGrp="1" noChangeAspect="1"/>
          </p:cNvPicPr>
          <p:nvPr>
            <p:ph idx="1"/>
          </p:nvPr>
        </p:nvPicPr>
        <p:blipFill>
          <a:blip r:embed="rId2"/>
          <a:stretch>
            <a:fillRect/>
          </a:stretch>
        </p:blipFill>
        <p:spPr>
          <a:xfrm>
            <a:off x="490330" y="503583"/>
            <a:ext cx="10863470" cy="5673380"/>
          </a:xfrm>
        </p:spPr>
      </p:pic>
    </p:spTree>
    <p:extLst>
      <p:ext uri="{BB962C8B-B14F-4D97-AF65-F5344CB8AC3E}">
        <p14:creationId xmlns:p14="http://schemas.microsoft.com/office/powerpoint/2010/main" val="4221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B7947-2B4E-4BD6-B8F9-E316376DB830}"/>
              </a:ext>
            </a:extLst>
          </p:cNvPr>
          <p:cNvSpPr>
            <a:spLocks noGrp="1"/>
          </p:cNvSpPr>
          <p:nvPr>
            <p:ph type="title"/>
          </p:nvPr>
        </p:nvSpPr>
        <p:spPr/>
        <p:txBody>
          <a:bodyPr/>
          <a:lstStyle/>
          <a:p>
            <a:pPr algn="ctr"/>
            <a:r>
              <a:rPr lang="fa-IR" dirty="0"/>
              <a:t>اصطلاحات اتوکد</a:t>
            </a:r>
            <a:endParaRPr lang="en-US" dirty="0"/>
          </a:p>
        </p:txBody>
      </p:sp>
      <p:graphicFrame>
        <p:nvGraphicFramePr>
          <p:cNvPr id="6" name="Table 5">
            <a:extLst>
              <a:ext uri="{FF2B5EF4-FFF2-40B4-BE49-F238E27FC236}">
                <a16:creationId xmlns:a16="http://schemas.microsoft.com/office/drawing/2014/main" id="{141AF315-73EC-44E9-8857-DBF8EDB6DCBE}"/>
              </a:ext>
            </a:extLst>
          </p:cNvPr>
          <p:cNvGraphicFramePr/>
          <p:nvPr>
            <p:extLst>
              <p:ext uri="{D42A27DB-BD31-4B8C-83A1-F6EECF244321}">
                <p14:modId xmlns:p14="http://schemas.microsoft.com/office/powerpoint/2010/main" val="3096491530"/>
              </p:ext>
            </p:extLst>
          </p:nvPr>
        </p:nvGraphicFramePr>
        <p:xfrm>
          <a:off x="1470991" y="1690689"/>
          <a:ext cx="9488557" cy="4113765"/>
        </p:xfrm>
        <a:graphic>
          <a:graphicData uri="http://schemas.openxmlformats.org/drawingml/2006/table">
            <a:tbl>
              <a:tblPr firstRow="1" firstCol="1" bandRow="1"/>
              <a:tblGrid>
                <a:gridCol w="1595973">
                  <a:extLst>
                    <a:ext uri="{9D8B030D-6E8A-4147-A177-3AD203B41FA5}">
                      <a16:colId xmlns:a16="http://schemas.microsoft.com/office/drawing/2014/main" val="121289571"/>
                    </a:ext>
                  </a:extLst>
                </a:gridCol>
                <a:gridCol w="7892584">
                  <a:extLst>
                    <a:ext uri="{9D8B030D-6E8A-4147-A177-3AD203B41FA5}">
                      <a16:colId xmlns:a16="http://schemas.microsoft.com/office/drawing/2014/main" val="1434328469"/>
                    </a:ext>
                  </a:extLst>
                </a:gridCol>
              </a:tblGrid>
              <a:tr h="887450">
                <a:tc>
                  <a:txBody>
                    <a:bodyPr/>
                    <a:lstStyle/>
                    <a:p>
                      <a:pPr marL="0" marR="0" algn="l" fontAlgn="ctr">
                        <a:lnSpc>
                          <a:spcPct val="107000"/>
                        </a:lnSpc>
                        <a:spcBef>
                          <a:spcPts val="0"/>
                        </a:spcBef>
                        <a:spcAft>
                          <a:spcPts val="800"/>
                        </a:spcAft>
                      </a:pPr>
                      <a:r>
                        <a:rPr lang="en-US" sz="1100" b="0" i="0" u="none" strike="noStrike" dirty="0">
                          <a:effectLst/>
                          <a:latin typeface="Calibri" panose="020F0502020204030204" pitchFamily="34" charset="0"/>
                          <a:ea typeface="Calibri" panose="020F0502020204030204" pitchFamily="34" charset="0"/>
                          <a:cs typeface="Arial" panose="020B0604020202020204" pitchFamily="34" charset="0"/>
                        </a:rPr>
                        <a:t>Absolute coordinates</a:t>
                      </a:r>
                      <a:endParaRPr lang="en-US" sz="1800" b="0" i="0" u="none" strike="noStrike" dirty="0">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راهی برای وارد کردن نقاط بر اساس مبدا مختصات در اتوکد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730736429"/>
                  </a:ext>
                </a:extLst>
              </a:tr>
              <a:tr h="887451">
                <a:tc>
                  <a:txBody>
                    <a:bodyPr/>
                    <a:lstStyle/>
                    <a:p>
                      <a:pPr marL="0" marR="0" algn="l" fontAlgn="ctr">
                        <a:lnSpc>
                          <a:spcPct val="107000"/>
                        </a:lnSpc>
                        <a:spcBef>
                          <a:spcPts val="0"/>
                        </a:spcBef>
                        <a:spcAft>
                          <a:spcPts val="800"/>
                        </a:spcAft>
                      </a:pPr>
                      <a:r>
                        <a:rPr lang="en-US" sz="1100" b="0" i="0" u="none" strike="noStrike"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Acad.dwt</a:t>
                      </a:r>
                      <a:endParaRPr lang="en-US" sz="1800" b="0" i="0" u="none" strike="noStrike" dirty="0">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این فایل الگوی پیش فرض است و هرگاه شما یک روال ترسیم جدید را آغاز کنید، به صورت اتوماتیک بارگذاری می‌شود. این الگو می‌تواند متناسب با نیاز‌های شما سفارشی شود.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21634422"/>
                  </a:ext>
                </a:extLst>
              </a:tr>
              <a:tr h="887451">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Associated Dimensioning</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ابعادی که مربوط به نقاطی مشخص بوده و با تغییر محل آن نقطه، به روز رسانی می‌شود.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278413189"/>
                  </a:ext>
                </a:extLst>
              </a:tr>
              <a:tr h="887451">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Backup file</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اتوکد می‌تواند به گونه‌ای تنظیم شود که از فایل ترسیمی شما نسخه‌ی پشتیبان تهیه کرده و آن را ذخیره کند. این یک اقدام حفاظتی برای موقعی است که فایل شما خراب شود. این فایل با پسوند .</a:t>
                      </a: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BAK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ذخیره می‌شود.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963812224"/>
                  </a:ext>
                </a:extLst>
              </a:tr>
              <a:tr h="563962">
                <a:tc>
                  <a:txBody>
                    <a:bodyPr/>
                    <a:lstStyle/>
                    <a:p>
                      <a:pPr marL="0" marR="0" algn="l" fontAlgn="ctr">
                        <a:lnSpc>
                          <a:spcPct val="107000"/>
                        </a:lnSpc>
                        <a:spcBef>
                          <a:spcPts val="0"/>
                        </a:spcBef>
                        <a:spcAft>
                          <a:spcPts val="800"/>
                        </a:spcAft>
                      </a:pPr>
                      <a:r>
                        <a:rPr lang="en-US" sz="11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Block</a:t>
                      </a:r>
                      <a:endParaRPr lang="en-US" sz="1800" b="0" i="0" u="none" strike="noStrike" dirty="0">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یک تصویر از پیش ترسیم شده که برای صرفه‌جویی در وقت و کاهش حجم فایل خود، می‌توانید آن را در فایل خود قرار دهید.</a:t>
                      </a:r>
                      <a:endParaRPr lang="ar-SA" sz="1800" b="0" i="0" u="none" strike="noStrike" dirty="0">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75349961"/>
                  </a:ext>
                </a:extLst>
              </a:tr>
            </a:tbl>
          </a:graphicData>
        </a:graphic>
      </p:graphicFrame>
    </p:spTree>
    <p:extLst>
      <p:ext uri="{BB962C8B-B14F-4D97-AF65-F5344CB8AC3E}">
        <p14:creationId xmlns:p14="http://schemas.microsoft.com/office/powerpoint/2010/main" val="60602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74F8ADD-ED75-4DFC-9FF1-EB46735EBA25}"/>
              </a:ext>
            </a:extLst>
          </p:cNvPr>
          <p:cNvGraphicFramePr/>
          <p:nvPr>
            <p:extLst>
              <p:ext uri="{D42A27DB-BD31-4B8C-83A1-F6EECF244321}">
                <p14:modId xmlns:p14="http://schemas.microsoft.com/office/powerpoint/2010/main" val="4110437565"/>
              </p:ext>
            </p:extLst>
          </p:nvPr>
        </p:nvGraphicFramePr>
        <p:xfrm>
          <a:off x="1020417" y="1378227"/>
          <a:ext cx="10151166" cy="4200939"/>
        </p:xfrm>
        <a:graphic>
          <a:graphicData uri="http://schemas.openxmlformats.org/drawingml/2006/table">
            <a:tbl>
              <a:tblPr firstRow="1" firstCol="1" bandRow="1"/>
              <a:tblGrid>
                <a:gridCol w="1707424">
                  <a:extLst>
                    <a:ext uri="{9D8B030D-6E8A-4147-A177-3AD203B41FA5}">
                      <a16:colId xmlns:a16="http://schemas.microsoft.com/office/drawing/2014/main" val="3919241609"/>
                    </a:ext>
                  </a:extLst>
                </a:gridCol>
                <a:gridCol w="8443742">
                  <a:extLst>
                    <a:ext uri="{9D8B030D-6E8A-4147-A177-3AD203B41FA5}">
                      <a16:colId xmlns:a16="http://schemas.microsoft.com/office/drawing/2014/main" val="1907946955"/>
                    </a:ext>
                  </a:extLst>
                </a:gridCol>
              </a:tblGrid>
              <a:tr h="625065">
                <a:tc>
                  <a:txBody>
                    <a:bodyPr/>
                    <a:lstStyle/>
                    <a:p>
                      <a:pPr marL="0" marR="0" algn="l" fontAlgn="ctr">
                        <a:lnSpc>
                          <a:spcPct val="107000"/>
                        </a:lnSpc>
                        <a:spcBef>
                          <a:spcPts val="0"/>
                        </a:spcBef>
                        <a:spcAft>
                          <a:spcPts val="80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Cursor</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نشانگر موس وقتی در فضای ترسیم قرار دارد.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349096102"/>
                  </a:ext>
                </a:extLst>
              </a:tr>
              <a:tr h="983603">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Database</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یک فایل اتوکد در حقیقت یک بانک اطلاعات عظیم، حاوی تمام اطلاعات لازم برای تولید مجدد اشیاء، هنگام باز کردن فایل است. اطلاعات لایه‌ها، نوع خطوط و … به همین ترتیب ذخیره می شوند.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39019984"/>
                  </a:ext>
                </a:extLst>
              </a:tr>
              <a:tr h="983603">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Dialog box</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اتوکد از تعداد زیادی کادر محاوره‌ای، برای دریافت اطلاعات از کاربر استفاده می‌کند. شما باید بدانید که چگونه اطلاعات خواسته شده را وارد کنید.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683460761"/>
                  </a:ext>
                </a:extLst>
              </a:tr>
              <a:tr h="983603">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Drawing template file</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فایلی که دارای مقادیر پیش فرض برای تنظیمات رایج است. پسوند فایل </a:t>
                      </a: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DWT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است.</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360119436"/>
                  </a:ext>
                </a:extLst>
              </a:tr>
              <a:tr h="625065">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Extents</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مرزهای خارجی شیئی که ترسیم کرده‌اید.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005242292"/>
                  </a:ext>
                </a:extLst>
              </a:tr>
            </a:tbl>
          </a:graphicData>
        </a:graphic>
      </p:graphicFrame>
    </p:spTree>
    <p:extLst>
      <p:ext uri="{BB962C8B-B14F-4D97-AF65-F5344CB8AC3E}">
        <p14:creationId xmlns:p14="http://schemas.microsoft.com/office/powerpoint/2010/main" val="15019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42FBEE1D-A85A-45C8-AF4D-F386F62E1791}"/>
              </a:ext>
            </a:extLst>
          </p:cNvPr>
          <p:cNvGraphicFramePr>
            <a:graphicFrameLocks noGrp="1"/>
          </p:cNvGraphicFramePr>
          <p:nvPr>
            <p:ph idx="1"/>
            <p:extLst>
              <p:ext uri="{D42A27DB-BD31-4B8C-83A1-F6EECF244321}">
                <p14:modId xmlns:p14="http://schemas.microsoft.com/office/powerpoint/2010/main" val="4038551857"/>
              </p:ext>
            </p:extLst>
          </p:nvPr>
        </p:nvGraphicFramePr>
        <p:xfrm>
          <a:off x="838200" y="675861"/>
          <a:ext cx="10515599" cy="4656828"/>
        </p:xfrm>
        <a:graphic>
          <a:graphicData uri="http://schemas.openxmlformats.org/drawingml/2006/table">
            <a:tbl>
              <a:tblPr firstRow="1" firstCol="1" bandRow="1"/>
              <a:tblGrid>
                <a:gridCol w="1768721">
                  <a:extLst>
                    <a:ext uri="{9D8B030D-6E8A-4147-A177-3AD203B41FA5}">
                      <a16:colId xmlns:a16="http://schemas.microsoft.com/office/drawing/2014/main" val="2840711234"/>
                    </a:ext>
                  </a:extLst>
                </a:gridCol>
                <a:gridCol w="8746878">
                  <a:extLst>
                    <a:ext uri="{9D8B030D-6E8A-4147-A177-3AD203B41FA5}">
                      <a16:colId xmlns:a16="http://schemas.microsoft.com/office/drawing/2014/main" val="4113969127"/>
                    </a:ext>
                  </a:extLst>
                </a:gridCol>
              </a:tblGrid>
              <a:tr h="415267">
                <a:tc>
                  <a:txBody>
                    <a:bodyPr/>
                    <a:lstStyle/>
                    <a:p>
                      <a:pPr marL="0" marR="0" algn="l" fontAlgn="ctr">
                        <a:lnSpc>
                          <a:spcPct val="107000"/>
                        </a:lnSpc>
                        <a:spcBef>
                          <a:spcPts val="0"/>
                        </a:spcBef>
                        <a:spcAft>
                          <a:spcPts val="80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Grid</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الگویی از نقاط که برای راهنمایی شما روی صفحه نمایش داده می‌شود. این امکان فراهم است که با فشردن کلید </a:t>
                      </a: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F7  </a:t>
                      </a: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آن را فعال و غیر فعال نمود.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416711772"/>
                  </a:ext>
                </a:extLst>
              </a:tr>
              <a:tr h="415267">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Layout Tabs</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محیطی که برای چاپ ترسیمات از آن استفاده می‌کنید (قبلاً با نام محیط کاغذ شناخته می‌شد)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10177873"/>
                  </a:ext>
                </a:extLst>
              </a:tr>
              <a:tr h="415267">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Limits (Grid)</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تنظیمی که مرزی مصنوعی روی ترسیم شما ایجاد کرده که محیطی از شبکه‌ راهنما ایجاد می‌کند؛ و هنگامی که فعال باشد به شما اجازه‌ی ترسیم روی محیط شبکه راهنما را نمی‌دهد.</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175943009"/>
                  </a:ext>
                </a:extLst>
              </a:tr>
              <a:tr h="415267">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Linetype</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هر شیء با نوع خاصی از خط ترسیم می‌شود. به عنوان مثال خط توپر، خط مرکز، نقطه چین و …</a:t>
                      </a:r>
                      <a:endParaRPr lang="ar-SA"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502674111"/>
                  </a:ext>
                </a:extLst>
              </a:tr>
              <a:tr h="2995760">
                <a:tc>
                  <a:txBody>
                    <a:bodyPr/>
                    <a:lstStyle/>
                    <a:p>
                      <a:pPr marL="0" marR="0" algn="l" fontAlgn="ctr">
                        <a:lnSpc>
                          <a:spcPct val="107000"/>
                        </a:lnSpc>
                        <a:spcBef>
                          <a:spcPts val="0"/>
                        </a:spcBef>
                        <a:spcAft>
                          <a:spcPts val="800"/>
                        </a:spcAft>
                      </a:pPr>
                      <a:r>
                        <a:rPr lang="en-US" sz="1100" b="0" i="0" u="none" strike="noStrike">
                          <a:solidFill>
                            <a:srgbClr val="000000"/>
                          </a:solidFill>
                          <a:effectLst/>
                          <a:latin typeface="Calibri" panose="020F0502020204030204" pitchFamily="34" charset="0"/>
                          <a:ea typeface="Calibri" panose="020F0502020204030204" pitchFamily="34" charset="0"/>
                          <a:cs typeface="Arial" panose="020B0604020202020204" pitchFamily="34" charset="0"/>
                        </a:rPr>
                        <a:t>Model space</a:t>
                      </a:r>
                      <a:endParaRPr lang="en-US" sz="1800" b="0" i="0" u="none" strike="noStrike">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marL="0" marR="0" algn="l" fontAlgn="ctr">
                        <a:lnSpc>
                          <a:spcPct val="107000"/>
                        </a:lnSpc>
                        <a:spcBef>
                          <a:spcPts val="0"/>
                        </a:spcBef>
                        <a:spcAft>
                          <a:spcPts val="800"/>
                        </a:spcAft>
                      </a:pPr>
                      <a:r>
                        <a:rPr lang="ar-SA" sz="1100" b="0" i="0" u="none" strike="noStrike" dirty="0">
                          <a:solidFill>
                            <a:srgbClr val="000000"/>
                          </a:solidFill>
                          <a:effectLst/>
                          <a:latin typeface="Calibri" panose="020F0502020204030204" pitchFamily="34" charset="0"/>
                          <a:ea typeface="Calibri" panose="020F0502020204030204" pitchFamily="34" charset="0"/>
                          <a:cs typeface="Arial" panose="020B0604020202020204" pitchFamily="34" charset="0"/>
                        </a:rPr>
                        <a:t>محیط ترسیم که در آن اشیاء طراحی می‌شوند.</a:t>
                      </a:r>
                      <a:endParaRPr lang="ar-SA" sz="1800" b="0" i="0" u="none" strike="noStrike" dirty="0">
                        <a:effectLst/>
                        <a:latin typeface="Arial" panose="020B0604020202020204" pitchFamily="34" charset="0"/>
                      </a:endParaRPr>
                    </a:p>
                  </a:txBody>
                  <a:tcPr marL="95250" marR="95250" marT="66675" marB="66675"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557345646"/>
                  </a:ext>
                </a:extLst>
              </a:tr>
            </a:tbl>
          </a:graphicData>
        </a:graphic>
      </p:graphicFrame>
    </p:spTree>
    <p:extLst>
      <p:ext uri="{BB962C8B-B14F-4D97-AF65-F5344CB8AC3E}">
        <p14:creationId xmlns:p14="http://schemas.microsoft.com/office/powerpoint/2010/main" val="104670418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41</TotalTime>
  <Words>843</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Wisp</vt:lpstr>
      <vt:lpstr>نقشه کشی درجه2</vt:lpstr>
      <vt:lpstr>PowerPoint Presentation</vt:lpstr>
      <vt:lpstr>PowerPoint Presentation</vt:lpstr>
      <vt:lpstr>PowerPoint Presentation</vt:lpstr>
      <vt:lpstr>PowerPoint Presentation</vt:lpstr>
      <vt:lpstr>PowerPoint Presentation</vt:lpstr>
      <vt:lpstr>اصطلاحات اتوکد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oat52768</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نقشه کشی درجه2</dc:title>
  <dc:creator>bartar</dc:creator>
  <cp:lastModifiedBy>bartar</cp:lastModifiedBy>
  <cp:revision>12</cp:revision>
  <dcterms:created xsi:type="dcterms:W3CDTF">2021-04-23T23:24:57Z</dcterms:created>
  <dcterms:modified xsi:type="dcterms:W3CDTF">2021-05-07T16:06:13Z</dcterms:modified>
</cp:coreProperties>
</file>