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89" r:id="rId1"/>
  </p:sldMasterIdLst>
  <p:sldIdLst>
    <p:sldId id="256" r:id="rId2"/>
    <p:sldId id="272"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78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78119BF-9008-49A3-8291-856AD844AFBC}" type="datetimeFigureOut">
              <a:rPr lang="en-US" smtClean="0"/>
              <a:t>5/7/2021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F75B3A7-3A12-4865-98F0-1020C842F843}" type="slidenum">
              <a:rPr lang="en-US" smtClean="0"/>
              <a:t>‹#›</a:t>
            </a:fld>
            <a:endParaRPr lang="en-US" dirty="0"/>
          </a:p>
        </p:txBody>
      </p:sp>
    </p:spTree>
    <p:extLst>
      <p:ext uri="{BB962C8B-B14F-4D97-AF65-F5344CB8AC3E}">
        <p14:creationId xmlns:p14="http://schemas.microsoft.com/office/powerpoint/2010/main" val="2225262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8119BF-9008-49A3-8291-856AD844AFBC}" type="datetimeFigureOut">
              <a:rPr lang="en-US" smtClean="0"/>
              <a:t>5/7/2021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F75B3A7-3A12-4865-98F0-1020C842F843}" type="slidenum">
              <a:rPr lang="en-US" smtClean="0"/>
              <a:t>‹#›</a:t>
            </a:fld>
            <a:endParaRPr lang="en-US" dirty="0"/>
          </a:p>
        </p:txBody>
      </p:sp>
    </p:spTree>
    <p:extLst>
      <p:ext uri="{BB962C8B-B14F-4D97-AF65-F5344CB8AC3E}">
        <p14:creationId xmlns:p14="http://schemas.microsoft.com/office/powerpoint/2010/main" val="3130139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8119BF-9008-49A3-8291-856AD844AFBC}" type="datetimeFigureOut">
              <a:rPr lang="en-US" smtClean="0"/>
              <a:t>5/7/2021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F75B3A7-3A12-4865-98F0-1020C842F843}"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419125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78119BF-9008-49A3-8291-856AD844AFBC}" type="datetimeFigureOut">
              <a:rPr lang="en-US" smtClean="0"/>
              <a:t>5/7/2021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F75B3A7-3A12-4865-98F0-1020C842F843}" type="slidenum">
              <a:rPr lang="en-US" smtClean="0"/>
              <a:t>‹#›</a:t>
            </a:fld>
            <a:endParaRPr lang="en-US" dirty="0"/>
          </a:p>
        </p:txBody>
      </p:sp>
    </p:spTree>
    <p:extLst>
      <p:ext uri="{BB962C8B-B14F-4D97-AF65-F5344CB8AC3E}">
        <p14:creationId xmlns:p14="http://schemas.microsoft.com/office/powerpoint/2010/main" val="36575538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78119BF-9008-49A3-8291-856AD844AFBC}" type="datetimeFigureOut">
              <a:rPr lang="en-US" smtClean="0"/>
              <a:t>5/7/2021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F75B3A7-3A12-4865-98F0-1020C842F843}" type="slidenum">
              <a:rPr lang="en-US" smtClean="0"/>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110646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E78119BF-9008-49A3-8291-856AD844AFBC}" type="datetimeFigureOut">
              <a:rPr lang="en-US" smtClean="0"/>
              <a:t>5/7/2021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F75B3A7-3A12-4865-98F0-1020C842F843}" type="slidenum">
              <a:rPr lang="en-US" smtClean="0"/>
              <a:t>‹#›</a:t>
            </a:fld>
            <a:endParaRPr lang="en-US" dirty="0"/>
          </a:p>
        </p:txBody>
      </p:sp>
    </p:spTree>
    <p:extLst>
      <p:ext uri="{BB962C8B-B14F-4D97-AF65-F5344CB8AC3E}">
        <p14:creationId xmlns:p14="http://schemas.microsoft.com/office/powerpoint/2010/main" val="29494385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8119BF-9008-49A3-8291-856AD844AFBC}" type="datetimeFigureOut">
              <a:rPr lang="en-US" smtClean="0"/>
              <a:t>5/7/2021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F75B3A7-3A12-4865-98F0-1020C842F843}" type="slidenum">
              <a:rPr lang="en-US" smtClean="0"/>
              <a:t>‹#›</a:t>
            </a:fld>
            <a:endParaRPr lang="en-US" dirty="0"/>
          </a:p>
        </p:txBody>
      </p:sp>
    </p:spTree>
    <p:extLst>
      <p:ext uri="{BB962C8B-B14F-4D97-AF65-F5344CB8AC3E}">
        <p14:creationId xmlns:p14="http://schemas.microsoft.com/office/powerpoint/2010/main" val="6789227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8119BF-9008-49A3-8291-856AD844AFBC}" type="datetimeFigureOut">
              <a:rPr lang="en-US" smtClean="0"/>
              <a:t>5/7/2021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F75B3A7-3A12-4865-98F0-1020C842F843}" type="slidenum">
              <a:rPr lang="en-US" smtClean="0"/>
              <a:t>‹#›</a:t>
            </a:fld>
            <a:endParaRPr lang="en-US" dirty="0"/>
          </a:p>
        </p:txBody>
      </p:sp>
    </p:spTree>
    <p:extLst>
      <p:ext uri="{BB962C8B-B14F-4D97-AF65-F5344CB8AC3E}">
        <p14:creationId xmlns:p14="http://schemas.microsoft.com/office/powerpoint/2010/main" val="2061504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8119BF-9008-49A3-8291-856AD844AFBC}" type="datetimeFigureOut">
              <a:rPr lang="en-US" smtClean="0"/>
              <a:t>5/7/2021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F75B3A7-3A12-4865-98F0-1020C842F843}" type="slidenum">
              <a:rPr lang="en-US" smtClean="0"/>
              <a:t>‹#›</a:t>
            </a:fld>
            <a:endParaRPr lang="en-US" dirty="0"/>
          </a:p>
        </p:txBody>
      </p:sp>
    </p:spTree>
    <p:extLst>
      <p:ext uri="{BB962C8B-B14F-4D97-AF65-F5344CB8AC3E}">
        <p14:creationId xmlns:p14="http://schemas.microsoft.com/office/powerpoint/2010/main" val="3800508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8119BF-9008-49A3-8291-856AD844AFBC}" type="datetimeFigureOut">
              <a:rPr lang="en-US" smtClean="0"/>
              <a:t>5/7/2021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F75B3A7-3A12-4865-98F0-1020C842F843}" type="slidenum">
              <a:rPr lang="en-US" smtClean="0"/>
              <a:t>‹#›</a:t>
            </a:fld>
            <a:endParaRPr lang="en-US" dirty="0"/>
          </a:p>
        </p:txBody>
      </p:sp>
    </p:spTree>
    <p:extLst>
      <p:ext uri="{BB962C8B-B14F-4D97-AF65-F5344CB8AC3E}">
        <p14:creationId xmlns:p14="http://schemas.microsoft.com/office/powerpoint/2010/main" val="186866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78119BF-9008-49A3-8291-856AD844AFBC}" type="datetimeFigureOut">
              <a:rPr lang="en-US" smtClean="0"/>
              <a:t>5/7/2021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F75B3A7-3A12-4865-98F0-1020C842F843}" type="slidenum">
              <a:rPr lang="en-US" smtClean="0"/>
              <a:t>‹#›</a:t>
            </a:fld>
            <a:endParaRPr lang="en-US" dirty="0"/>
          </a:p>
        </p:txBody>
      </p:sp>
    </p:spTree>
    <p:extLst>
      <p:ext uri="{BB962C8B-B14F-4D97-AF65-F5344CB8AC3E}">
        <p14:creationId xmlns:p14="http://schemas.microsoft.com/office/powerpoint/2010/main" val="520484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78119BF-9008-49A3-8291-856AD844AFBC}" type="datetimeFigureOut">
              <a:rPr lang="en-US" smtClean="0"/>
              <a:t>5/7/2021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F75B3A7-3A12-4865-98F0-1020C842F843}" type="slidenum">
              <a:rPr lang="en-US" smtClean="0"/>
              <a:t>‹#›</a:t>
            </a:fld>
            <a:endParaRPr lang="en-US" dirty="0"/>
          </a:p>
        </p:txBody>
      </p:sp>
    </p:spTree>
    <p:extLst>
      <p:ext uri="{BB962C8B-B14F-4D97-AF65-F5344CB8AC3E}">
        <p14:creationId xmlns:p14="http://schemas.microsoft.com/office/powerpoint/2010/main" val="743144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78119BF-9008-49A3-8291-856AD844AFBC}" type="datetimeFigureOut">
              <a:rPr lang="en-US" smtClean="0"/>
              <a:t>5/7/2021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F75B3A7-3A12-4865-98F0-1020C842F843}" type="slidenum">
              <a:rPr lang="en-US" smtClean="0"/>
              <a:t>‹#›</a:t>
            </a:fld>
            <a:endParaRPr lang="en-US" dirty="0"/>
          </a:p>
        </p:txBody>
      </p:sp>
    </p:spTree>
    <p:extLst>
      <p:ext uri="{BB962C8B-B14F-4D97-AF65-F5344CB8AC3E}">
        <p14:creationId xmlns:p14="http://schemas.microsoft.com/office/powerpoint/2010/main" val="140326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119BF-9008-49A3-8291-856AD844AFBC}" type="datetimeFigureOut">
              <a:rPr lang="en-US" smtClean="0"/>
              <a:t>5/7/2021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F75B3A7-3A12-4865-98F0-1020C842F843}" type="slidenum">
              <a:rPr lang="en-US" smtClean="0"/>
              <a:t>‹#›</a:t>
            </a:fld>
            <a:endParaRPr lang="en-US" dirty="0"/>
          </a:p>
        </p:txBody>
      </p:sp>
    </p:spTree>
    <p:extLst>
      <p:ext uri="{BB962C8B-B14F-4D97-AF65-F5344CB8AC3E}">
        <p14:creationId xmlns:p14="http://schemas.microsoft.com/office/powerpoint/2010/main" val="2653175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8119BF-9008-49A3-8291-856AD844AFBC}" type="datetimeFigureOut">
              <a:rPr lang="en-US" smtClean="0"/>
              <a:t>5/7/2021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F75B3A7-3A12-4865-98F0-1020C842F843}" type="slidenum">
              <a:rPr lang="en-US" smtClean="0"/>
              <a:t>‹#›</a:t>
            </a:fld>
            <a:endParaRPr lang="en-US" dirty="0"/>
          </a:p>
        </p:txBody>
      </p:sp>
    </p:spTree>
    <p:extLst>
      <p:ext uri="{BB962C8B-B14F-4D97-AF65-F5344CB8AC3E}">
        <p14:creationId xmlns:p14="http://schemas.microsoft.com/office/powerpoint/2010/main" val="1826460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8119BF-9008-49A3-8291-856AD844AFBC}" type="datetimeFigureOut">
              <a:rPr lang="en-US" smtClean="0"/>
              <a:t>5/7/2021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F75B3A7-3A12-4865-98F0-1020C842F843}" type="slidenum">
              <a:rPr lang="en-US" smtClean="0"/>
              <a:t>‹#›</a:t>
            </a:fld>
            <a:endParaRPr lang="en-US" dirty="0"/>
          </a:p>
        </p:txBody>
      </p:sp>
    </p:spTree>
    <p:extLst>
      <p:ext uri="{BB962C8B-B14F-4D97-AF65-F5344CB8AC3E}">
        <p14:creationId xmlns:p14="http://schemas.microsoft.com/office/powerpoint/2010/main" val="2232029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78119BF-9008-49A3-8291-856AD844AFBC}" type="datetimeFigureOut">
              <a:rPr lang="en-US" smtClean="0"/>
              <a:t>5/7/2021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F75B3A7-3A12-4865-98F0-1020C842F843}" type="slidenum">
              <a:rPr lang="en-US" smtClean="0"/>
              <a:t>‹#›</a:t>
            </a:fld>
            <a:endParaRPr lang="en-US" dirty="0"/>
          </a:p>
        </p:txBody>
      </p:sp>
    </p:spTree>
    <p:extLst>
      <p:ext uri="{BB962C8B-B14F-4D97-AF65-F5344CB8AC3E}">
        <p14:creationId xmlns:p14="http://schemas.microsoft.com/office/powerpoint/2010/main" val="218990916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autocadpedia.ir/461/%D8%A7%D8%B5%D8%B7%D9%84%D8%A7%D8%AD%D8%A7%D8%AA-%D9%85%D9%82%D8%AF%D9%85%D8%A7%D8%AA%DB%8C-%D8%A7%D8%AA%D9%88%DA%A9%D8%A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C7919-7C64-438D-8CA2-CCF03CE0E984}"/>
              </a:ext>
            </a:extLst>
          </p:cNvPr>
          <p:cNvSpPr>
            <a:spLocks noGrp="1"/>
          </p:cNvSpPr>
          <p:nvPr>
            <p:ph type="ctrTitle"/>
          </p:nvPr>
        </p:nvSpPr>
        <p:spPr/>
        <p:txBody>
          <a:bodyPr/>
          <a:lstStyle/>
          <a:p>
            <a:r>
              <a:rPr lang="fa-IR" dirty="0"/>
              <a:t>نقشه کشی درجه2</a:t>
            </a:r>
            <a:endParaRPr lang="en-US" dirty="0"/>
          </a:p>
        </p:txBody>
      </p:sp>
    </p:spTree>
    <p:extLst>
      <p:ext uri="{BB962C8B-B14F-4D97-AF65-F5344CB8AC3E}">
        <p14:creationId xmlns:p14="http://schemas.microsoft.com/office/powerpoint/2010/main" val="1052575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13C0A51-DE68-46AF-9435-7A84F570FEFB}"/>
              </a:ext>
            </a:extLst>
          </p:cNvPr>
          <p:cNvGraphicFramePr/>
          <p:nvPr>
            <p:extLst>
              <p:ext uri="{D42A27DB-BD31-4B8C-83A1-F6EECF244321}">
                <p14:modId xmlns:p14="http://schemas.microsoft.com/office/powerpoint/2010/main" val="1972727713"/>
              </p:ext>
            </p:extLst>
          </p:nvPr>
        </p:nvGraphicFramePr>
        <p:xfrm>
          <a:off x="1166191" y="808383"/>
          <a:ext cx="9727096" cy="4876801"/>
        </p:xfrm>
        <a:graphic>
          <a:graphicData uri="http://schemas.openxmlformats.org/drawingml/2006/table">
            <a:tbl>
              <a:tblPr firstRow="1" firstCol="1" bandRow="1"/>
              <a:tblGrid>
                <a:gridCol w="1636096">
                  <a:extLst>
                    <a:ext uri="{9D8B030D-6E8A-4147-A177-3AD203B41FA5}">
                      <a16:colId xmlns:a16="http://schemas.microsoft.com/office/drawing/2014/main" val="3403515828"/>
                    </a:ext>
                  </a:extLst>
                </a:gridCol>
                <a:gridCol w="8091000">
                  <a:extLst>
                    <a:ext uri="{9D8B030D-6E8A-4147-A177-3AD203B41FA5}">
                      <a16:colId xmlns:a16="http://schemas.microsoft.com/office/drawing/2014/main" val="1096257934"/>
                    </a:ext>
                  </a:extLst>
                </a:gridCol>
              </a:tblGrid>
              <a:tr h="793337">
                <a:tc>
                  <a:txBody>
                    <a:bodyPr/>
                    <a:lstStyle/>
                    <a:p>
                      <a:pPr marL="0" marR="0" algn="l" fontAlgn="ctr">
                        <a:lnSpc>
                          <a:spcPct val="107000"/>
                        </a:lnSpc>
                        <a:spcBef>
                          <a:spcPts val="0"/>
                        </a:spcBef>
                        <a:spcAft>
                          <a:spcPts val="800"/>
                        </a:spcAft>
                      </a:pPr>
                      <a:r>
                        <a:rPr lang="en-US" sz="1100" b="0" i="0" u="none" strike="noStrike" dirty="0">
                          <a:effectLst/>
                          <a:latin typeface="Calibri" panose="020F0502020204030204" pitchFamily="34" charset="0"/>
                          <a:ea typeface="Calibri" panose="020F0502020204030204" pitchFamily="34" charset="0"/>
                          <a:cs typeface="Arial" panose="020B0604020202020204" pitchFamily="34" charset="0"/>
                        </a:rPr>
                        <a:t>Modify</a:t>
                      </a:r>
                      <a:endParaRPr lang="en-US" sz="1800" b="0" i="0" u="none" strike="noStrike" dirty="0">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gn="l" fontAlgn="ctr">
                        <a:lnSpc>
                          <a:spcPct val="107000"/>
                        </a:lnSpc>
                        <a:spcBef>
                          <a:spcPts val="0"/>
                        </a:spcBef>
                        <a:spcAft>
                          <a:spcPts val="800"/>
                        </a:spcAft>
                      </a:pP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یک اصطلاح عمومی به معنای ایجاد تغییر در اشیاء</a:t>
                      </a:r>
                      <a:endParaRPr lang="ar-SA"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3652866231"/>
                  </a:ext>
                </a:extLst>
              </a:tr>
              <a:tr h="793337">
                <a:tc>
                  <a:txBody>
                    <a:bodyPr/>
                    <a:lstStyle/>
                    <a:p>
                      <a:pPr marL="0" marR="0" algn="l" fontAlgn="ctr">
                        <a:lnSpc>
                          <a:spcPct val="107000"/>
                        </a:lnSpc>
                        <a:spcBef>
                          <a:spcPts val="0"/>
                        </a:spcBef>
                        <a:spcAft>
                          <a:spcPts val="800"/>
                        </a:spcAft>
                      </a:pPr>
                      <a:r>
                        <a:rPr lang="en-US" sz="1100" b="0" i="0" u="none" strike="noStrike" dirty="0">
                          <a:solidFill>
                            <a:srgbClr val="000000"/>
                          </a:solidFill>
                          <a:effectLst/>
                          <a:latin typeface="Calibri" panose="020F0502020204030204" pitchFamily="34" charset="0"/>
                          <a:ea typeface="Calibri" panose="020F0502020204030204" pitchFamily="34" charset="0"/>
                          <a:cs typeface="Arial" panose="020B0604020202020204" pitchFamily="34" charset="0"/>
                        </a:rPr>
                        <a:t>Object</a:t>
                      </a:r>
                      <a:endParaRPr lang="en-US" sz="1800" b="0" i="0" u="none" strike="noStrike" dirty="0">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gn="l" fontAlgn="ctr">
                        <a:lnSpc>
                          <a:spcPct val="107000"/>
                        </a:lnSpc>
                        <a:spcBef>
                          <a:spcPts val="0"/>
                        </a:spcBef>
                        <a:spcAft>
                          <a:spcPts val="800"/>
                        </a:spcAft>
                      </a:pP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هر چیزی که در بانک اطلاعاتی اتوکد وجود دارد. همچنین به آن موجودیت (</a:t>
                      </a:r>
                      <a:r>
                        <a:rPr lang="en-US" sz="1100" b="0" i="0" u="none" strike="noStrike" dirty="0">
                          <a:solidFill>
                            <a:srgbClr val="000000"/>
                          </a:solidFill>
                          <a:effectLst/>
                          <a:latin typeface="Calibri" panose="020F0502020204030204" pitchFamily="34" charset="0"/>
                          <a:ea typeface="Calibri" panose="020F0502020204030204" pitchFamily="34" charset="0"/>
                          <a:cs typeface="Arial" panose="020B0604020202020204" pitchFamily="34" charset="0"/>
                        </a:rPr>
                        <a:t>entity) </a:t>
                      </a: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نیز گفته می‌شود.</a:t>
                      </a:r>
                      <a:endParaRPr lang="ar-SA"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2746168257"/>
                  </a:ext>
                </a:extLst>
              </a:tr>
              <a:tr h="793337">
                <a:tc>
                  <a:txBody>
                    <a:bodyPr/>
                    <a:lstStyle/>
                    <a:p>
                      <a:pPr marL="0" marR="0" algn="l" fontAlgn="ctr">
                        <a:lnSpc>
                          <a:spcPct val="107000"/>
                        </a:lnSpc>
                        <a:spcBef>
                          <a:spcPts val="0"/>
                        </a:spcBef>
                        <a:spcAft>
                          <a:spcPts val="800"/>
                        </a:spcAft>
                      </a:pPr>
                      <a:r>
                        <a:rPr lang="en-US" sz="1100" b="0" i="0" u="none" strike="noStrike" dirty="0">
                          <a:solidFill>
                            <a:srgbClr val="000000"/>
                          </a:solidFill>
                          <a:effectLst/>
                          <a:latin typeface="Calibri" panose="020F0502020204030204" pitchFamily="34" charset="0"/>
                          <a:ea typeface="Calibri" panose="020F0502020204030204" pitchFamily="34" charset="0"/>
                          <a:cs typeface="Arial" panose="020B0604020202020204" pitchFamily="34" charset="0"/>
                        </a:rPr>
                        <a:t>Origin</a:t>
                      </a:r>
                      <a:r>
                        <a:rPr lang="en-US" sz="1100" b="0" i="0" u="sng" strike="noStrike" dirty="0">
                          <a:solidFill>
                            <a:srgbClr val="000000"/>
                          </a:solidFill>
                          <a:effectLst/>
                          <a:latin typeface="Calibri" panose="020F0502020204030204" pitchFamily="34" charset="0"/>
                          <a:ea typeface="Calibri" panose="020F0502020204030204" pitchFamily="34" charset="0"/>
                          <a:cs typeface="Arial" panose="020B0604020202020204" pitchFamily="34" charset="0"/>
                          <a:hlinkClick r:id="rId2"/>
                        </a:rPr>
                        <a:t>[</a:t>
                      </a:r>
                      <a:r>
                        <a:rPr lang="fa-IR" sz="1100" b="0" i="0" u="sng"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hlinkClick r:id="rId2"/>
                        </a:rPr>
                        <a:t>۱]</a:t>
                      </a:r>
                      <a:endParaRPr lang="fa-IR"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gn="l" fontAlgn="ctr">
                        <a:lnSpc>
                          <a:spcPct val="107000"/>
                        </a:lnSpc>
                        <a:spcBef>
                          <a:spcPts val="0"/>
                        </a:spcBef>
                        <a:spcAft>
                          <a:spcPts val="800"/>
                        </a:spcAft>
                      </a:pP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نقطه‌ی (۰,۰) در سیستم مختصات فعلی شما</a:t>
                      </a:r>
                      <a:endParaRPr lang="ar-SA"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2016495384"/>
                  </a:ext>
                </a:extLst>
              </a:tr>
              <a:tr h="1248395">
                <a:tc>
                  <a:txBody>
                    <a:bodyPr/>
                    <a:lstStyle/>
                    <a:p>
                      <a:pPr marL="0" marR="0" algn="l" fontAlgn="ctr">
                        <a:lnSpc>
                          <a:spcPct val="107000"/>
                        </a:lnSpc>
                        <a:spcBef>
                          <a:spcPts val="0"/>
                        </a:spcBef>
                        <a:spcAft>
                          <a:spcPts val="800"/>
                        </a:spcAft>
                      </a:pPr>
                      <a:r>
                        <a:rPr lang="en-US" sz="1100" b="0" i="0" u="none" strike="noStrike" dirty="0">
                          <a:solidFill>
                            <a:srgbClr val="000000"/>
                          </a:solidFill>
                          <a:effectLst/>
                          <a:latin typeface="Calibri" panose="020F0502020204030204" pitchFamily="34" charset="0"/>
                          <a:ea typeface="Calibri" panose="020F0502020204030204" pitchFamily="34" charset="0"/>
                          <a:cs typeface="Arial" panose="020B0604020202020204" pitchFamily="34" charset="0"/>
                        </a:rPr>
                        <a:t>Ortho mode</a:t>
                      </a:r>
                      <a:endParaRPr lang="en-US" sz="1800" b="0" i="0" u="none" strike="noStrike" dirty="0">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gn="l" fontAlgn="ctr">
                        <a:lnSpc>
                          <a:spcPct val="107000"/>
                        </a:lnSpc>
                        <a:spcBef>
                          <a:spcPts val="0"/>
                        </a:spcBef>
                        <a:spcAft>
                          <a:spcPts val="800"/>
                        </a:spcAft>
                      </a:pP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یک حالت ترسیمی است که به شما فقط اجازه‌ی رسم خطوط به صورت عمود می‌دهد. این وضعیت با فشردن کلید </a:t>
                      </a:r>
                      <a:r>
                        <a:rPr lang="en-US" sz="1100" b="0" i="0" u="none" strike="noStrike" dirty="0">
                          <a:solidFill>
                            <a:srgbClr val="000000"/>
                          </a:solidFill>
                          <a:effectLst/>
                          <a:latin typeface="Calibri" panose="020F0502020204030204" pitchFamily="34" charset="0"/>
                          <a:ea typeface="Calibri" panose="020F0502020204030204" pitchFamily="34" charset="0"/>
                          <a:cs typeface="Arial" panose="020B0604020202020204" pitchFamily="34" charset="0"/>
                        </a:rPr>
                        <a:t>F8 </a:t>
                      </a: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روشن و خاموش می‌شود.</a:t>
                      </a:r>
                      <a:endParaRPr lang="ar-SA"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817408400"/>
                  </a:ext>
                </a:extLst>
              </a:tr>
              <a:tr h="1248395">
                <a:tc>
                  <a:txBody>
                    <a:bodyPr/>
                    <a:lstStyle/>
                    <a:p>
                      <a:pPr marL="0" marR="0" algn="l" fontAlgn="ctr">
                        <a:lnSpc>
                          <a:spcPct val="107000"/>
                        </a:lnSpc>
                        <a:spcBef>
                          <a:spcPts val="0"/>
                        </a:spcBef>
                        <a:spcAft>
                          <a:spcPts val="800"/>
                        </a:spcAft>
                      </a:pPr>
                      <a:r>
                        <a:rPr lang="en-US" sz="1100" b="0" i="0" u="none" strike="noStrike" dirty="0">
                          <a:solidFill>
                            <a:srgbClr val="000000"/>
                          </a:solidFill>
                          <a:effectLst/>
                          <a:latin typeface="Calibri" panose="020F0502020204030204" pitchFamily="34" charset="0"/>
                          <a:ea typeface="Calibri" panose="020F0502020204030204" pitchFamily="34" charset="0"/>
                          <a:cs typeface="Arial" panose="020B0604020202020204" pitchFamily="34" charset="0"/>
                        </a:rPr>
                        <a:t>Orthographic Projection</a:t>
                      </a:r>
                      <a:endParaRPr lang="en-US" sz="1800" b="0" i="0" u="none" strike="noStrike" dirty="0">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gn="l" fontAlgn="ctr">
                        <a:lnSpc>
                          <a:spcPct val="107000"/>
                        </a:lnSpc>
                        <a:spcBef>
                          <a:spcPts val="0"/>
                        </a:spcBef>
                        <a:spcAft>
                          <a:spcPts val="800"/>
                        </a:spcAft>
                      </a:pP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یک روش استاندارد ترسیم که از یک بخش، ۲</a:t>
                      </a:r>
                      <a:r>
                        <a:rPr lang="ar-SA"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 نما یا بیشتر نشان می‌دهد</a:t>
                      </a: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ar-SA"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509833812"/>
                  </a:ext>
                </a:extLst>
              </a:tr>
            </a:tbl>
          </a:graphicData>
        </a:graphic>
      </p:graphicFrame>
    </p:spTree>
    <p:extLst>
      <p:ext uri="{BB962C8B-B14F-4D97-AF65-F5344CB8AC3E}">
        <p14:creationId xmlns:p14="http://schemas.microsoft.com/office/powerpoint/2010/main" val="1999884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2D7DB7F-94D0-4CDD-8F91-475C1BA1E158}"/>
              </a:ext>
            </a:extLst>
          </p:cNvPr>
          <p:cNvGraphicFramePr/>
          <p:nvPr>
            <p:extLst>
              <p:ext uri="{D42A27DB-BD31-4B8C-83A1-F6EECF244321}">
                <p14:modId xmlns:p14="http://schemas.microsoft.com/office/powerpoint/2010/main" val="2633531574"/>
              </p:ext>
            </p:extLst>
          </p:nvPr>
        </p:nvGraphicFramePr>
        <p:xfrm>
          <a:off x="689113" y="1020418"/>
          <a:ext cx="10416209" cy="4611758"/>
        </p:xfrm>
        <a:graphic>
          <a:graphicData uri="http://schemas.openxmlformats.org/drawingml/2006/table">
            <a:tbl>
              <a:tblPr firstRow="1" firstCol="1" bandRow="1"/>
              <a:tblGrid>
                <a:gridCol w="1752004">
                  <a:extLst>
                    <a:ext uri="{9D8B030D-6E8A-4147-A177-3AD203B41FA5}">
                      <a16:colId xmlns:a16="http://schemas.microsoft.com/office/drawing/2014/main" val="2822447773"/>
                    </a:ext>
                  </a:extLst>
                </a:gridCol>
                <a:gridCol w="8664205">
                  <a:extLst>
                    <a:ext uri="{9D8B030D-6E8A-4147-A177-3AD203B41FA5}">
                      <a16:colId xmlns:a16="http://schemas.microsoft.com/office/drawing/2014/main" val="2656025528"/>
                    </a:ext>
                  </a:extLst>
                </a:gridCol>
              </a:tblGrid>
              <a:tr h="1302042">
                <a:tc>
                  <a:txBody>
                    <a:bodyPr/>
                    <a:lstStyle/>
                    <a:p>
                      <a:pPr marL="0" marR="0" algn="l" fontAlgn="ctr">
                        <a:lnSpc>
                          <a:spcPct val="107000"/>
                        </a:lnSpc>
                        <a:spcBef>
                          <a:spcPts val="0"/>
                        </a:spcBef>
                        <a:spcAft>
                          <a:spcPts val="800"/>
                        </a:spcAft>
                      </a:pPr>
                      <a:r>
                        <a:rPr lang="en-US" sz="1100" b="0" i="0" u="none" strike="noStrike">
                          <a:effectLst/>
                          <a:latin typeface="Calibri" panose="020F0502020204030204" pitchFamily="34" charset="0"/>
                          <a:ea typeface="Calibri" panose="020F0502020204030204" pitchFamily="34" charset="0"/>
                          <a:cs typeface="Arial" panose="020B0604020202020204" pitchFamily="34" charset="0"/>
                        </a:rPr>
                        <a:t>Osnap – Object Snap</a:t>
                      </a:r>
                      <a:endParaRPr lang="en-US"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gn="l" fontAlgn="ctr">
                        <a:lnSpc>
                          <a:spcPct val="107000"/>
                        </a:lnSpc>
                        <a:spcBef>
                          <a:spcPts val="0"/>
                        </a:spcBef>
                        <a:spcAft>
                          <a:spcPts val="800"/>
                        </a:spcAft>
                      </a:pP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روش ترسیمی و استاندارد برای جهش مکان نما به نقاطی مشخص و دقیق از یک شیء است.</a:t>
                      </a:r>
                      <a:endParaRPr lang="ar-SA"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3801283213"/>
                  </a:ext>
                </a:extLst>
              </a:tr>
              <a:tr h="827429">
                <a:tc>
                  <a:txBody>
                    <a:bodyPr/>
                    <a:lstStyle/>
                    <a:p>
                      <a:pPr marL="0" marR="0" algn="l" fontAlgn="ctr">
                        <a:lnSpc>
                          <a:spcPct val="107000"/>
                        </a:lnSpc>
                        <a:spcBef>
                          <a:spcPts val="0"/>
                        </a:spcBef>
                        <a:spcAft>
                          <a:spcPts val="800"/>
                        </a:spcAft>
                      </a:pPr>
                      <a:r>
                        <a:rPr lang="en-US"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Pan</a:t>
                      </a:r>
                      <a:endParaRPr lang="en-US"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gn="l" fontAlgn="ctr">
                        <a:lnSpc>
                          <a:spcPct val="107000"/>
                        </a:lnSpc>
                        <a:spcBef>
                          <a:spcPts val="0"/>
                        </a:spcBef>
                        <a:spcAft>
                          <a:spcPts val="800"/>
                        </a:spcAft>
                      </a:pP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روشی برای حرکت روی ترسیم با درگ کردن محیط ترسیم روی صفحه نمایش.</a:t>
                      </a:r>
                      <a:endParaRPr lang="ar-SA"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684435809"/>
                  </a:ext>
                </a:extLst>
              </a:tr>
              <a:tr h="827429">
                <a:tc>
                  <a:txBody>
                    <a:bodyPr/>
                    <a:lstStyle/>
                    <a:p>
                      <a:pPr marL="0" marR="0" algn="l" fontAlgn="ctr">
                        <a:lnSpc>
                          <a:spcPct val="107000"/>
                        </a:lnSpc>
                        <a:spcBef>
                          <a:spcPts val="0"/>
                        </a:spcBef>
                        <a:spcAft>
                          <a:spcPts val="800"/>
                        </a:spcAft>
                      </a:pPr>
                      <a:r>
                        <a:rPr lang="en-US"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Panel</a:t>
                      </a:r>
                      <a:endParaRPr lang="en-US"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gn="l" fontAlgn="ctr">
                        <a:lnSpc>
                          <a:spcPct val="107000"/>
                        </a:lnSpc>
                        <a:spcBef>
                          <a:spcPts val="0"/>
                        </a:spcBef>
                        <a:spcAft>
                          <a:spcPts val="800"/>
                        </a:spcAft>
                      </a:pP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یک گروه از دستورات که روی روبان قرار دارد.</a:t>
                      </a:r>
                      <a:endParaRPr lang="ar-SA"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184021733"/>
                  </a:ext>
                </a:extLst>
              </a:tr>
              <a:tr h="827429">
                <a:tc>
                  <a:txBody>
                    <a:bodyPr/>
                    <a:lstStyle/>
                    <a:p>
                      <a:pPr marL="0" marR="0" algn="l" fontAlgn="ctr">
                        <a:lnSpc>
                          <a:spcPct val="107000"/>
                        </a:lnSpc>
                        <a:spcBef>
                          <a:spcPts val="0"/>
                        </a:spcBef>
                        <a:spcAft>
                          <a:spcPts val="800"/>
                        </a:spcAft>
                      </a:pPr>
                      <a:r>
                        <a:rPr lang="en-US"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Path</a:t>
                      </a:r>
                      <a:endParaRPr lang="en-US"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gn="l" fontAlgn="ctr">
                        <a:lnSpc>
                          <a:spcPct val="107000"/>
                        </a:lnSpc>
                        <a:spcBef>
                          <a:spcPts val="0"/>
                        </a:spcBef>
                        <a:spcAft>
                          <a:spcPts val="800"/>
                        </a:spcAft>
                      </a:pP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فولدر مشخصی که اتوکد در آن فایل را جستجو یا ذخیره می‌کند.</a:t>
                      </a:r>
                      <a:endParaRPr lang="ar-SA"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505986055"/>
                  </a:ext>
                </a:extLst>
              </a:tr>
              <a:tr h="827429">
                <a:tc>
                  <a:txBody>
                    <a:bodyPr/>
                    <a:lstStyle/>
                    <a:p>
                      <a:pPr marL="0" marR="0" algn="l" fontAlgn="ctr">
                        <a:lnSpc>
                          <a:spcPct val="107000"/>
                        </a:lnSpc>
                        <a:spcBef>
                          <a:spcPts val="0"/>
                        </a:spcBef>
                        <a:spcAft>
                          <a:spcPts val="800"/>
                        </a:spcAft>
                      </a:pPr>
                      <a:r>
                        <a:rPr lang="en-US"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Pick</a:t>
                      </a:r>
                      <a:endParaRPr lang="en-US"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gn="l" fontAlgn="ctr">
                        <a:lnSpc>
                          <a:spcPct val="107000"/>
                        </a:lnSpc>
                        <a:spcBef>
                          <a:spcPts val="0"/>
                        </a:spcBef>
                        <a:spcAft>
                          <a:spcPts val="800"/>
                        </a:spcAft>
                      </a:pP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انتخاب یک شیء با کلیک چپ روی آن</a:t>
                      </a:r>
                      <a:endParaRPr lang="ar-SA"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3069929687"/>
                  </a:ext>
                </a:extLst>
              </a:tr>
            </a:tbl>
          </a:graphicData>
        </a:graphic>
      </p:graphicFrame>
    </p:spTree>
    <p:extLst>
      <p:ext uri="{BB962C8B-B14F-4D97-AF65-F5344CB8AC3E}">
        <p14:creationId xmlns:p14="http://schemas.microsoft.com/office/powerpoint/2010/main" val="3506212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E2C03507-C675-4EE8-ACE0-923503D18AED}"/>
              </a:ext>
            </a:extLst>
          </p:cNvPr>
          <p:cNvGraphicFramePr/>
          <p:nvPr>
            <p:extLst>
              <p:ext uri="{D42A27DB-BD31-4B8C-83A1-F6EECF244321}">
                <p14:modId xmlns:p14="http://schemas.microsoft.com/office/powerpoint/2010/main" val="2233532059"/>
              </p:ext>
            </p:extLst>
          </p:nvPr>
        </p:nvGraphicFramePr>
        <p:xfrm>
          <a:off x="980661" y="874643"/>
          <a:ext cx="10336696" cy="5088836"/>
        </p:xfrm>
        <a:graphic>
          <a:graphicData uri="http://schemas.openxmlformats.org/drawingml/2006/table">
            <a:tbl>
              <a:tblPr firstRow="1" firstCol="1" bandRow="1"/>
              <a:tblGrid>
                <a:gridCol w="1738630">
                  <a:extLst>
                    <a:ext uri="{9D8B030D-6E8A-4147-A177-3AD203B41FA5}">
                      <a16:colId xmlns:a16="http://schemas.microsoft.com/office/drawing/2014/main" val="2842476575"/>
                    </a:ext>
                  </a:extLst>
                </a:gridCol>
                <a:gridCol w="8598066">
                  <a:extLst>
                    <a:ext uri="{9D8B030D-6E8A-4147-A177-3AD203B41FA5}">
                      <a16:colId xmlns:a16="http://schemas.microsoft.com/office/drawing/2014/main" val="682296823"/>
                    </a:ext>
                  </a:extLst>
                </a:gridCol>
              </a:tblGrid>
              <a:tr h="827830">
                <a:tc>
                  <a:txBody>
                    <a:bodyPr/>
                    <a:lstStyle/>
                    <a:p>
                      <a:pPr marL="0" marR="0" algn="l" fontAlgn="ctr">
                        <a:lnSpc>
                          <a:spcPct val="107000"/>
                        </a:lnSpc>
                        <a:spcBef>
                          <a:spcPts val="0"/>
                        </a:spcBef>
                        <a:spcAft>
                          <a:spcPts val="800"/>
                        </a:spcAft>
                      </a:pPr>
                      <a:r>
                        <a:rPr lang="en-US" sz="1100" b="0" i="0" u="none" strike="noStrike">
                          <a:effectLst/>
                          <a:latin typeface="Calibri" panose="020F0502020204030204" pitchFamily="34" charset="0"/>
                          <a:ea typeface="Calibri" panose="020F0502020204030204" pitchFamily="34" charset="0"/>
                          <a:cs typeface="Arial" panose="020B0604020202020204" pitchFamily="34" charset="0"/>
                        </a:rPr>
                        <a:t>Plot</a:t>
                      </a:r>
                      <a:endParaRPr lang="en-US"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gn="l" fontAlgn="ctr">
                        <a:lnSpc>
                          <a:spcPct val="107000"/>
                        </a:lnSpc>
                        <a:spcBef>
                          <a:spcPts val="0"/>
                        </a:spcBef>
                        <a:spcAft>
                          <a:spcPts val="800"/>
                        </a:spcAft>
                      </a:pP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به آن پرینت هم می‌گویند؛ یعنی تولید نسخه‌ی کاغذی از ترسیم</a:t>
                      </a:r>
                      <a:endParaRPr lang="ar-SA"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2149663879"/>
                  </a:ext>
                </a:extLst>
              </a:tr>
              <a:tr h="827830">
                <a:tc>
                  <a:txBody>
                    <a:bodyPr/>
                    <a:lstStyle/>
                    <a:p>
                      <a:pPr marL="0" marR="0" algn="l" fontAlgn="ctr">
                        <a:lnSpc>
                          <a:spcPct val="107000"/>
                        </a:lnSpc>
                        <a:spcBef>
                          <a:spcPts val="0"/>
                        </a:spcBef>
                        <a:spcAft>
                          <a:spcPts val="800"/>
                        </a:spcAft>
                      </a:pPr>
                      <a:r>
                        <a:rPr lang="en-US"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Polar coordinates</a:t>
                      </a:r>
                      <a:endParaRPr lang="en-US"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gn="l" fontAlgn="ctr">
                        <a:lnSpc>
                          <a:spcPct val="107000"/>
                        </a:lnSpc>
                        <a:spcBef>
                          <a:spcPts val="0"/>
                        </a:spcBef>
                        <a:spcAft>
                          <a:spcPts val="800"/>
                        </a:spcAft>
                      </a:pP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روشی برای وارد کردن نقاط بر اساس فاصله و زاویه</a:t>
                      </a:r>
                      <a:endParaRPr lang="ar-SA"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60391961"/>
                  </a:ext>
                </a:extLst>
              </a:tr>
              <a:tr h="1302673">
                <a:tc>
                  <a:txBody>
                    <a:bodyPr/>
                    <a:lstStyle/>
                    <a:p>
                      <a:pPr marL="0" marR="0" algn="l" fontAlgn="ctr">
                        <a:lnSpc>
                          <a:spcPct val="107000"/>
                        </a:lnSpc>
                        <a:spcBef>
                          <a:spcPts val="0"/>
                        </a:spcBef>
                        <a:spcAft>
                          <a:spcPts val="800"/>
                        </a:spcAft>
                      </a:pPr>
                      <a:r>
                        <a:rPr lang="en-US"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Ribbon</a:t>
                      </a:r>
                      <a:endParaRPr lang="en-US"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gn="l" fontAlgn="ctr">
                        <a:lnSpc>
                          <a:spcPct val="107000"/>
                        </a:lnSpc>
                        <a:spcBef>
                          <a:spcPts val="0"/>
                        </a:spcBef>
                        <a:spcAft>
                          <a:spcPts val="800"/>
                        </a:spcAft>
                      </a:pP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روبان در بالای صفحه نمایش امتداد داشته و حاوی پنل‌هاست؛ هر پنل شامل گروهی از ابزار‌های مرتبط است. برای حرکت بین پنل‌ها، باید روی زبانه‌های بالای روبان کلیک کرد.</a:t>
                      </a:r>
                      <a:endParaRPr lang="ar-SA"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338686499"/>
                  </a:ext>
                </a:extLst>
              </a:tr>
              <a:tr h="1302673">
                <a:tc>
                  <a:txBody>
                    <a:bodyPr/>
                    <a:lstStyle/>
                    <a:p>
                      <a:pPr marL="0" marR="0" algn="l" fontAlgn="ctr">
                        <a:lnSpc>
                          <a:spcPct val="107000"/>
                        </a:lnSpc>
                        <a:spcBef>
                          <a:spcPts val="0"/>
                        </a:spcBef>
                        <a:spcAft>
                          <a:spcPts val="800"/>
                        </a:spcAft>
                      </a:pPr>
                      <a:r>
                        <a:rPr lang="en-US"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Relative coordinates</a:t>
                      </a:r>
                      <a:endParaRPr lang="en-US"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gn="l" fontAlgn="ctr">
                        <a:lnSpc>
                          <a:spcPct val="107000"/>
                        </a:lnSpc>
                        <a:spcBef>
                          <a:spcPts val="0"/>
                        </a:spcBef>
                        <a:spcAft>
                          <a:spcPts val="800"/>
                        </a:spcAft>
                      </a:pP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روشی برای وارد کردن نقاط بر اساس یک نقطه شروع</a:t>
                      </a:r>
                      <a:endParaRPr lang="ar-SA"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3181574373"/>
                  </a:ext>
                </a:extLst>
              </a:tr>
              <a:tr h="827830">
                <a:tc>
                  <a:txBody>
                    <a:bodyPr/>
                    <a:lstStyle/>
                    <a:p>
                      <a:pPr marL="0" marR="0" algn="l" fontAlgn="ctr">
                        <a:lnSpc>
                          <a:spcPct val="107000"/>
                        </a:lnSpc>
                        <a:spcBef>
                          <a:spcPts val="0"/>
                        </a:spcBef>
                        <a:spcAft>
                          <a:spcPts val="800"/>
                        </a:spcAft>
                      </a:pPr>
                      <a:r>
                        <a:rPr lang="en-US"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Section View</a:t>
                      </a:r>
                      <a:endParaRPr lang="en-US"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gn="l" fontAlgn="ctr">
                        <a:lnSpc>
                          <a:spcPct val="107000"/>
                        </a:lnSpc>
                        <a:spcBef>
                          <a:spcPts val="0"/>
                        </a:spcBef>
                        <a:spcAft>
                          <a:spcPts val="800"/>
                        </a:spcAft>
                      </a:pP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ترسیمی که مقطع عرضی یک بخش یا مجموعه‌ای از اشیاء را نشان می‌دهد.</a:t>
                      </a:r>
                      <a:endParaRPr lang="ar-SA"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3275965135"/>
                  </a:ext>
                </a:extLst>
              </a:tr>
            </a:tbl>
          </a:graphicData>
        </a:graphic>
      </p:graphicFrame>
    </p:spTree>
    <p:extLst>
      <p:ext uri="{BB962C8B-B14F-4D97-AF65-F5344CB8AC3E}">
        <p14:creationId xmlns:p14="http://schemas.microsoft.com/office/powerpoint/2010/main" val="6728876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568F29B4-1923-48DE-9D57-F545E18E1363}"/>
              </a:ext>
            </a:extLst>
          </p:cNvPr>
          <p:cNvGraphicFramePr/>
          <p:nvPr>
            <p:extLst>
              <p:ext uri="{D42A27DB-BD31-4B8C-83A1-F6EECF244321}">
                <p14:modId xmlns:p14="http://schemas.microsoft.com/office/powerpoint/2010/main" val="4241969901"/>
              </p:ext>
            </p:extLst>
          </p:nvPr>
        </p:nvGraphicFramePr>
        <p:xfrm>
          <a:off x="622853" y="702364"/>
          <a:ext cx="10721008" cy="5234609"/>
        </p:xfrm>
        <a:graphic>
          <a:graphicData uri="http://schemas.openxmlformats.org/drawingml/2006/table">
            <a:tbl>
              <a:tblPr firstRow="1" firstCol="1" bandRow="1"/>
              <a:tblGrid>
                <a:gridCol w="1803271">
                  <a:extLst>
                    <a:ext uri="{9D8B030D-6E8A-4147-A177-3AD203B41FA5}">
                      <a16:colId xmlns:a16="http://schemas.microsoft.com/office/drawing/2014/main" val="2140583205"/>
                    </a:ext>
                  </a:extLst>
                </a:gridCol>
                <a:gridCol w="8917737">
                  <a:extLst>
                    <a:ext uri="{9D8B030D-6E8A-4147-A177-3AD203B41FA5}">
                      <a16:colId xmlns:a16="http://schemas.microsoft.com/office/drawing/2014/main" val="353821105"/>
                    </a:ext>
                  </a:extLst>
                </a:gridCol>
              </a:tblGrid>
              <a:tr h="851543">
                <a:tc>
                  <a:txBody>
                    <a:bodyPr/>
                    <a:lstStyle/>
                    <a:p>
                      <a:pPr marL="0" marR="0" algn="l" fontAlgn="ctr">
                        <a:lnSpc>
                          <a:spcPct val="107000"/>
                        </a:lnSpc>
                        <a:spcBef>
                          <a:spcPts val="0"/>
                        </a:spcBef>
                        <a:spcAft>
                          <a:spcPts val="800"/>
                        </a:spcAft>
                      </a:pPr>
                      <a:r>
                        <a:rPr lang="en-US" sz="1100" b="0" i="0" u="none" strike="noStrike">
                          <a:effectLst/>
                          <a:latin typeface="Calibri" panose="020F0502020204030204" pitchFamily="34" charset="0"/>
                          <a:ea typeface="Calibri" panose="020F0502020204030204" pitchFamily="34" charset="0"/>
                          <a:cs typeface="Arial" panose="020B0604020202020204" pitchFamily="34" charset="0"/>
                        </a:rPr>
                        <a:t>Snap</a:t>
                      </a:r>
                      <a:endParaRPr lang="en-US"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gn="l" fontAlgn="ctr">
                        <a:lnSpc>
                          <a:spcPct val="107000"/>
                        </a:lnSpc>
                        <a:spcBef>
                          <a:spcPts val="0"/>
                        </a:spcBef>
                        <a:spcAft>
                          <a:spcPts val="800"/>
                        </a:spcAft>
                      </a:pP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روشی ترسیمی که اجازه می‌دهد مکان نما، به نقاطی دقیق و موجود در یک شبکه پرش کند. و با کلید </a:t>
                      </a:r>
                      <a:r>
                        <a:rPr lang="en-US"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F9  </a:t>
                      </a: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تغییر وضعیت می‌دهد.</a:t>
                      </a:r>
                      <a:endParaRPr lang="ar-SA"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426227168"/>
                  </a:ext>
                </a:extLst>
              </a:tr>
              <a:tr h="851543">
                <a:tc>
                  <a:txBody>
                    <a:bodyPr/>
                    <a:lstStyle/>
                    <a:p>
                      <a:pPr marL="0" marR="0" algn="l" fontAlgn="ctr">
                        <a:lnSpc>
                          <a:spcPct val="107000"/>
                        </a:lnSpc>
                        <a:spcBef>
                          <a:spcPts val="0"/>
                        </a:spcBef>
                        <a:spcAft>
                          <a:spcPts val="800"/>
                        </a:spcAft>
                      </a:pPr>
                      <a:r>
                        <a:rPr lang="en-US"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Styles</a:t>
                      </a:r>
                      <a:endParaRPr lang="en-US"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gn="l" fontAlgn="ctr">
                        <a:lnSpc>
                          <a:spcPct val="107000"/>
                        </a:lnSpc>
                        <a:spcBef>
                          <a:spcPts val="0"/>
                        </a:spcBef>
                        <a:spcAft>
                          <a:spcPts val="800"/>
                        </a:spcAft>
                      </a:pP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قالبی که ظاهر متن، ابعاد و … را تعیین می‌کند.</a:t>
                      </a:r>
                      <a:endParaRPr lang="ar-SA"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709312640"/>
                  </a:ext>
                </a:extLst>
              </a:tr>
              <a:tr h="1339990">
                <a:tc>
                  <a:txBody>
                    <a:bodyPr/>
                    <a:lstStyle/>
                    <a:p>
                      <a:pPr marL="0" marR="0" algn="l" fontAlgn="ctr">
                        <a:lnSpc>
                          <a:spcPct val="107000"/>
                        </a:lnSpc>
                        <a:spcBef>
                          <a:spcPts val="0"/>
                        </a:spcBef>
                        <a:spcAft>
                          <a:spcPts val="800"/>
                        </a:spcAft>
                      </a:pPr>
                      <a:r>
                        <a:rPr lang="en-US"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Units</a:t>
                      </a:r>
                      <a:endParaRPr lang="en-US"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gn="l" fontAlgn="ctr">
                        <a:lnSpc>
                          <a:spcPct val="107000"/>
                        </a:lnSpc>
                        <a:spcBef>
                          <a:spcPts val="0"/>
                        </a:spcBef>
                        <a:spcAft>
                          <a:spcPts val="800"/>
                        </a:spcAft>
                      </a:pP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واحد اصلی طراحی برای ترسیم. به عنوان مثال شما بسته به نیازتان می‌توانید از اینچ یا میلی‌متر استفاده کنید. شما همچنین می‌توانید دقت نمایش را تعیین کنید، به عنوان مثال دقتی نزدیک‌ به ۱/۴″، ۱/۲″، ۱/۶۴″</a:t>
                      </a:r>
                      <a:r>
                        <a:rPr lang="ar-SA" sz="1100" b="0" i="0" u="none" strike="noStrike">
                          <a:solidFill>
                            <a:srgbClr val="000000"/>
                          </a:solidFill>
                          <a:effectLst/>
                          <a:latin typeface="Calibri" panose="020F0502020204030204" pitchFamily="34" charset="0"/>
                          <a:ea typeface="Calibri" panose="020F0502020204030204" pitchFamily="34" charset="0"/>
                          <a:cs typeface="Calibri" panose="020F0502020204030204" pitchFamily="34" charset="0"/>
                        </a:rPr>
                        <a:t> و</a:t>
                      </a: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 …</a:t>
                      </a:r>
                      <a:endParaRPr lang="ar-SA"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2311656584"/>
                  </a:ext>
                </a:extLst>
              </a:tr>
              <a:tr h="1339990">
                <a:tc>
                  <a:txBody>
                    <a:bodyPr/>
                    <a:lstStyle/>
                    <a:p>
                      <a:pPr marL="0" marR="0" algn="l" fontAlgn="ctr">
                        <a:lnSpc>
                          <a:spcPct val="107000"/>
                        </a:lnSpc>
                        <a:spcBef>
                          <a:spcPts val="0"/>
                        </a:spcBef>
                        <a:spcAft>
                          <a:spcPts val="800"/>
                        </a:spcAft>
                      </a:pPr>
                      <a:r>
                        <a:rPr lang="en-US"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User coordinate system (UCS)</a:t>
                      </a:r>
                      <a:endParaRPr lang="en-US"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gn="l" fontAlgn="ctr">
                        <a:lnSpc>
                          <a:spcPct val="107000"/>
                        </a:lnSpc>
                        <a:spcBef>
                          <a:spcPts val="0"/>
                        </a:spcBef>
                        <a:spcAft>
                          <a:spcPts val="800"/>
                        </a:spcAft>
                      </a:pP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ایجاد تغییراتی در سیستم مختصات جهانی (</a:t>
                      </a:r>
                      <a:r>
                        <a:rPr lang="en-US"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WCS)، </a:t>
                      </a: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منجر به ایجاد سیستم مختصات کاربر (</a:t>
                      </a:r>
                      <a:r>
                        <a:rPr lang="en-US"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UCS) </a:t>
                      </a: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می‌شود.</a:t>
                      </a:r>
                      <a:endParaRPr lang="ar-SA"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3752307157"/>
                  </a:ext>
                </a:extLst>
              </a:tr>
              <a:tr h="851543">
                <a:tc>
                  <a:txBody>
                    <a:bodyPr/>
                    <a:lstStyle/>
                    <a:p>
                      <a:pPr marL="0" marR="0" algn="l" fontAlgn="ctr">
                        <a:lnSpc>
                          <a:spcPct val="107000"/>
                        </a:lnSpc>
                        <a:spcBef>
                          <a:spcPts val="0"/>
                        </a:spcBef>
                        <a:spcAft>
                          <a:spcPts val="800"/>
                        </a:spcAft>
                      </a:pPr>
                      <a:r>
                        <a:rPr lang="en-US"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View</a:t>
                      </a:r>
                      <a:endParaRPr lang="en-US"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gn="l" fontAlgn="ctr">
                        <a:lnSpc>
                          <a:spcPct val="107000"/>
                        </a:lnSpc>
                        <a:spcBef>
                          <a:spcPts val="0"/>
                        </a:spcBef>
                        <a:spcAft>
                          <a:spcPts val="800"/>
                        </a:spcAft>
                      </a:pP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محیطی خاص از ترسیم شما</a:t>
                      </a:r>
                      <a:endParaRPr lang="ar-SA"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3933444689"/>
                  </a:ext>
                </a:extLst>
              </a:tr>
            </a:tbl>
          </a:graphicData>
        </a:graphic>
      </p:graphicFrame>
    </p:spTree>
    <p:extLst>
      <p:ext uri="{BB962C8B-B14F-4D97-AF65-F5344CB8AC3E}">
        <p14:creationId xmlns:p14="http://schemas.microsoft.com/office/powerpoint/2010/main" val="27639889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C1E883FA-8B08-4390-A399-6ACE0E27A111}"/>
              </a:ext>
            </a:extLst>
          </p:cNvPr>
          <p:cNvGraphicFramePr/>
          <p:nvPr>
            <p:extLst>
              <p:ext uri="{D42A27DB-BD31-4B8C-83A1-F6EECF244321}">
                <p14:modId xmlns:p14="http://schemas.microsoft.com/office/powerpoint/2010/main" val="3933900207"/>
              </p:ext>
            </p:extLst>
          </p:nvPr>
        </p:nvGraphicFramePr>
        <p:xfrm>
          <a:off x="516835" y="477077"/>
          <a:ext cx="11052313" cy="5724940"/>
        </p:xfrm>
        <a:graphic>
          <a:graphicData uri="http://schemas.openxmlformats.org/drawingml/2006/table">
            <a:tbl>
              <a:tblPr firstRow="1" firstCol="1" bandRow="1"/>
              <a:tblGrid>
                <a:gridCol w="1858996">
                  <a:extLst>
                    <a:ext uri="{9D8B030D-6E8A-4147-A177-3AD203B41FA5}">
                      <a16:colId xmlns:a16="http://schemas.microsoft.com/office/drawing/2014/main" val="1240337083"/>
                    </a:ext>
                  </a:extLst>
                </a:gridCol>
                <a:gridCol w="9193317">
                  <a:extLst>
                    <a:ext uri="{9D8B030D-6E8A-4147-A177-3AD203B41FA5}">
                      <a16:colId xmlns:a16="http://schemas.microsoft.com/office/drawing/2014/main" val="830471570"/>
                    </a:ext>
                  </a:extLst>
                </a:gridCol>
              </a:tblGrid>
              <a:tr h="1750227">
                <a:tc>
                  <a:txBody>
                    <a:bodyPr/>
                    <a:lstStyle/>
                    <a:p>
                      <a:pPr marL="0" marR="0" algn="l" fontAlgn="ctr">
                        <a:lnSpc>
                          <a:spcPct val="107000"/>
                        </a:lnSpc>
                        <a:spcBef>
                          <a:spcPts val="0"/>
                        </a:spcBef>
                        <a:spcAft>
                          <a:spcPts val="800"/>
                        </a:spcAft>
                      </a:pPr>
                      <a:r>
                        <a:rPr lang="en-US" sz="1100" b="0" i="0" u="none" strike="noStrike">
                          <a:effectLst/>
                          <a:latin typeface="Calibri" panose="020F0502020204030204" pitchFamily="34" charset="0"/>
                          <a:ea typeface="Calibri" panose="020F0502020204030204" pitchFamily="34" charset="0"/>
                          <a:cs typeface="Arial" panose="020B0604020202020204" pitchFamily="34" charset="0"/>
                        </a:rPr>
                        <a:t>Viewport</a:t>
                      </a:r>
                      <a:endParaRPr lang="en-US"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gn="l" fontAlgn="ctr">
                        <a:lnSpc>
                          <a:spcPct val="107000"/>
                        </a:lnSpc>
                        <a:spcBef>
                          <a:spcPts val="0"/>
                        </a:spcBef>
                        <a:spcAft>
                          <a:spcPts val="800"/>
                        </a:spcAft>
                      </a:pP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پنجره (نمایی) مجزا روی ترسیم شما. ممکن است برای دیدن محل‌های مختلف ترسیم خود در یک زمان، به بیش از یک پنجره‌ی نمای فعال نیاز داشته باشید.</a:t>
                      </a:r>
                      <a:endParaRPr lang="ar-SA"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440487531"/>
                  </a:ext>
                </a:extLst>
              </a:tr>
              <a:tr h="1112243">
                <a:tc>
                  <a:txBody>
                    <a:bodyPr/>
                    <a:lstStyle/>
                    <a:p>
                      <a:pPr marL="0" marR="0" algn="l" fontAlgn="ctr">
                        <a:lnSpc>
                          <a:spcPct val="107000"/>
                        </a:lnSpc>
                        <a:spcBef>
                          <a:spcPts val="0"/>
                        </a:spcBef>
                        <a:spcAft>
                          <a:spcPts val="800"/>
                        </a:spcAft>
                      </a:pPr>
                      <a:r>
                        <a:rPr lang="en-US"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Wizard</a:t>
                      </a:r>
                      <a:endParaRPr lang="en-US"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gn="l" fontAlgn="ctr">
                        <a:lnSpc>
                          <a:spcPct val="107000"/>
                        </a:lnSpc>
                        <a:spcBef>
                          <a:spcPts val="0"/>
                        </a:spcBef>
                        <a:spcAft>
                          <a:spcPts val="800"/>
                        </a:spcAft>
                      </a:pP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مجموعه‌ای از دستورالعمل‌های ساده و گام به گام برای تنظیم جنبه‌های خاص ترسیم شما</a:t>
                      </a:r>
                      <a:endParaRPr lang="ar-SA"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891743344"/>
                  </a:ext>
                </a:extLst>
              </a:tr>
              <a:tr h="1750227">
                <a:tc>
                  <a:txBody>
                    <a:bodyPr/>
                    <a:lstStyle/>
                    <a:p>
                      <a:pPr marL="0" marR="0" algn="l" fontAlgn="ctr">
                        <a:lnSpc>
                          <a:spcPct val="107000"/>
                        </a:lnSpc>
                        <a:spcBef>
                          <a:spcPts val="0"/>
                        </a:spcBef>
                        <a:spcAft>
                          <a:spcPts val="800"/>
                        </a:spcAft>
                      </a:pPr>
                      <a:r>
                        <a:rPr lang="en-US"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World Coordinate System (WCS)</a:t>
                      </a:r>
                      <a:endParaRPr lang="en-US"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gn="l" fontAlgn="ctr">
                        <a:lnSpc>
                          <a:spcPct val="107000"/>
                        </a:lnSpc>
                        <a:spcBef>
                          <a:spcPts val="0"/>
                        </a:spcBef>
                        <a:spcAft>
                          <a:spcPts val="800"/>
                        </a:spcAft>
                      </a:pP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سیستم مختصات رایج </a:t>
                      </a:r>
                      <a:r>
                        <a:rPr lang="en-US"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X-Y  </a:t>
                      </a: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که پیش فرض اتوکد است. اگر تغییری در آن صورت گیرد، تبدیل به سیستم مختصات کاربر (</a:t>
                      </a:r>
                      <a:r>
                        <a:rPr lang="en-US"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UCS) </a:t>
                      </a: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می‌شود.</a:t>
                      </a:r>
                      <a:endParaRPr lang="ar-SA"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2773786292"/>
                  </a:ext>
                </a:extLst>
              </a:tr>
              <a:tr h="1112243">
                <a:tc>
                  <a:txBody>
                    <a:bodyPr/>
                    <a:lstStyle/>
                    <a:p>
                      <a:pPr marL="0" marR="0" algn="l" fontAlgn="ctr">
                        <a:lnSpc>
                          <a:spcPct val="107000"/>
                        </a:lnSpc>
                        <a:spcBef>
                          <a:spcPts val="0"/>
                        </a:spcBef>
                        <a:spcAft>
                          <a:spcPts val="800"/>
                        </a:spcAft>
                      </a:pPr>
                      <a:r>
                        <a:rPr lang="en-US"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Zoom</a:t>
                      </a:r>
                      <a:endParaRPr lang="en-US"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gn="l" fontAlgn="ctr">
                        <a:lnSpc>
                          <a:spcPct val="107000"/>
                        </a:lnSpc>
                        <a:spcBef>
                          <a:spcPts val="0"/>
                        </a:spcBef>
                        <a:spcAft>
                          <a:spcPts val="800"/>
                        </a:spcAft>
                      </a:pP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دیدن یک بخش کوچک‌تر ترسیم (بزرگنمایی)، یا بخش بزرگ‌تر ترسیم (کوچک نمایی)</a:t>
                      </a:r>
                      <a:endParaRPr lang="ar-SA"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471446962"/>
                  </a:ext>
                </a:extLst>
              </a:tr>
            </a:tbl>
          </a:graphicData>
        </a:graphic>
      </p:graphicFrame>
    </p:spTree>
    <p:extLst>
      <p:ext uri="{BB962C8B-B14F-4D97-AF65-F5344CB8AC3E}">
        <p14:creationId xmlns:p14="http://schemas.microsoft.com/office/powerpoint/2010/main" val="37759089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D98C2-CAE1-49A7-B24D-07D09E7B5FA7}"/>
              </a:ext>
            </a:extLst>
          </p:cNvPr>
          <p:cNvSpPr>
            <a:spLocks noGrp="1"/>
          </p:cNvSpPr>
          <p:nvPr>
            <p:ph type="title"/>
          </p:nvPr>
        </p:nvSpPr>
        <p:spPr/>
        <p:txBody>
          <a:bodyPr/>
          <a:lstStyle/>
          <a:p>
            <a:r>
              <a:rPr lang="en-US"/>
              <a:t>oat52768</a:t>
            </a:r>
            <a:endParaRPr lang="en-US" dirty="0"/>
          </a:p>
        </p:txBody>
      </p:sp>
      <p:sp>
        <p:nvSpPr>
          <p:cNvPr id="3" name="Content Placeholder 2">
            <a:extLst>
              <a:ext uri="{FF2B5EF4-FFF2-40B4-BE49-F238E27FC236}">
                <a16:creationId xmlns:a16="http://schemas.microsoft.com/office/drawing/2014/main" id="{51BAE43A-ADA9-45C0-B2E0-41B495ED672D}"/>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6366819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C9CA5-29BB-404F-BE64-3AACD2FCE1AD}"/>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60A08B37-90CD-4F2C-A37E-21A3A1DA509E}"/>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5470499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7D4C4-86BC-4542-A7B6-D6711FF114FC}"/>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5EE62B50-E615-4FAD-97AD-543C228397BC}"/>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3844336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DD429-4620-4A23-BB15-BCF4D2463C75}"/>
              </a:ext>
            </a:extLst>
          </p:cNvPr>
          <p:cNvSpPr>
            <a:spLocks noGrp="1"/>
          </p:cNvSpPr>
          <p:nvPr>
            <p:ph type="title"/>
          </p:nvPr>
        </p:nvSpPr>
        <p:spPr/>
        <p:txBody>
          <a:bodyPr/>
          <a:lstStyle/>
          <a:p>
            <a:endParaRPr lang="en-US" dirty="0"/>
          </a:p>
        </p:txBody>
      </p:sp>
      <p:pic>
        <p:nvPicPr>
          <p:cNvPr id="5" name="Content Placeholder 4">
            <a:extLst>
              <a:ext uri="{FF2B5EF4-FFF2-40B4-BE49-F238E27FC236}">
                <a16:creationId xmlns:a16="http://schemas.microsoft.com/office/drawing/2014/main" id="{0C1D5092-9D4C-44AF-995C-1FE036C2A175}"/>
              </a:ext>
            </a:extLst>
          </p:cNvPr>
          <p:cNvPicPr>
            <a:picLocks noGrp="1" noChangeAspect="1"/>
          </p:cNvPicPr>
          <p:nvPr>
            <p:ph idx="1"/>
          </p:nvPr>
        </p:nvPicPr>
        <p:blipFill>
          <a:blip r:embed="rId2"/>
          <a:stretch>
            <a:fillRect/>
          </a:stretch>
        </p:blipFill>
        <p:spPr>
          <a:xfrm>
            <a:off x="4737100" y="2541587"/>
            <a:ext cx="4619625" cy="2962275"/>
          </a:xfrm>
        </p:spPr>
      </p:pic>
    </p:spTree>
    <p:extLst>
      <p:ext uri="{BB962C8B-B14F-4D97-AF65-F5344CB8AC3E}">
        <p14:creationId xmlns:p14="http://schemas.microsoft.com/office/powerpoint/2010/main" val="609319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11F05C6C-8381-4913-94E1-4A353FCCA998}"/>
              </a:ext>
            </a:extLst>
          </p:cNvPr>
          <p:cNvPicPr>
            <a:picLocks noGrp="1" noChangeAspect="1"/>
          </p:cNvPicPr>
          <p:nvPr>
            <p:ph idx="1"/>
          </p:nvPr>
        </p:nvPicPr>
        <p:blipFill>
          <a:blip r:embed="rId2"/>
          <a:stretch>
            <a:fillRect/>
          </a:stretch>
        </p:blipFill>
        <p:spPr>
          <a:xfrm>
            <a:off x="3767137" y="1081881"/>
            <a:ext cx="4657725" cy="4714875"/>
          </a:xfrm>
        </p:spPr>
      </p:pic>
    </p:spTree>
    <p:extLst>
      <p:ext uri="{BB962C8B-B14F-4D97-AF65-F5344CB8AC3E}">
        <p14:creationId xmlns:p14="http://schemas.microsoft.com/office/powerpoint/2010/main" val="3464769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00659-6694-441B-A9B7-38B2D22978AB}"/>
              </a:ext>
            </a:extLst>
          </p:cNvPr>
          <p:cNvSpPr>
            <a:spLocks noGrp="1"/>
          </p:cNvSpPr>
          <p:nvPr>
            <p:ph type="title"/>
          </p:nvPr>
        </p:nvSpPr>
        <p:spPr/>
        <p:txBody>
          <a:bodyPr/>
          <a:lstStyle/>
          <a:p>
            <a:endParaRPr lang="en-US" dirty="0"/>
          </a:p>
        </p:txBody>
      </p:sp>
      <p:pic>
        <p:nvPicPr>
          <p:cNvPr id="5" name="Content Placeholder 4">
            <a:extLst>
              <a:ext uri="{FF2B5EF4-FFF2-40B4-BE49-F238E27FC236}">
                <a16:creationId xmlns:a16="http://schemas.microsoft.com/office/drawing/2014/main" id="{29CFA102-F14A-4C9C-807D-E791B8BF5BF2}"/>
              </a:ext>
            </a:extLst>
          </p:cNvPr>
          <p:cNvPicPr>
            <a:picLocks noGrp="1" noChangeAspect="1"/>
          </p:cNvPicPr>
          <p:nvPr>
            <p:ph idx="1"/>
          </p:nvPr>
        </p:nvPicPr>
        <p:blipFill>
          <a:blip r:embed="rId2"/>
          <a:stretch>
            <a:fillRect/>
          </a:stretch>
        </p:blipFill>
        <p:spPr>
          <a:xfrm>
            <a:off x="5157788" y="2133600"/>
            <a:ext cx="3778250" cy="3778250"/>
          </a:xfrm>
        </p:spPr>
      </p:pic>
    </p:spTree>
    <p:extLst>
      <p:ext uri="{BB962C8B-B14F-4D97-AF65-F5344CB8AC3E}">
        <p14:creationId xmlns:p14="http://schemas.microsoft.com/office/powerpoint/2010/main" val="1210791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212B4-A4F7-46F3-AC5B-16FAD309A998}"/>
              </a:ext>
            </a:extLst>
          </p:cNvPr>
          <p:cNvSpPr>
            <a:spLocks noGrp="1"/>
          </p:cNvSpPr>
          <p:nvPr>
            <p:ph type="title"/>
          </p:nvPr>
        </p:nvSpPr>
        <p:spPr/>
        <p:txBody>
          <a:bodyPr/>
          <a:lstStyle/>
          <a:p>
            <a:endParaRPr lang="en-US" dirty="0"/>
          </a:p>
        </p:txBody>
      </p:sp>
      <p:pic>
        <p:nvPicPr>
          <p:cNvPr id="5" name="Content Placeholder 4">
            <a:extLst>
              <a:ext uri="{FF2B5EF4-FFF2-40B4-BE49-F238E27FC236}">
                <a16:creationId xmlns:a16="http://schemas.microsoft.com/office/drawing/2014/main" id="{15BE48A3-E015-4F17-96DE-B71224AD1823}"/>
              </a:ext>
            </a:extLst>
          </p:cNvPr>
          <p:cNvPicPr>
            <a:picLocks noGrp="1" noChangeAspect="1"/>
          </p:cNvPicPr>
          <p:nvPr>
            <p:ph idx="1"/>
          </p:nvPr>
        </p:nvPicPr>
        <p:blipFill>
          <a:blip r:embed="rId2"/>
          <a:stretch>
            <a:fillRect/>
          </a:stretch>
        </p:blipFill>
        <p:spPr>
          <a:xfrm>
            <a:off x="2684038" y="2133600"/>
            <a:ext cx="8725750" cy="3778250"/>
          </a:xfrm>
        </p:spPr>
      </p:pic>
    </p:spTree>
    <p:extLst>
      <p:ext uri="{BB962C8B-B14F-4D97-AF65-F5344CB8AC3E}">
        <p14:creationId xmlns:p14="http://schemas.microsoft.com/office/powerpoint/2010/main" val="867035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742C8D12-6458-42DC-9EEB-F53B01094CBA}"/>
              </a:ext>
            </a:extLst>
          </p:cNvPr>
          <p:cNvPicPr>
            <a:picLocks noGrp="1" noChangeAspect="1"/>
          </p:cNvPicPr>
          <p:nvPr>
            <p:ph idx="1"/>
          </p:nvPr>
        </p:nvPicPr>
        <p:blipFill>
          <a:blip r:embed="rId2"/>
          <a:stretch>
            <a:fillRect/>
          </a:stretch>
        </p:blipFill>
        <p:spPr>
          <a:xfrm>
            <a:off x="490330" y="503583"/>
            <a:ext cx="10863470" cy="5673380"/>
          </a:xfrm>
        </p:spPr>
      </p:pic>
    </p:spTree>
    <p:extLst>
      <p:ext uri="{BB962C8B-B14F-4D97-AF65-F5344CB8AC3E}">
        <p14:creationId xmlns:p14="http://schemas.microsoft.com/office/powerpoint/2010/main" val="42210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B7947-2B4E-4BD6-B8F9-E316376DB830}"/>
              </a:ext>
            </a:extLst>
          </p:cNvPr>
          <p:cNvSpPr>
            <a:spLocks noGrp="1"/>
          </p:cNvSpPr>
          <p:nvPr>
            <p:ph type="title"/>
          </p:nvPr>
        </p:nvSpPr>
        <p:spPr/>
        <p:txBody>
          <a:bodyPr/>
          <a:lstStyle/>
          <a:p>
            <a:pPr algn="ctr"/>
            <a:r>
              <a:rPr lang="fa-IR" dirty="0"/>
              <a:t>اصطلاحات اتوکد</a:t>
            </a:r>
            <a:endParaRPr lang="en-US" dirty="0"/>
          </a:p>
        </p:txBody>
      </p:sp>
      <p:graphicFrame>
        <p:nvGraphicFramePr>
          <p:cNvPr id="6" name="Table 5">
            <a:extLst>
              <a:ext uri="{FF2B5EF4-FFF2-40B4-BE49-F238E27FC236}">
                <a16:creationId xmlns:a16="http://schemas.microsoft.com/office/drawing/2014/main" id="{141AF315-73EC-44E9-8857-DBF8EDB6DCBE}"/>
              </a:ext>
            </a:extLst>
          </p:cNvPr>
          <p:cNvGraphicFramePr/>
          <p:nvPr>
            <p:extLst>
              <p:ext uri="{D42A27DB-BD31-4B8C-83A1-F6EECF244321}">
                <p14:modId xmlns:p14="http://schemas.microsoft.com/office/powerpoint/2010/main" val="3096491530"/>
              </p:ext>
            </p:extLst>
          </p:nvPr>
        </p:nvGraphicFramePr>
        <p:xfrm>
          <a:off x="1470991" y="1690689"/>
          <a:ext cx="9488557" cy="4113765"/>
        </p:xfrm>
        <a:graphic>
          <a:graphicData uri="http://schemas.openxmlformats.org/drawingml/2006/table">
            <a:tbl>
              <a:tblPr firstRow="1" firstCol="1" bandRow="1"/>
              <a:tblGrid>
                <a:gridCol w="1595973">
                  <a:extLst>
                    <a:ext uri="{9D8B030D-6E8A-4147-A177-3AD203B41FA5}">
                      <a16:colId xmlns:a16="http://schemas.microsoft.com/office/drawing/2014/main" val="121289571"/>
                    </a:ext>
                  </a:extLst>
                </a:gridCol>
                <a:gridCol w="7892584">
                  <a:extLst>
                    <a:ext uri="{9D8B030D-6E8A-4147-A177-3AD203B41FA5}">
                      <a16:colId xmlns:a16="http://schemas.microsoft.com/office/drawing/2014/main" val="1434328469"/>
                    </a:ext>
                  </a:extLst>
                </a:gridCol>
              </a:tblGrid>
              <a:tr h="887450">
                <a:tc>
                  <a:txBody>
                    <a:bodyPr/>
                    <a:lstStyle/>
                    <a:p>
                      <a:pPr marL="0" marR="0" algn="l" fontAlgn="ctr">
                        <a:lnSpc>
                          <a:spcPct val="107000"/>
                        </a:lnSpc>
                        <a:spcBef>
                          <a:spcPts val="0"/>
                        </a:spcBef>
                        <a:spcAft>
                          <a:spcPts val="800"/>
                        </a:spcAft>
                      </a:pPr>
                      <a:r>
                        <a:rPr lang="en-US" sz="1100" b="0" i="0" u="none" strike="noStrike" dirty="0">
                          <a:effectLst/>
                          <a:latin typeface="Calibri" panose="020F0502020204030204" pitchFamily="34" charset="0"/>
                          <a:ea typeface="Calibri" panose="020F0502020204030204" pitchFamily="34" charset="0"/>
                          <a:cs typeface="Arial" panose="020B0604020202020204" pitchFamily="34" charset="0"/>
                        </a:rPr>
                        <a:t>Absolute coordinates</a:t>
                      </a:r>
                      <a:endParaRPr lang="en-US" sz="1800" b="0" i="0" u="none" strike="noStrike" dirty="0">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gn="l" fontAlgn="ctr">
                        <a:lnSpc>
                          <a:spcPct val="107000"/>
                        </a:lnSpc>
                        <a:spcBef>
                          <a:spcPts val="0"/>
                        </a:spcBef>
                        <a:spcAft>
                          <a:spcPts val="800"/>
                        </a:spcAft>
                      </a:pP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راهی برای وارد کردن نقاط بر اساس مبدا مختصات در اتوکد</a:t>
                      </a:r>
                      <a:endParaRPr lang="ar-SA"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2730736429"/>
                  </a:ext>
                </a:extLst>
              </a:tr>
              <a:tr h="887451">
                <a:tc>
                  <a:txBody>
                    <a:bodyPr/>
                    <a:lstStyle/>
                    <a:p>
                      <a:pPr marL="0" marR="0" algn="l" fontAlgn="ctr">
                        <a:lnSpc>
                          <a:spcPct val="107000"/>
                        </a:lnSpc>
                        <a:spcBef>
                          <a:spcPts val="0"/>
                        </a:spcBef>
                        <a:spcAft>
                          <a:spcPts val="800"/>
                        </a:spcAft>
                      </a:pPr>
                      <a:r>
                        <a:rPr lang="en-US" sz="1100" b="0" i="0" u="none" strike="noStrike"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Acad.dwt</a:t>
                      </a:r>
                      <a:endParaRPr lang="en-US" sz="1800" b="0" i="0" u="none" strike="noStrike" dirty="0">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gn="l" fontAlgn="ctr">
                        <a:lnSpc>
                          <a:spcPct val="107000"/>
                        </a:lnSpc>
                        <a:spcBef>
                          <a:spcPts val="0"/>
                        </a:spcBef>
                        <a:spcAft>
                          <a:spcPts val="800"/>
                        </a:spcAft>
                      </a:pP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این فایل الگوی پیش فرض است و هرگاه شما یک روال ترسیم جدید را آغاز کنید، به صورت اتوماتیک بارگذاری می‌شود. این الگو می‌تواند متناسب با نیاز‌های شما سفارشی شود.</a:t>
                      </a:r>
                      <a:endParaRPr lang="ar-SA"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221634422"/>
                  </a:ext>
                </a:extLst>
              </a:tr>
              <a:tr h="887451">
                <a:tc>
                  <a:txBody>
                    <a:bodyPr/>
                    <a:lstStyle/>
                    <a:p>
                      <a:pPr marL="0" marR="0" algn="l" fontAlgn="ctr">
                        <a:lnSpc>
                          <a:spcPct val="107000"/>
                        </a:lnSpc>
                        <a:spcBef>
                          <a:spcPts val="0"/>
                        </a:spcBef>
                        <a:spcAft>
                          <a:spcPts val="800"/>
                        </a:spcAft>
                      </a:pPr>
                      <a:r>
                        <a:rPr lang="en-US"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Associated Dimensioning</a:t>
                      </a:r>
                      <a:endParaRPr lang="en-US"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gn="l" fontAlgn="ctr">
                        <a:lnSpc>
                          <a:spcPct val="107000"/>
                        </a:lnSpc>
                        <a:spcBef>
                          <a:spcPts val="0"/>
                        </a:spcBef>
                        <a:spcAft>
                          <a:spcPts val="800"/>
                        </a:spcAft>
                      </a:pP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ابعادی که مربوط به نقاطی مشخص بوده و با تغییر محل آن نقطه، به روز رسانی می‌شود.</a:t>
                      </a:r>
                      <a:endParaRPr lang="ar-SA"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3278413189"/>
                  </a:ext>
                </a:extLst>
              </a:tr>
              <a:tr h="887451">
                <a:tc>
                  <a:txBody>
                    <a:bodyPr/>
                    <a:lstStyle/>
                    <a:p>
                      <a:pPr marL="0" marR="0" algn="l" fontAlgn="ctr">
                        <a:lnSpc>
                          <a:spcPct val="107000"/>
                        </a:lnSpc>
                        <a:spcBef>
                          <a:spcPts val="0"/>
                        </a:spcBef>
                        <a:spcAft>
                          <a:spcPts val="800"/>
                        </a:spcAft>
                      </a:pPr>
                      <a:r>
                        <a:rPr lang="en-US"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Backup file</a:t>
                      </a:r>
                      <a:endParaRPr lang="en-US"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gn="l" fontAlgn="ctr">
                        <a:lnSpc>
                          <a:spcPct val="107000"/>
                        </a:lnSpc>
                        <a:spcBef>
                          <a:spcPts val="0"/>
                        </a:spcBef>
                        <a:spcAft>
                          <a:spcPts val="800"/>
                        </a:spcAft>
                      </a:pP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اتوکد می‌تواند به گونه‌ای تنظیم شود که از فایل ترسیمی شما نسخه‌ی پشتیبان تهیه کرده و آن را ذخیره کند. این یک اقدام حفاظتی برای موقعی است که فایل شما خراب شود. این فایل با پسوند .</a:t>
                      </a:r>
                      <a:r>
                        <a:rPr lang="en-US"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BAK  </a:t>
                      </a: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ذخیره می‌شود.</a:t>
                      </a:r>
                      <a:endParaRPr lang="ar-SA"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963812224"/>
                  </a:ext>
                </a:extLst>
              </a:tr>
              <a:tr h="563962">
                <a:tc>
                  <a:txBody>
                    <a:bodyPr/>
                    <a:lstStyle/>
                    <a:p>
                      <a:pPr marL="0" marR="0" algn="l" fontAlgn="ctr">
                        <a:lnSpc>
                          <a:spcPct val="107000"/>
                        </a:lnSpc>
                        <a:spcBef>
                          <a:spcPts val="0"/>
                        </a:spcBef>
                        <a:spcAft>
                          <a:spcPts val="800"/>
                        </a:spcAft>
                      </a:pPr>
                      <a:r>
                        <a:rPr lang="en-US" sz="1100" b="0" i="0" u="none" strike="noStrike" dirty="0">
                          <a:solidFill>
                            <a:srgbClr val="000000"/>
                          </a:solidFill>
                          <a:effectLst/>
                          <a:latin typeface="Calibri" panose="020F0502020204030204" pitchFamily="34" charset="0"/>
                          <a:ea typeface="Calibri" panose="020F0502020204030204" pitchFamily="34" charset="0"/>
                          <a:cs typeface="Arial" panose="020B0604020202020204" pitchFamily="34" charset="0"/>
                        </a:rPr>
                        <a:t>Block</a:t>
                      </a:r>
                      <a:endParaRPr lang="en-US" sz="1800" b="0" i="0" u="none" strike="noStrike" dirty="0">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gn="l" fontAlgn="ctr">
                        <a:lnSpc>
                          <a:spcPct val="107000"/>
                        </a:lnSpc>
                        <a:spcBef>
                          <a:spcPts val="0"/>
                        </a:spcBef>
                        <a:spcAft>
                          <a:spcPts val="800"/>
                        </a:spcAft>
                      </a:pPr>
                      <a:r>
                        <a:rPr lang="ar-SA" sz="1100" b="0" i="0" u="none" strike="noStrike" dirty="0">
                          <a:solidFill>
                            <a:srgbClr val="000000"/>
                          </a:solidFill>
                          <a:effectLst/>
                          <a:latin typeface="Calibri" panose="020F0502020204030204" pitchFamily="34" charset="0"/>
                          <a:ea typeface="Calibri" panose="020F0502020204030204" pitchFamily="34" charset="0"/>
                          <a:cs typeface="Arial" panose="020B0604020202020204" pitchFamily="34" charset="0"/>
                        </a:rPr>
                        <a:t>یک تصویر از پیش ترسیم شده که برای صرفه‌جویی در وقت و کاهش حجم فایل خود، می‌توانید آن را در فایل خود قرار دهید.</a:t>
                      </a:r>
                      <a:endParaRPr lang="ar-SA" sz="1800" b="0" i="0" u="none" strike="noStrike" dirty="0">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75349961"/>
                  </a:ext>
                </a:extLst>
              </a:tr>
            </a:tbl>
          </a:graphicData>
        </a:graphic>
      </p:graphicFrame>
    </p:spTree>
    <p:extLst>
      <p:ext uri="{BB962C8B-B14F-4D97-AF65-F5344CB8AC3E}">
        <p14:creationId xmlns:p14="http://schemas.microsoft.com/office/powerpoint/2010/main" val="6060224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74F8ADD-ED75-4DFC-9FF1-EB46735EBA25}"/>
              </a:ext>
            </a:extLst>
          </p:cNvPr>
          <p:cNvGraphicFramePr/>
          <p:nvPr>
            <p:extLst>
              <p:ext uri="{D42A27DB-BD31-4B8C-83A1-F6EECF244321}">
                <p14:modId xmlns:p14="http://schemas.microsoft.com/office/powerpoint/2010/main" val="4110437565"/>
              </p:ext>
            </p:extLst>
          </p:nvPr>
        </p:nvGraphicFramePr>
        <p:xfrm>
          <a:off x="1020417" y="1378227"/>
          <a:ext cx="10151166" cy="4200939"/>
        </p:xfrm>
        <a:graphic>
          <a:graphicData uri="http://schemas.openxmlformats.org/drawingml/2006/table">
            <a:tbl>
              <a:tblPr firstRow="1" firstCol="1" bandRow="1"/>
              <a:tblGrid>
                <a:gridCol w="1707424">
                  <a:extLst>
                    <a:ext uri="{9D8B030D-6E8A-4147-A177-3AD203B41FA5}">
                      <a16:colId xmlns:a16="http://schemas.microsoft.com/office/drawing/2014/main" val="3919241609"/>
                    </a:ext>
                  </a:extLst>
                </a:gridCol>
                <a:gridCol w="8443742">
                  <a:extLst>
                    <a:ext uri="{9D8B030D-6E8A-4147-A177-3AD203B41FA5}">
                      <a16:colId xmlns:a16="http://schemas.microsoft.com/office/drawing/2014/main" val="1907946955"/>
                    </a:ext>
                  </a:extLst>
                </a:gridCol>
              </a:tblGrid>
              <a:tr h="625065">
                <a:tc>
                  <a:txBody>
                    <a:bodyPr/>
                    <a:lstStyle/>
                    <a:p>
                      <a:pPr marL="0" marR="0" algn="l" fontAlgn="ctr">
                        <a:lnSpc>
                          <a:spcPct val="107000"/>
                        </a:lnSpc>
                        <a:spcBef>
                          <a:spcPts val="0"/>
                        </a:spcBef>
                        <a:spcAft>
                          <a:spcPts val="800"/>
                        </a:spcAft>
                      </a:pPr>
                      <a:r>
                        <a:rPr lang="en-US" sz="1100" b="0" i="0" u="none" strike="noStrike">
                          <a:effectLst/>
                          <a:latin typeface="Calibri" panose="020F0502020204030204" pitchFamily="34" charset="0"/>
                          <a:ea typeface="Calibri" panose="020F0502020204030204" pitchFamily="34" charset="0"/>
                          <a:cs typeface="Arial" panose="020B0604020202020204" pitchFamily="34" charset="0"/>
                        </a:rPr>
                        <a:t>Cursor</a:t>
                      </a:r>
                      <a:endParaRPr lang="en-US"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gn="l" fontAlgn="ctr">
                        <a:lnSpc>
                          <a:spcPct val="107000"/>
                        </a:lnSpc>
                        <a:spcBef>
                          <a:spcPts val="0"/>
                        </a:spcBef>
                        <a:spcAft>
                          <a:spcPts val="800"/>
                        </a:spcAft>
                      </a:pP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نشانگر موس وقتی در فضای ترسیم قرار دارد.</a:t>
                      </a:r>
                      <a:endParaRPr lang="ar-SA"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349096102"/>
                  </a:ext>
                </a:extLst>
              </a:tr>
              <a:tr h="983603">
                <a:tc>
                  <a:txBody>
                    <a:bodyPr/>
                    <a:lstStyle/>
                    <a:p>
                      <a:pPr marL="0" marR="0" algn="l" fontAlgn="ctr">
                        <a:lnSpc>
                          <a:spcPct val="107000"/>
                        </a:lnSpc>
                        <a:spcBef>
                          <a:spcPts val="0"/>
                        </a:spcBef>
                        <a:spcAft>
                          <a:spcPts val="800"/>
                        </a:spcAft>
                      </a:pPr>
                      <a:r>
                        <a:rPr lang="en-US"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Database</a:t>
                      </a:r>
                      <a:endParaRPr lang="en-US"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gn="l" fontAlgn="ctr">
                        <a:lnSpc>
                          <a:spcPct val="107000"/>
                        </a:lnSpc>
                        <a:spcBef>
                          <a:spcPts val="0"/>
                        </a:spcBef>
                        <a:spcAft>
                          <a:spcPts val="800"/>
                        </a:spcAft>
                      </a:pP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یک فایل اتوکد در حقیقت یک بانک اطلاعات عظیم، حاوی تمام اطلاعات لازم برای تولید مجدد اشیاء، هنگام باز کردن فایل است. اطلاعات لایه‌ها، نوع خطوط و … به همین ترتیب ذخیره می شوند.</a:t>
                      </a:r>
                      <a:endParaRPr lang="ar-SA"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239019984"/>
                  </a:ext>
                </a:extLst>
              </a:tr>
              <a:tr h="983603">
                <a:tc>
                  <a:txBody>
                    <a:bodyPr/>
                    <a:lstStyle/>
                    <a:p>
                      <a:pPr marL="0" marR="0" algn="l" fontAlgn="ctr">
                        <a:lnSpc>
                          <a:spcPct val="107000"/>
                        </a:lnSpc>
                        <a:spcBef>
                          <a:spcPts val="0"/>
                        </a:spcBef>
                        <a:spcAft>
                          <a:spcPts val="800"/>
                        </a:spcAft>
                      </a:pPr>
                      <a:r>
                        <a:rPr lang="en-US"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Dialog box</a:t>
                      </a:r>
                      <a:endParaRPr lang="en-US"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gn="l" fontAlgn="ctr">
                        <a:lnSpc>
                          <a:spcPct val="107000"/>
                        </a:lnSpc>
                        <a:spcBef>
                          <a:spcPts val="0"/>
                        </a:spcBef>
                        <a:spcAft>
                          <a:spcPts val="800"/>
                        </a:spcAft>
                      </a:pP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اتوکد از تعداد زیادی کادر محاوره‌ای، برای دریافت اطلاعات از کاربر استفاده می‌کند. شما باید بدانید که چگونه اطلاعات خواسته شده را وارد کنید.</a:t>
                      </a:r>
                      <a:endParaRPr lang="ar-SA"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683460761"/>
                  </a:ext>
                </a:extLst>
              </a:tr>
              <a:tr h="983603">
                <a:tc>
                  <a:txBody>
                    <a:bodyPr/>
                    <a:lstStyle/>
                    <a:p>
                      <a:pPr marL="0" marR="0" algn="l" fontAlgn="ctr">
                        <a:lnSpc>
                          <a:spcPct val="107000"/>
                        </a:lnSpc>
                        <a:spcBef>
                          <a:spcPts val="0"/>
                        </a:spcBef>
                        <a:spcAft>
                          <a:spcPts val="800"/>
                        </a:spcAft>
                      </a:pPr>
                      <a:r>
                        <a:rPr lang="en-US"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Drawing template file</a:t>
                      </a:r>
                      <a:endParaRPr lang="en-US"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gn="l" fontAlgn="ctr">
                        <a:lnSpc>
                          <a:spcPct val="107000"/>
                        </a:lnSpc>
                        <a:spcBef>
                          <a:spcPts val="0"/>
                        </a:spcBef>
                        <a:spcAft>
                          <a:spcPts val="800"/>
                        </a:spcAft>
                      </a:pP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فایلی که دارای مقادیر پیش فرض برای تنظیمات رایج است. پسوند فایل </a:t>
                      </a:r>
                      <a:r>
                        <a:rPr lang="en-US"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DWT </a:t>
                      </a: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است.</a:t>
                      </a:r>
                      <a:endParaRPr lang="ar-SA"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360119436"/>
                  </a:ext>
                </a:extLst>
              </a:tr>
              <a:tr h="625065">
                <a:tc>
                  <a:txBody>
                    <a:bodyPr/>
                    <a:lstStyle/>
                    <a:p>
                      <a:pPr marL="0" marR="0" algn="l" fontAlgn="ctr">
                        <a:lnSpc>
                          <a:spcPct val="107000"/>
                        </a:lnSpc>
                        <a:spcBef>
                          <a:spcPts val="0"/>
                        </a:spcBef>
                        <a:spcAft>
                          <a:spcPts val="800"/>
                        </a:spcAft>
                      </a:pPr>
                      <a:r>
                        <a:rPr lang="en-US"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Extents</a:t>
                      </a:r>
                      <a:endParaRPr lang="en-US"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gn="l" fontAlgn="ctr">
                        <a:lnSpc>
                          <a:spcPct val="107000"/>
                        </a:lnSpc>
                        <a:spcBef>
                          <a:spcPts val="0"/>
                        </a:spcBef>
                        <a:spcAft>
                          <a:spcPts val="800"/>
                        </a:spcAft>
                      </a:pP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مرزهای خارجی شیئی که ترسیم کرده‌اید.</a:t>
                      </a:r>
                      <a:endParaRPr lang="ar-SA"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2005242292"/>
                  </a:ext>
                </a:extLst>
              </a:tr>
            </a:tbl>
          </a:graphicData>
        </a:graphic>
      </p:graphicFrame>
    </p:spTree>
    <p:extLst>
      <p:ext uri="{BB962C8B-B14F-4D97-AF65-F5344CB8AC3E}">
        <p14:creationId xmlns:p14="http://schemas.microsoft.com/office/powerpoint/2010/main" val="150195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42FBEE1D-A85A-45C8-AF4D-F386F62E1791}"/>
              </a:ext>
            </a:extLst>
          </p:cNvPr>
          <p:cNvGraphicFramePr>
            <a:graphicFrameLocks noGrp="1"/>
          </p:cNvGraphicFramePr>
          <p:nvPr>
            <p:ph idx="1"/>
            <p:extLst>
              <p:ext uri="{D42A27DB-BD31-4B8C-83A1-F6EECF244321}">
                <p14:modId xmlns:p14="http://schemas.microsoft.com/office/powerpoint/2010/main" val="4038551857"/>
              </p:ext>
            </p:extLst>
          </p:nvPr>
        </p:nvGraphicFramePr>
        <p:xfrm>
          <a:off x="838200" y="675861"/>
          <a:ext cx="10515599" cy="4656828"/>
        </p:xfrm>
        <a:graphic>
          <a:graphicData uri="http://schemas.openxmlformats.org/drawingml/2006/table">
            <a:tbl>
              <a:tblPr firstRow="1" firstCol="1" bandRow="1"/>
              <a:tblGrid>
                <a:gridCol w="1768721">
                  <a:extLst>
                    <a:ext uri="{9D8B030D-6E8A-4147-A177-3AD203B41FA5}">
                      <a16:colId xmlns:a16="http://schemas.microsoft.com/office/drawing/2014/main" val="2840711234"/>
                    </a:ext>
                  </a:extLst>
                </a:gridCol>
                <a:gridCol w="8746878">
                  <a:extLst>
                    <a:ext uri="{9D8B030D-6E8A-4147-A177-3AD203B41FA5}">
                      <a16:colId xmlns:a16="http://schemas.microsoft.com/office/drawing/2014/main" val="4113969127"/>
                    </a:ext>
                  </a:extLst>
                </a:gridCol>
              </a:tblGrid>
              <a:tr h="415267">
                <a:tc>
                  <a:txBody>
                    <a:bodyPr/>
                    <a:lstStyle/>
                    <a:p>
                      <a:pPr marL="0" marR="0" algn="l" fontAlgn="ctr">
                        <a:lnSpc>
                          <a:spcPct val="107000"/>
                        </a:lnSpc>
                        <a:spcBef>
                          <a:spcPts val="0"/>
                        </a:spcBef>
                        <a:spcAft>
                          <a:spcPts val="800"/>
                        </a:spcAft>
                      </a:pPr>
                      <a:r>
                        <a:rPr lang="en-US" sz="1100" b="0" i="0" u="none" strike="noStrike">
                          <a:effectLst/>
                          <a:latin typeface="Calibri" panose="020F0502020204030204" pitchFamily="34" charset="0"/>
                          <a:ea typeface="Calibri" panose="020F0502020204030204" pitchFamily="34" charset="0"/>
                          <a:cs typeface="Arial" panose="020B0604020202020204" pitchFamily="34" charset="0"/>
                        </a:rPr>
                        <a:t>Grid</a:t>
                      </a:r>
                      <a:endParaRPr lang="en-US"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gn="l" fontAlgn="ctr">
                        <a:lnSpc>
                          <a:spcPct val="107000"/>
                        </a:lnSpc>
                        <a:spcBef>
                          <a:spcPts val="0"/>
                        </a:spcBef>
                        <a:spcAft>
                          <a:spcPts val="800"/>
                        </a:spcAft>
                      </a:pP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الگویی از نقاط که برای راهنمایی شما روی صفحه نمایش داده می‌شود. این امکان فراهم است که با فشردن کلید </a:t>
                      </a:r>
                      <a:r>
                        <a:rPr lang="en-US"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F7  </a:t>
                      </a: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آن را فعال و غیر فعال نمود.</a:t>
                      </a:r>
                      <a:endParaRPr lang="ar-SA"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1416711772"/>
                  </a:ext>
                </a:extLst>
              </a:tr>
              <a:tr h="415267">
                <a:tc>
                  <a:txBody>
                    <a:bodyPr/>
                    <a:lstStyle/>
                    <a:p>
                      <a:pPr marL="0" marR="0" algn="l" fontAlgn="ctr">
                        <a:lnSpc>
                          <a:spcPct val="107000"/>
                        </a:lnSpc>
                        <a:spcBef>
                          <a:spcPts val="0"/>
                        </a:spcBef>
                        <a:spcAft>
                          <a:spcPts val="800"/>
                        </a:spcAft>
                      </a:pPr>
                      <a:r>
                        <a:rPr lang="en-US"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Layout Tabs</a:t>
                      </a:r>
                      <a:endParaRPr lang="en-US"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gn="l" fontAlgn="ctr">
                        <a:lnSpc>
                          <a:spcPct val="107000"/>
                        </a:lnSpc>
                        <a:spcBef>
                          <a:spcPts val="0"/>
                        </a:spcBef>
                        <a:spcAft>
                          <a:spcPts val="800"/>
                        </a:spcAft>
                      </a:pP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محیطی که برای چاپ ترسیمات از آن استفاده می‌کنید (قبلاً با نام محیط کاغذ شناخته می‌شد)</a:t>
                      </a:r>
                      <a:endParaRPr lang="ar-SA"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2610177873"/>
                  </a:ext>
                </a:extLst>
              </a:tr>
              <a:tr h="415267">
                <a:tc>
                  <a:txBody>
                    <a:bodyPr/>
                    <a:lstStyle/>
                    <a:p>
                      <a:pPr marL="0" marR="0" algn="l" fontAlgn="ctr">
                        <a:lnSpc>
                          <a:spcPct val="107000"/>
                        </a:lnSpc>
                        <a:spcBef>
                          <a:spcPts val="0"/>
                        </a:spcBef>
                        <a:spcAft>
                          <a:spcPts val="800"/>
                        </a:spcAft>
                      </a:pPr>
                      <a:r>
                        <a:rPr lang="en-US"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Limits (Grid)</a:t>
                      </a:r>
                      <a:endParaRPr lang="en-US"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gn="l" fontAlgn="ctr">
                        <a:lnSpc>
                          <a:spcPct val="107000"/>
                        </a:lnSpc>
                        <a:spcBef>
                          <a:spcPts val="0"/>
                        </a:spcBef>
                        <a:spcAft>
                          <a:spcPts val="800"/>
                        </a:spcAft>
                      </a:pP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تنظیمی که مرزی مصنوعی روی ترسیم شما ایجاد کرده که محیطی از شبکه‌ راهنما ایجاد می‌کند؛ و هنگامی که فعال باشد به شما اجازه‌ی ترسیم روی محیط شبکه راهنما را نمی‌دهد.</a:t>
                      </a:r>
                      <a:endParaRPr lang="ar-SA"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2175943009"/>
                  </a:ext>
                </a:extLst>
              </a:tr>
              <a:tr h="415267">
                <a:tc>
                  <a:txBody>
                    <a:bodyPr/>
                    <a:lstStyle/>
                    <a:p>
                      <a:pPr marL="0" marR="0" algn="l" fontAlgn="ctr">
                        <a:lnSpc>
                          <a:spcPct val="107000"/>
                        </a:lnSpc>
                        <a:spcBef>
                          <a:spcPts val="0"/>
                        </a:spcBef>
                        <a:spcAft>
                          <a:spcPts val="800"/>
                        </a:spcAft>
                      </a:pPr>
                      <a:r>
                        <a:rPr lang="en-US"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Linetype</a:t>
                      </a:r>
                      <a:endParaRPr lang="en-US"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gn="l" fontAlgn="ctr">
                        <a:lnSpc>
                          <a:spcPct val="107000"/>
                        </a:lnSpc>
                        <a:spcBef>
                          <a:spcPts val="0"/>
                        </a:spcBef>
                        <a:spcAft>
                          <a:spcPts val="800"/>
                        </a:spcAft>
                      </a:pPr>
                      <a:r>
                        <a:rPr lang="ar-SA"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هر شیء با نوع خاصی از خط ترسیم می‌شود. به عنوان مثال خط توپر، خط مرکز، نقطه چین و …</a:t>
                      </a:r>
                      <a:endParaRPr lang="ar-SA"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3502674111"/>
                  </a:ext>
                </a:extLst>
              </a:tr>
              <a:tr h="2995760">
                <a:tc>
                  <a:txBody>
                    <a:bodyPr/>
                    <a:lstStyle/>
                    <a:p>
                      <a:pPr marL="0" marR="0" algn="l" fontAlgn="ctr">
                        <a:lnSpc>
                          <a:spcPct val="107000"/>
                        </a:lnSpc>
                        <a:spcBef>
                          <a:spcPts val="0"/>
                        </a:spcBef>
                        <a:spcAft>
                          <a:spcPts val="800"/>
                        </a:spcAft>
                      </a:pPr>
                      <a:r>
                        <a:rPr lang="en-US" sz="1100" b="0" i="0" u="none" strike="noStrike">
                          <a:solidFill>
                            <a:srgbClr val="000000"/>
                          </a:solidFill>
                          <a:effectLst/>
                          <a:latin typeface="Calibri" panose="020F0502020204030204" pitchFamily="34" charset="0"/>
                          <a:ea typeface="Calibri" panose="020F0502020204030204" pitchFamily="34" charset="0"/>
                          <a:cs typeface="Arial" panose="020B0604020202020204" pitchFamily="34" charset="0"/>
                        </a:rPr>
                        <a:t>Model space</a:t>
                      </a:r>
                      <a:endParaRPr lang="en-US" sz="1800" b="0" i="0" u="none" strike="noStrike">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tc>
                  <a:txBody>
                    <a:bodyPr/>
                    <a:lstStyle/>
                    <a:p>
                      <a:pPr marL="0" marR="0" algn="l" fontAlgn="ctr">
                        <a:lnSpc>
                          <a:spcPct val="107000"/>
                        </a:lnSpc>
                        <a:spcBef>
                          <a:spcPts val="0"/>
                        </a:spcBef>
                        <a:spcAft>
                          <a:spcPts val="800"/>
                        </a:spcAft>
                      </a:pPr>
                      <a:r>
                        <a:rPr lang="ar-SA" sz="1100" b="0" i="0" u="none" strike="noStrike" dirty="0">
                          <a:solidFill>
                            <a:srgbClr val="000000"/>
                          </a:solidFill>
                          <a:effectLst/>
                          <a:latin typeface="Calibri" panose="020F0502020204030204" pitchFamily="34" charset="0"/>
                          <a:ea typeface="Calibri" panose="020F0502020204030204" pitchFamily="34" charset="0"/>
                          <a:cs typeface="Arial" panose="020B0604020202020204" pitchFamily="34" charset="0"/>
                        </a:rPr>
                        <a:t>محیط ترسیم که در آن اشیاء طراحی می‌شوند.</a:t>
                      </a:r>
                      <a:endParaRPr lang="ar-SA" sz="1800" b="0" i="0" u="none" strike="noStrike" dirty="0">
                        <a:effectLst/>
                        <a:latin typeface="Arial" panose="020B0604020202020204" pitchFamily="34" charset="0"/>
                      </a:endParaRPr>
                    </a:p>
                  </a:txBody>
                  <a:tcPr marL="95250" marR="95250" marT="66675" marB="66675" anchor="ctr">
                    <a:lnL w="12700" cap="flat" cmpd="sng" algn="ctr">
                      <a:solidFill>
                        <a:srgbClr val="DDDDDD"/>
                      </a:solidFill>
                      <a:prstDash val="solid"/>
                      <a:round/>
                      <a:headEnd type="none" w="med" len="med"/>
                      <a:tailEnd type="none" w="med" len="med"/>
                    </a:lnL>
                    <a:lnR w="12700" cap="flat" cmpd="sng" algn="ctr">
                      <a:solidFill>
                        <a:srgbClr val="DDDDDD"/>
                      </a:solidFill>
                      <a:prstDash val="solid"/>
                      <a:round/>
                      <a:headEnd type="none" w="med" len="med"/>
                      <a:tailEnd type="none" w="med" len="med"/>
                    </a:lnR>
                    <a:lnT w="12700" cap="flat" cmpd="sng" algn="ctr">
                      <a:solidFill>
                        <a:srgbClr val="DDDDDD"/>
                      </a:solidFill>
                      <a:prstDash val="solid"/>
                      <a:round/>
                      <a:headEnd type="none" w="med" len="med"/>
                      <a:tailEnd type="none" w="med" len="med"/>
                    </a:lnT>
                    <a:lnB w="12700" cap="flat" cmpd="sng" algn="ctr">
                      <a:solidFill>
                        <a:srgbClr val="DDDDDD"/>
                      </a:solidFill>
                      <a:prstDash val="solid"/>
                      <a:round/>
                      <a:headEnd type="none" w="med" len="med"/>
                      <a:tailEnd type="none" w="med" len="med"/>
                    </a:lnB>
                  </a:tcPr>
                </a:tc>
                <a:extLst>
                  <a:ext uri="{0D108BD9-81ED-4DB2-BD59-A6C34878D82A}">
                    <a16:rowId xmlns:a16="http://schemas.microsoft.com/office/drawing/2014/main" val="2557345646"/>
                  </a:ext>
                </a:extLst>
              </a:tr>
            </a:tbl>
          </a:graphicData>
        </a:graphic>
      </p:graphicFrame>
    </p:spTree>
    <p:extLst>
      <p:ext uri="{BB962C8B-B14F-4D97-AF65-F5344CB8AC3E}">
        <p14:creationId xmlns:p14="http://schemas.microsoft.com/office/powerpoint/2010/main" val="1046704184"/>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41</TotalTime>
  <Words>843</Words>
  <Application>Microsoft Office PowerPoint</Application>
  <PresentationFormat>Widescreen</PresentationFormat>
  <Paragraphs>81</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Century Gothic</vt:lpstr>
      <vt:lpstr>Wingdings 3</vt:lpstr>
      <vt:lpstr>Wisp</vt:lpstr>
      <vt:lpstr>نقشه کشی درجه2</vt:lpstr>
      <vt:lpstr>PowerPoint Presentation</vt:lpstr>
      <vt:lpstr>PowerPoint Presentation</vt:lpstr>
      <vt:lpstr>PowerPoint Presentation</vt:lpstr>
      <vt:lpstr>PowerPoint Presentation</vt:lpstr>
      <vt:lpstr>PowerPoint Presentation</vt:lpstr>
      <vt:lpstr>اصطلاحات اتوکد</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oat52768</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نقشه کشی درجه2</dc:title>
  <dc:creator>bartar</dc:creator>
  <cp:lastModifiedBy>bartar</cp:lastModifiedBy>
  <cp:revision>12</cp:revision>
  <dcterms:created xsi:type="dcterms:W3CDTF">2021-04-23T23:24:57Z</dcterms:created>
  <dcterms:modified xsi:type="dcterms:W3CDTF">2021-05-07T16:06:13Z</dcterms:modified>
</cp:coreProperties>
</file>