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2" r:id="rId12"/>
    <p:sldId id="283" r:id="rId13"/>
    <p:sldId id="269" r:id="rId14"/>
    <p:sldId id="271" r:id="rId15"/>
    <p:sldId id="284" r:id="rId16"/>
    <p:sldId id="273" r:id="rId17"/>
    <p:sldId id="276" r:id="rId18"/>
  </p:sldIdLst>
  <p:sldSz cx="12192000" cy="6858000"/>
  <p:notesSz cx="6858000" cy="9144000"/>
  <p:embeddedFontLst>
    <p:embeddedFont>
      <p:font typeface="Arial Rounded MT Bold" panose="020F0704030504030204" pitchFamily="34" charset="0"/>
      <p:regular r:id="rId20"/>
    </p:embeddedFont>
    <p:embeddedFont>
      <p:font typeface="B Titr" panose="00000700000000000000" pitchFamily="2" charset="-78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 Nazanin" panose="00000400000000000000" pitchFamily="2" charset="-78"/>
      <p:regular r:id="rId26"/>
      <p:bold r:id="rId27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43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A2EBE09-3DC7-428C-BE8E-66B17F852E36}" type="datetimeFigureOut">
              <a:rPr lang="fa-IR" smtClean="0"/>
              <a:t>02/09/1445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869638F-8474-44EC-A35B-090C06CC3D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687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44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95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664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214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062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6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20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60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35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27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57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82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85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95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40400" y="2655767"/>
            <a:ext cx="61944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t="18360" r="11016"/>
          <a:stretch/>
        </p:blipFill>
        <p:spPr>
          <a:xfrm>
            <a:off x="7262301" y="1753634"/>
            <a:ext cx="4929700" cy="4532765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60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2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5289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-9703" y="-33"/>
            <a:ext cx="12206012" cy="6863016"/>
            <a:chOff x="2415126" y="2459954"/>
            <a:chExt cx="3373193" cy="1897678"/>
          </a:xfrm>
        </p:grpSpPr>
        <p:sp>
          <p:nvSpPr>
            <p:cNvPr id="103" name="Google Shape;103;p13"/>
            <p:cNvSpPr/>
            <p:nvPr/>
          </p:nvSpPr>
          <p:spPr>
            <a:xfrm>
              <a:off x="2415126" y="2459954"/>
              <a:ext cx="1233400" cy="1897678"/>
            </a:xfrm>
            <a:custGeom>
              <a:avLst/>
              <a:gdLst/>
              <a:ahLst/>
              <a:cxnLst/>
              <a:rect l="l" t="t" r="r" b="b"/>
              <a:pathLst>
                <a:path w="1233400" h="1897678" extrusionOk="0">
                  <a:moveTo>
                    <a:pt x="636027" y="948839"/>
                  </a:moveTo>
                  <a:cubicBezTo>
                    <a:pt x="636027" y="530634"/>
                    <a:pt x="880128" y="169454"/>
                    <a:pt x="1233609" y="0"/>
                  </a:cubicBezTo>
                  <a:lnTo>
                    <a:pt x="0" y="0"/>
                  </a:lnTo>
                  <a:lnTo>
                    <a:pt x="0" y="1897679"/>
                  </a:lnTo>
                  <a:lnTo>
                    <a:pt x="1233609" y="1897679"/>
                  </a:lnTo>
                  <a:cubicBezTo>
                    <a:pt x="880128" y="1728225"/>
                    <a:pt x="636027" y="1367045"/>
                    <a:pt x="636027" y="948839"/>
                  </a:cubicBezTo>
                  <a:close/>
                </a:path>
              </a:pathLst>
            </a:custGeom>
            <a:solidFill>
              <a:srgbClr val="FFFFFF">
                <a:alpha val="68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556676" y="2459954"/>
              <a:ext cx="1231643" cy="1897678"/>
            </a:xfrm>
            <a:custGeom>
              <a:avLst/>
              <a:gdLst/>
              <a:ahLst/>
              <a:cxnLst/>
              <a:rect l="l" t="t" r="r" b="b"/>
              <a:pathLst>
                <a:path w="1231643" h="1897678" extrusionOk="0">
                  <a:moveTo>
                    <a:pt x="0" y="0"/>
                  </a:moveTo>
                  <a:cubicBezTo>
                    <a:pt x="353481" y="169454"/>
                    <a:pt x="597582" y="530634"/>
                    <a:pt x="597582" y="948839"/>
                  </a:cubicBezTo>
                  <a:cubicBezTo>
                    <a:pt x="597582" y="1367045"/>
                    <a:pt x="353481" y="1728225"/>
                    <a:pt x="0" y="1897679"/>
                  </a:cubicBezTo>
                  <a:lnTo>
                    <a:pt x="1231852" y="1897679"/>
                  </a:lnTo>
                  <a:lnTo>
                    <a:pt x="1231852" y="0"/>
                  </a:lnTo>
                  <a:close/>
                </a:path>
              </a:pathLst>
            </a:custGeom>
            <a:solidFill>
              <a:srgbClr val="FFFFFF">
                <a:alpha val="68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70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252600" y="2839867"/>
            <a:ext cx="6367200" cy="68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252600" y="3550967"/>
            <a:ext cx="6367200" cy="4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9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r="3660"/>
          <a:stretch/>
        </p:blipFill>
        <p:spPr>
          <a:xfrm>
            <a:off x="8219034" y="1510334"/>
            <a:ext cx="3972967" cy="4674468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  <p:sp>
        <p:nvSpPr>
          <p:cNvPr id="20" name="Google Shape;20;p3"/>
          <p:cNvSpPr/>
          <p:nvPr/>
        </p:nvSpPr>
        <p:spPr>
          <a:xfrm rot="10800000">
            <a:off x="-191436" y="2788200"/>
            <a:ext cx="1281600" cy="12816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704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 hasCustomPrompt="1"/>
          </p:nvPr>
        </p:nvSpPr>
        <p:spPr>
          <a:xfrm>
            <a:off x="1140400" y="1316766"/>
            <a:ext cx="6192667" cy="48681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algn="just" rtl="1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tx1"/>
                </a:solidFill>
                <a:cs typeface="B Nazanin" panose="00000400000000000000" pitchFamily="2" charset="-78"/>
              </a:defRPr>
            </a:lvl1pPr>
            <a:lvl2pPr marL="1219170" lvl="1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4267">
                <a:solidFill>
                  <a:schemeClr val="accent2"/>
                </a:solidFill>
              </a:defRPr>
            </a:lvl2pPr>
            <a:lvl3pPr marL="1828754" lvl="2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4267">
                <a:solidFill>
                  <a:schemeClr val="accent2"/>
                </a:solidFill>
              </a:defRPr>
            </a:lvl3pPr>
            <a:lvl4pPr marL="2438339" lvl="3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4267">
                <a:solidFill>
                  <a:schemeClr val="accent2"/>
                </a:solidFill>
              </a:defRPr>
            </a:lvl4pPr>
            <a:lvl5pPr marL="3047924" lvl="4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○"/>
              <a:defRPr sz="4267">
                <a:solidFill>
                  <a:schemeClr val="accent2"/>
                </a:solidFill>
              </a:defRPr>
            </a:lvl5pPr>
            <a:lvl6pPr marL="3657509" lvl="5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■"/>
              <a:defRPr sz="4267">
                <a:solidFill>
                  <a:schemeClr val="accent2"/>
                </a:solidFill>
              </a:defRPr>
            </a:lvl6pPr>
            <a:lvl7pPr marL="4267093" lvl="6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●"/>
              <a:defRPr sz="4267">
                <a:solidFill>
                  <a:schemeClr val="accent2"/>
                </a:solidFill>
              </a:defRPr>
            </a:lvl7pPr>
            <a:lvl8pPr marL="4876678" lvl="7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○"/>
              <a:defRPr sz="4267">
                <a:solidFill>
                  <a:schemeClr val="accent2"/>
                </a:solidFill>
              </a:defRPr>
            </a:lvl8pPr>
            <a:lvl9pPr marL="5486263" lvl="8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■"/>
              <a:defRPr sz="4267">
                <a:solidFill>
                  <a:schemeClr val="accent2"/>
                </a:solidFill>
              </a:defRPr>
            </a:lvl9pPr>
          </a:lstStyle>
          <a:p>
            <a:r>
              <a:rPr lang="fa-IR" dirty="0" smtClean="0"/>
              <a:t>متن را بنویسید</a:t>
            </a:r>
            <a:endParaRPr dirty="0"/>
          </a:p>
        </p:txBody>
      </p:sp>
      <p:sp>
        <p:nvSpPr>
          <p:cNvPr id="26" name="Google Shape;26;p4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/>
          <p:nvPr/>
        </p:nvSpPr>
        <p:spPr>
          <a:xfrm>
            <a:off x="-74767" y="943067"/>
            <a:ext cx="84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9600" b="1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r="3175"/>
          <a:stretch/>
        </p:blipFill>
        <p:spPr>
          <a:xfrm>
            <a:off x="7676200" y="1510334"/>
            <a:ext cx="4515800" cy="4674468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27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34" name="Google Shape;34;p5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40400" y="1805267"/>
            <a:ext cx="55964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just" rtl="1">
              <a:spcBef>
                <a:spcPts val="800"/>
              </a:spcBef>
              <a:spcAft>
                <a:spcPts val="0"/>
              </a:spcAft>
              <a:buSzPts val="2400"/>
              <a:buChar char="•"/>
              <a:defRPr>
                <a:cs typeface="B Nazanin" panose="00000400000000000000" pitchFamily="2" charset="-78"/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2931"/>
          <a:stretch/>
        </p:blipFill>
        <p:spPr>
          <a:xfrm>
            <a:off x="6788700" y="1510334"/>
            <a:ext cx="5403299" cy="4674468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8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6858533" y="301200"/>
            <a:ext cx="6255600" cy="62556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6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44" name="Google Shape;44;p6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54520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140400" y="2236000"/>
            <a:ext cx="5452000" cy="36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0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" name="Google Shape;53;p7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54" name="Google Shape;54;p7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1140367" y="1805267"/>
            <a:ext cx="30008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4561973" y="1805267"/>
            <a:ext cx="30008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l="1587" r="1587"/>
          <a:stretch/>
        </p:blipFill>
        <p:spPr>
          <a:xfrm>
            <a:off x="7676200" y="1510334"/>
            <a:ext cx="4515800" cy="4674463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6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" name="Google Shape;65;p8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66" name="Google Shape;66;p8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1140400" y="1805267"/>
            <a:ext cx="21420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3507481" y="1805267"/>
            <a:ext cx="21420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3"/>
          </p:nvPr>
        </p:nvSpPr>
        <p:spPr>
          <a:xfrm>
            <a:off x="5874563" y="1805267"/>
            <a:ext cx="21420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2">
            <a:alphaModFix/>
          </a:blip>
          <a:srcRect r="3660"/>
          <a:stretch/>
        </p:blipFill>
        <p:spPr>
          <a:xfrm>
            <a:off x="8219034" y="1510334"/>
            <a:ext cx="3972967" cy="4674468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00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9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79" name="Google Shape;79;p9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2">
            <a:alphaModFix/>
          </a:blip>
          <a:srcRect r="1351"/>
          <a:stretch/>
        </p:blipFill>
        <p:spPr>
          <a:xfrm>
            <a:off x="6997167" y="1510333"/>
            <a:ext cx="5194835" cy="4674467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91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153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1805264"/>
            <a:ext cx="64588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551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صفر تا صد رشته پرستاری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 idx="4294967295"/>
          </p:nvPr>
        </p:nvSpPr>
        <p:spPr>
          <a:xfrm>
            <a:off x="2855400" y="3063200"/>
            <a:ext cx="6074800" cy="7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rtl="1"/>
            <a:r>
              <a:rPr lang="fa-IR" sz="2667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پرستاری ترکیب هنر و علم هست..</a:t>
            </a:r>
            <a:endParaRPr sz="2667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10</a:t>
            </a:fld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882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افراد موفق این رشته چه کسانی هستن؟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7620" y="211479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b="1" dirty="0" smtClean="0">
                <a:latin typeface="Arial Rounded MT Bold" panose="020F0704030504030204" pitchFamily="34" charset="0"/>
                <a:cs typeface="B Nazanin" panose="00000400000000000000" pitchFamily="2" charset="-78"/>
              </a:rPr>
              <a:t>1. فلورنس نایتینگل : به عنوان پدره پرستاری مدرن شناخته می‌شود و نقش بسیار مهمی در توسعه و پیشرفت حرفه پرستاری داشت.</a:t>
            </a:r>
          </a:p>
          <a:p>
            <a:pPr algn="r"/>
            <a:endParaRPr lang="fa-IR" b="1" dirty="0" smtClean="0">
              <a:latin typeface="Arial Rounded MT Bold" panose="020F0704030504030204" pitchFamily="34" charset="0"/>
              <a:cs typeface="B Nazanin" panose="00000400000000000000" pitchFamily="2" charset="-78"/>
            </a:endParaRPr>
          </a:p>
          <a:p>
            <a:pPr algn="r"/>
            <a:r>
              <a:rPr lang="fa-IR" b="1" dirty="0" smtClean="0">
                <a:latin typeface="Arial Rounded MT Bold" panose="020F0704030504030204" pitchFamily="34" charset="0"/>
                <a:cs typeface="B Nazanin" panose="00000400000000000000" pitchFamily="2" charset="-78"/>
              </a:rPr>
              <a:t>2. کلارا بارتون : معروف به "فرشته سفید"، او یک پرستار و فعال اجتماعی بود که در جنگ‌ها و بحران‌های طبیعی به مردم کمک می‌کرد.</a:t>
            </a:r>
          </a:p>
          <a:p>
            <a:pPr algn="r"/>
            <a:endParaRPr lang="fa-IR" b="1" dirty="0" smtClean="0">
              <a:latin typeface="Arial Rounded MT Bold" panose="020F0704030504030204" pitchFamily="34" charset="0"/>
              <a:cs typeface="B Nazanin" panose="00000400000000000000" pitchFamily="2" charset="-78"/>
            </a:endParaRPr>
          </a:p>
          <a:p>
            <a:pPr algn="r"/>
            <a:r>
              <a:rPr lang="fa-IR" b="1" dirty="0" smtClean="0">
                <a:latin typeface="Arial Rounded MT Bold" panose="020F0704030504030204" pitchFamily="34" charset="0"/>
                <a:cs typeface="B Nazanin" panose="00000400000000000000" pitchFamily="2" charset="-78"/>
              </a:rPr>
              <a:t>3. ماری کوری : او یک دانشمند و پزشک بود که به بررسی رادیواکتیویته و استفاده از آن در درمان بیماری‌ها مشغول بود.</a:t>
            </a:r>
          </a:p>
          <a:p>
            <a:pPr algn="r"/>
            <a:endParaRPr lang="fa-IR" b="1" dirty="0" smtClean="0">
              <a:latin typeface="Arial Rounded MT Bold" panose="020F0704030504030204" pitchFamily="34" charset="0"/>
              <a:cs typeface="B Nazanin" panose="00000400000000000000" pitchFamily="2" charset="-78"/>
            </a:endParaRPr>
          </a:p>
          <a:p>
            <a:pPr algn="r"/>
            <a:r>
              <a:rPr lang="fa-IR" b="1" dirty="0" smtClean="0">
                <a:latin typeface="Arial Rounded MT Bold" panose="020F0704030504030204" pitchFamily="34" charset="0"/>
                <a:cs typeface="B Nazanin" panose="00000400000000000000" pitchFamily="2" charset="-78"/>
              </a:rPr>
              <a:t>4. کلارا ماس : او یک پرستار آمریکایی بود که در تحقیقات و آزمایشات برای پیدا کردن واکسن ضد زنگوله شرکت کرد.</a:t>
            </a:r>
          </a:p>
          <a:p>
            <a:pPr algn="r"/>
            <a:endParaRPr lang="fa-IR" b="1" dirty="0" smtClean="0">
              <a:latin typeface="Arial Rounded MT Bold" panose="020F0704030504030204" pitchFamily="34" charset="0"/>
              <a:cs typeface="B Nazanin" panose="00000400000000000000" pitchFamily="2" charset="-78"/>
            </a:endParaRPr>
          </a:p>
          <a:p>
            <a:pPr algn="r"/>
            <a:r>
              <a:rPr lang="fa-IR" b="1" dirty="0" smtClean="0">
                <a:latin typeface="Arial Rounded MT Bold" panose="020F0704030504030204" pitchFamily="34" charset="0"/>
                <a:cs typeface="B Nazanin" panose="00000400000000000000" pitchFamily="2" charset="-78"/>
              </a:rPr>
              <a:t>5. دوروثی دیکینسون او یک پرستار و فعال جامعه بود که در تأسیس سازمان‌های خیریه و اجتماعی در حوزه بهداشت و درمان فعالیت داشت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1467095"/>
            <a:ext cx="8802800" cy="999200"/>
          </a:xfrm>
        </p:spPr>
        <p:txBody>
          <a:bodyPr/>
          <a:lstStyle/>
          <a:p>
            <a:pPr algn="r"/>
            <a:r>
              <a:rPr lang="fa-IR" dirty="0"/>
              <a:t>شرایط مهاجرت پرستاری به همین آسانی که گفته می شود می باشد</a:t>
            </a:r>
            <a:r>
              <a:rPr lang="fa-IR" dirty="0" smtClean="0"/>
              <a:t>؟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fa-IR" dirty="0"/>
              <a:t>شرایط مهاجرت داخل این رشته چطوریه؟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/>
          <p:nvPr/>
        </p:nvSpPr>
        <p:spPr>
          <a:xfrm rot="10800000">
            <a:off x="-350764" y="2241200"/>
            <a:ext cx="2375600" cy="23756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28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13</a:t>
            </a:fld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347131" y="2860136"/>
            <a:ext cx="980311" cy="1138425"/>
          </a:xfrm>
          <a:custGeom>
            <a:avLst/>
            <a:gdLst/>
            <a:ahLst/>
            <a:cxnLst/>
            <a:rect l="l" t="t" r="r" b="b"/>
            <a:pathLst>
              <a:path w="393699" h="457199" extrusionOk="0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>
            <a:spLocks noGrp="1"/>
          </p:cNvSpPr>
          <p:nvPr>
            <p:ph type="ctrTitle" idx="4294967295"/>
          </p:nvPr>
        </p:nvSpPr>
        <p:spPr>
          <a:xfrm>
            <a:off x="2244448" y="2554675"/>
            <a:ext cx="78840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fa-IR" sz="4000" dirty="0" smtClean="0"/>
              <a:t>اصلا داخل این رشته آینده ای وجود داره؟</a:t>
            </a:r>
            <a:endParaRPr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304" y="2595232"/>
            <a:ext cx="1469263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14</a:t>
            </a:fld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5545143" y="2372883"/>
            <a:ext cx="1222748" cy="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just" defTabSz="1219170" rtl="1">
              <a:lnSpc>
                <a:spcPct val="90000"/>
              </a:lnSpc>
              <a:buClr>
                <a:srgbClr val="000000"/>
              </a:buClr>
            </a:pPr>
            <a:r>
              <a:rPr lang="fa-IR" sz="1400" b="1" kern="0" dirty="0">
                <a:solidFill>
                  <a:srgbClr val="0082A9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استفاده گسترده از هوش مصنوعی و </a:t>
            </a:r>
            <a:r>
              <a:rPr lang="fa-IR" sz="1400" b="1" kern="0" dirty="0" smtClean="0">
                <a:solidFill>
                  <a:srgbClr val="0082A9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رباتیک</a:t>
            </a:r>
            <a:endParaRPr sz="3733" b="1" kern="0" dirty="0">
              <a:solidFill>
                <a:srgbClr val="0082A9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475" y="1106920"/>
            <a:ext cx="5105461" cy="3216676"/>
            <a:chOff x="310856" y="792920"/>
            <a:chExt cx="3829096" cy="2412507"/>
          </a:xfrm>
        </p:grpSpPr>
        <p:sp>
          <p:nvSpPr>
            <p:cNvPr id="284" name="Google Shape;284;p30"/>
            <p:cNvSpPr/>
            <p:nvPr/>
          </p:nvSpPr>
          <p:spPr>
            <a:xfrm>
              <a:off x="310856" y="1658765"/>
              <a:ext cx="3829096" cy="7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285" name="Google Shape;285;p30"/>
            <p:cNvSpPr txBox="1"/>
            <p:nvPr/>
          </p:nvSpPr>
          <p:spPr>
            <a:xfrm>
              <a:off x="327564" y="792920"/>
              <a:ext cx="3795680" cy="241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just" defTabSz="1219170" rtl="1">
                <a:buClr>
                  <a:srgbClr val="000000"/>
                </a:buClr>
              </a:pPr>
              <a:r>
                <a:rPr lang="fa-IR" sz="1000" b="1" kern="0" dirty="0" smtClean="0">
                  <a:solidFill>
                    <a:srgbClr val="FFFFFF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پرستاران </a:t>
              </a:r>
              <a:r>
                <a:rPr lang="fa-IR" sz="1000" b="1" kern="0" dirty="0">
                  <a:solidFill>
                    <a:srgbClr val="FFFFFF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در سال ۲۰۳۰ با استفاده از هوش مصنوعی و رباتیک بهبود کارایی و کیفیت مراقبت‌ها را تجربه خواهند کرد. ربات‌ها و دستگاه‌های هوشمند به پرستاران کمک خواهند کرد تا بهترین مراقبت را برای بیماران ارائه دهند. </a:t>
              </a:r>
              <a:endParaRPr lang="fa-IR" sz="1000" b="1" kern="0" dirty="0">
                <a:solidFill>
                  <a:srgbClr val="FFFFFF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sp>
        <p:nvSpPr>
          <p:cNvPr id="287" name="Google Shape;287;p30"/>
          <p:cNvSpPr txBox="1"/>
          <p:nvPr/>
        </p:nvSpPr>
        <p:spPr>
          <a:xfrm>
            <a:off x="5545144" y="3552049"/>
            <a:ext cx="1222931" cy="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just" defTabSz="1219170" rtl="1">
              <a:lnSpc>
                <a:spcPct val="90000"/>
              </a:lnSpc>
              <a:buClr>
                <a:srgbClr val="000000"/>
              </a:buClr>
            </a:pPr>
            <a:r>
              <a:rPr lang="fa-IR" sz="1400" b="1" kern="0" dirty="0">
                <a:solidFill>
                  <a:srgbClr val="00A4CA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تخصص‌های پیشرفته و متنوع:</a:t>
            </a:r>
            <a:endParaRPr sz="1400" b="1" kern="0" dirty="0">
              <a:solidFill>
                <a:srgbClr val="00A4CA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5545143" y="4726849"/>
            <a:ext cx="1222748" cy="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just" defTabSz="1219170" rtl="1">
              <a:lnSpc>
                <a:spcPct val="90000"/>
              </a:lnSpc>
              <a:buClr>
                <a:srgbClr val="000000"/>
              </a:buClr>
            </a:pPr>
            <a:r>
              <a:rPr lang="fa-IR" sz="1400" b="1" kern="0" dirty="0">
                <a:solidFill>
                  <a:srgbClr val="34C9DD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فضای کار هوشمند و </a:t>
            </a:r>
            <a:r>
              <a:rPr lang="fa-IR" sz="1400" b="1" kern="0" dirty="0" smtClean="0">
                <a:solidFill>
                  <a:srgbClr val="34C9DD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همکاریبین </a:t>
            </a:r>
            <a:r>
              <a:rPr lang="fa-IR" sz="1400" b="1" kern="0" dirty="0">
                <a:solidFill>
                  <a:srgbClr val="34C9DD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rPr>
              <a:t>حرفه‌ای:</a:t>
            </a:r>
            <a:endParaRPr sz="1400" b="1" kern="0" dirty="0">
              <a:solidFill>
                <a:srgbClr val="34C9DD"/>
              </a:solidFill>
              <a:latin typeface="News Cycle"/>
              <a:ea typeface="News Cycle"/>
              <a:cs typeface="B Nazanin" panose="00000400000000000000" pitchFamily="2" charset="-78"/>
              <a:sym typeface="News Cycle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3392" y="3413507"/>
            <a:ext cx="4896544" cy="975600"/>
            <a:chOff x="467544" y="2543126"/>
            <a:chExt cx="3672408" cy="731700"/>
          </a:xfrm>
        </p:grpSpPr>
        <p:sp>
          <p:nvSpPr>
            <p:cNvPr id="288" name="Google Shape;288;p30"/>
            <p:cNvSpPr/>
            <p:nvPr/>
          </p:nvSpPr>
          <p:spPr>
            <a:xfrm>
              <a:off x="467544" y="2543126"/>
              <a:ext cx="3672408" cy="73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18" name="Google Shape;285;p30"/>
            <p:cNvSpPr txBox="1"/>
            <p:nvPr/>
          </p:nvSpPr>
          <p:spPr>
            <a:xfrm>
              <a:off x="683568" y="2572414"/>
              <a:ext cx="3312368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just" defTabSz="1219170" rtl="1">
                <a:buClr>
                  <a:srgbClr val="000000"/>
                </a:buClr>
              </a:pPr>
              <a:r>
                <a:rPr lang="fa-IR" sz="1200" b="1" kern="0" dirty="0" smtClean="0">
                  <a:solidFill>
                    <a:srgbClr val="FFFFFF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 </a:t>
              </a:r>
              <a:r>
                <a:rPr lang="fa-IR" sz="1200" b="1" kern="0" dirty="0">
                  <a:solidFill>
                    <a:srgbClr val="FFFFFF"/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در سال ۲۰۳۰، پرستاران به تخصص‌های جدیدی مانند پرستاری سلامت دیجیتال، پرستاری ژنتیکی و پرستاری تله‌مداخلاتی تخصص خواهند داد.</a:t>
              </a:r>
              <a:endParaRPr lang="fa-IR" sz="1200" b="1" kern="0" dirty="0">
                <a:solidFill>
                  <a:srgbClr val="FFFFFF"/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4" y="4661645"/>
            <a:ext cx="4608512" cy="975600"/>
            <a:chOff x="683568" y="3424226"/>
            <a:chExt cx="3456384" cy="731700"/>
          </a:xfrm>
        </p:grpSpPr>
        <p:sp>
          <p:nvSpPr>
            <p:cNvPr id="292" name="Google Shape;292;p30"/>
            <p:cNvSpPr/>
            <p:nvPr/>
          </p:nvSpPr>
          <p:spPr>
            <a:xfrm>
              <a:off x="683568" y="3424226"/>
              <a:ext cx="3456384" cy="731700"/>
            </a:xfrm>
            <a:prstGeom prst="rect">
              <a:avLst/>
            </a:prstGeom>
            <a:solidFill>
              <a:srgbClr val="34C9D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19" name="Google Shape;285;p30"/>
            <p:cNvSpPr txBox="1"/>
            <p:nvPr/>
          </p:nvSpPr>
          <p:spPr>
            <a:xfrm>
              <a:off x="683568" y="3508518"/>
              <a:ext cx="3312368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just" defTabSz="1219170" rtl="1">
                <a:buClr>
                  <a:srgbClr val="000000"/>
                </a:buClr>
              </a:pPr>
              <a:r>
                <a:rPr lang="fa-IR" sz="2133" b="1" kern="0" dirty="0" smtClean="0">
                  <a:solidFill>
                    <a:srgbClr val="2C444E">
                      <a:lumMod val="50000"/>
                    </a:srgbClr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 </a:t>
              </a:r>
              <a:r>
                <a:rPr lang="fa-IR" sz="1100" b="1" kern="0" dirty="0">
                  <a:solidFill>
                    <a:srgbClr val="2C444E">
                      <a:lumMod val="50000"/>
                    </a:srgbClr>
                  </a:solidFill>
                  <a:latin typeface="News Cycle"/>
                  <a:ea typeface="News Cycle"/>
                  <a:cs typeface="B Nazanin" panose="00000400000000000000" pitchFamily="2" charset="-78"/>
                  <a:sym typeface="News Cycle"/>
                </a:rPr>
                <a:t>با استفاده از فناوری‌های پیشرفته، پرستاران به شکل هوشمندتر و کارآمدتر در محیط کار خود عمل خواهند کرد. همچنین، همکاری بین حرفه‌ای بین پزشکان، پرستاران، روانشناسان و دیگر اعضای تیم درمانی تقویت خواهد شد.</a:t>
              </a:r>
              <a:endParaRPr lang="fa-IR" sz="1100" b="1" kern="0" dirty="0">
                <a:solidFill>
                  <a:srgbClr val="2C444E">
                    <a:lumMod val="50000"/>
                  </a:srgbClr>
                </a:solidFill>
                <a:latin typeface="News Cycle"/>
                <a:ea typeface="News Cycle"/>
                <a:cs typeface="B Nazanin" panose="00000400000000000000" pitchFamily="2" charset="-78"/>
                <a:sym typeface="News Cycl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چشم انداز آینده ده سال بعد این رشته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پرستاران بعد از فارغ التحصیلی چه راهی پیش روی خود دارند؟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16</a:t>
            </a:fld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20" name="Google Shape;320;p33"/>
          <p:cNvGrpSpPr/>
          <p:nvPr/>
        </p:nvGrpSpPr>
        <p:grpSpPr>
          <a:xfrm>
            <a:off x="7137600" y="498097"/>
            <a:ext cx="2826061" cy="5861812"/>
            <a:chOff x="5353200" y="373572"/>
            <a:chExt cx="2119546" cy="4396359"/>
          </a:xfrm>
        </p:grpSpPr>
        <p:sp>
          <p:nvSpPr>
            <p:cNvPr id="321" name="Google Shape;321;p33"/>
            <p:cNvSpPr/>
            <p:nvPr/>
          </p:nvSpPr>
          <p:spPr>
            <a:xfrm>
              <a:off x="5353200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6200687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5739987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6208555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83;p22"/>
          <p:cNvSpPr txBox="1">
            <a:spLocks/>
          </p:cNvSpPr>
          <p:nvPr/>
        </p:nvSpPr>
        <p:spPr>
          <a:xfrm>
            <a:off x="716541" y="261601"/>
            <a:ext cx="5280587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fa-IR" sz="4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آینده پرستاری در سال ۲۰۴۰</a:t>
            </a:r>
            <a:endParaRPr lang="fa-IR" sz="4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8" y="159762"/>
            <a:ext cx="5756886" cy="5740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70" y="2053547"/>
            <a:ext cx="4945112" cy="4850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458096"/>
            <a:ext cx="5366196" cy="5307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6" y="3347153"/>
            <a:ext cx="3588866" cy="35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1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17</a:t>
            </a:fld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91480" y="2756925"/>
            <a:ext cx="9025001" cy="1546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fa-IR" sz="8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سپاس از توجه شما</a:t>
            </a:r>
            <a:endParaRPr lang="fa-IR" sz="80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26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 idx="4294967295"/>
          </p:nvPr>
        </p:nvSpPr>
        <p:spPr>
          <a:xfrm>
            <a:off x="1103445" y="1220755"/>
            <a:ext cx="5864400" cy="95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5333" dirty="0" smtClean="0">
                <a:solidFill>
                  <a:schemeClr val="accent1"/>
                </a:solidFill>
                <a:cs typeface="B Titr" panose="00000700000000000000" pitchFamily="2" charset="-78"/>
              </a:rPr>
              <a:t>پرستاری اصن چیه؟</a:t>
            </a:r>
            <a:endParaRPr lang="fa-IR" sz="5333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l="5002" r="39100"/>
          <a:stretch/>
        </p:blipFill>
        <p:spPr>
          <a:xfrm>
            <a:off x="7866667" y="990867"/>
            <a:ext cx="5075200" cy="5075200"/>
          </a:xfrm>
          <a:prstGeom prst="chord">
            <a:avLst>
              <a:gd name="adj1" fmla="val 2700000"/>
              <a:gd name="adj2" fmla="val 1890008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</p:pic>
      <p:sp>
        <p:nvSpPr>
          <p:cNvPr id="127" name="Google Shape;127;p16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2</a:t>
            </a:fld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3445" y="2264031"/>
            <a:ext cx="5524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rtl="1">
              <a:lnSpc>
                <a:spcPct val="200000"/>
              </a:lnSpc>
              <a:spcBef>
                <a:spcPts val="1600"/>
              </a:spcBef>
              <a:buClr>
                <a:srgbClr val="000000"/>
              </a:buClr>
            </a:pPr>
            <a:r>
              <a:rPr lang="fa-IR" sz="2400" b="1" kern="0" dirty="0" smtClean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**</a:t>
            </a: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پرستاری** به عنوان یک رشته شغلی بسیار مهم در جوامع دنیا می‌باشد. پرستار یک فرد حرفه‌ای است که در زمینه اصول علمی و مهارت‌های حرفه‌ای مراقبت سلامت، درمان و آموزش پزشکی بیماران تحصیل کرده و در آن مهارت داشته باشد. </a:t>
            </a:r>
            <a:endParaRPr lang="fa-IR" sz="2400" b="1" kern="0" dirty="0">
              <a:solidFill>
                <a:srgbClr val="2C444E"/>
              </a:solidFill>
              <a:latin typeface="Arial"/>
              <a:cs typeface="B Nazanin" panose="000004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4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/>
          </p:nvPr>
        </p:nvSpPr>
        <p:spPr>
          <a:xfrm>
            <a:off x="1252600" y="2839867"/>
            <a:ext cx="6367200" cy="68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چطوری وارد این رشته میشیم؟</a:t>
            </a:r>
            <a:endParaRPr dirty="0">
              <a:cs typeface="B Titr" panose="00000700000000000000" pitchFamily="2" charset="-78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0033" y="2781367"/>
            <a:ext cx="883600" cy="1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6400" b="1" kern="0" dirty="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1</a:t>
            </a:r>
            <a:endParaRPr sz="6400" b="1" kern="0" dirty="0">
              <a:solidFill>
                <a:srgbClr val="FFFFFF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7" name="Google Shape;262;p27"/>
          <p:cNvSpPr txBox="1">
            <a:spLocks/>
          </p:cNvSpPr>
          <p:nvPr/>
        </p:nvSpPr>
        <p:spPr>
          <a:xfrm>
            <a:off x="1967541" y="3813043"/>
            <a:ext cx="4992555" cy="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14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r>
              <a:rPr lang="fa-IR" sz="2400" b="1" kern="0">
                <a:solidFill>
                  <a:srgbClr val="2C444E"/>
                </a:solidFill>
                <a:cs typeface="B Nazanin" panose="00000400000000000000" pitchFamily="2" charset="-78"/>
              </a:rPr>
              <a:t>کنکور تنها راه ورود به این رشته هست و بدون کنکور نمیشه وارد این رشته شد.</a:t>
            </a:r>
            <a:endParaRPr lang="fa-IR" sz="2400" b="1" kern="0" dirty="0">
              <a:solidFill>
                <a:srgbClr val="2C444E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48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4</a:t>
            </a:fld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95467" y="1412776"/>
            <a:ext cx="5472608" cy="48005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1400" b="1" dirty="0"/>
              <a:t>1. کمک به دیگران: به عنوان یک پرستار، شما می‌توانید به بهبود وضعیت سلامت افراد کمک کنید و نقش مهمی در بهبود کیفیت زندگی آن‌ها داشته باشید.</a:t>
            </a:r>
          </a:p>
          <a:p>
            <a:pPr>
              <a:lnSpc>
                <a:spcPct val="150000"/>
              </a:lnSpc>
            </a:pPr>
            <a:endParaRPr lang="fa-IR" sz="1400" b="1" dirty="0"/>
          </a:p>
          <a:p>
            <a:pPr>
              <a:lnSpc>
                <a:spcPct val="150000"/>
              </a:lnSpc>
            </a:pPr>
            <a:r>
              <a:rPr lang="fa-IR" sz="1400" b="1" dirty="0"/>
              <a:t>2. فرصت‌های شغلی: حوزه پرستاری یکی از حوزه‌های پویا و پرفرصت است که اغلب نیاز به نیروی کار ماهر دارد. این به شما فرصت‌های شغلی خوب و پیشرفت حرفه‌ای فراوان می‌دهد.</a:t>
            </a:r>
          </a:p>
          <a:p>
            <a:pPr>
              <a:lnSpc>
                <a:spcPct val="150000"/>
              </a:lnSpc>
            </a:pPr>
            <a:endParaRPr lang="fa-IR" sz="1400" b="1" dirty="0"/>
          </a:p>
          <a:p>
            <a:pPr>
              <a:lnSpc>
                <a:spcPct val="150000"/>
              </a:lnSpc>
            </a:pPr>
            <a:r>
              <a:rPr lang="fa-IR" sz="1400" b="1" dirty="0"/>
              <a:t>3. تنوع: به عنوان پرستار، شما با موارد و مشکلات مختلف سلامتی روزانه روبرو خواهید شد و این به شما فرصت یادگیری و تجربه در حوزه‌های مختلف می‌دهد.</a:t>
            </a:r>
          </a:p>
          <a:p>
            <a:pPr>
              <a:lnSpc>
                <a:spcPct val="150000"/>
              </a:lnSpc>
            </a:pPr>
            <a:endParaRPr lang="fa-IR" sz="1400" b="1" dirty="0"/>
          </a:p>
          <a:p>
            <a:pPr>
              <a:lnSpc>
                <a:spcPct val="150000"/>
              </a:lnSpc>
            </a:pPr>
            <a:r>
              <a:rPr lang="fa-IR" sz="1400" b="1" dirty="0"/>
              <a:t>4. ارتباط انسانی: پرستاران اغلب با افراد مختلف و متنوع ارتباط برقرار می‌کنند و می‌توانند روابط انسانی عمیق و معنادار با بیماران، خانواده‌ها و همکاران خود برقرار کنند.</a:t>
            </a:r>
            <a:endParaRPr lang="fa-IR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3326650" y="720827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اصلا چرا باید پرستاری رو انتخاب کنیم؟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5</a:t>
            </a:fld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4;p16"/>
          <p:cNvSpPr txBox="1">
            <a:spLocks/>
          </p:cNvSpPr>
          <p:nvPr/>
        </p:nvSpPr>
        <p:spPr>
          <a:xfrm>
            <a:off x="911424" y="932723"/>
            <a:ext cx="5088565" cy="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9pPr>
          </a:lstStyle>
          <a:p>
            <a:pPr algn="ctr" defTabSz="1219170">
              <a:lnSpc>
                <a:spcPct val="150000"/>
              </a:lnSpc>
              <a:buClr>
                <a:srgbClr val="0082A9"/>
              </a:buClr>
            </a:pPr>
            <a:r>
              <a:rPr lang="fa-IR" sz="4800" kern="0" dirty="0" smtClean="0">
                <a:solidFill>
                  <a:srgbClr val="00A4CA"/>
                </a:solidFill>
                <a:cs typeface="B Titr" panose="00000700000000000000" pitchFamily="2" charset="-78"/>
              </a:rPr>
              <a:t>دانشگاه های پرستاری </a:t>
            </a:r>
            <a:endParaRPr lang="fa-IR" sz="4800" kern="0" dirty="0">
              <a:solidFill>
                <a:srgbClr val="00A4CA"/>
              </a:solidFill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413" y="2276873"/>
            <a:ext cx="5568619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</a:pPr>
            <a:r>
              <a:rPr lang="fa-IR" sz="2400" b="1" kern="0" dirty="0" smtClean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سوالی </a:t>
            </a: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که مطرح میشه اینه آیا دانشگاه های پرستاری با هم متفاوتن؟</a:t>
            </a:r>
          </a:p>
          <a:p>
            <a:pPr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</a:pP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شیوه تدریس متفاوته؟</a:t>
            </a:r>
          </a:p>
          <a:p>
            <a:pPr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</a:pP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رفرنس ها متفاوته؟</a:t>
            </a:r>
          </a:p>
          <a:p>
            <a:pPr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</a:pP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نمره دهی متفاوته؟</a:t>
            </a:r>
          </a:p>
          <a:p>
            <a:pPr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</a:pP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تاثیر چندانی در استخدامی </a:t>
            </a:r>
            <a:r>
              <a:rPr lang="fa-IR" sz="2400" b="1" kern="0" dirty="0" smtClean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داره؟</a:t>
            </a:r>
          </a:p>
          <a:p>
            <a:pPr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</a:pPr>
            <a:endParaRPr lang="fa-IR" sz="2400" b="1" kern="0" dirty="0">
              <a:solidFill>
                <a:srgbClr val="2C444E"/>
              </a:solidFill>
              <a:latin typeface="Arial"/>
              <a:cs typeface="B Nazanin" panose="000004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4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6</a:t>
            </a:fld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r="14646"/>
          <a:stretch/>
        </p:blipFill>
        <p:spPr>
          <a:xfrm>
            <a:off x="6858549" y="301200"/>
            <a:ext cx="6255600" cy="6255600"/>
          </a:xfrm>
          <a:prstGeom prst="chord">
            <a:avLst>
              <a:gd name="adj1" fmla="val 2700000"/>
              <a:gd name="adj2" fmla="val 18900087"/>
            </a:avLst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 rot="-5400000">
            <a:off x="6789867" y="-341116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4;p16"/>
          <p:cNvSpPr txBox="1">
            <a:spLocks/>
          </p:cNvSpPr>
          <p:nvPr/>
        </p:nvSpPr>
        <p:spPr>
          <a:xfrm>
            <a:off x="911424" y="932723"/>
            <a:ext cx="5088565" cy="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9pPr>
          </a:lstStyle>
          <a:p>
            <a:pPr algn="ctr" defTabSz="1219170">
              <a:lnSpc>
                <a:spcPct val="150000"/>
              </a:lnSpc>
              <a:buClr>
                <a:srgbClr val="0082A9"/>
              </a:buClr>
            </a:pPr>
            <a:r>
              <a:rPr lang="fa-IR" sz="2800" kern="0" dirty="0" smtClean="0">
                <a:solidFill>
                  <a:srgbClr val="00A4CA"/>
                </a:solidFill>
                <a:cs typeface="B Titr" panose="00000700000000000000" pitchFamily="2" charset="-78"/>
              </a:rPr>
              <a:t>بهترین </a:t>
            </a:r>
            <a:r>
              <a:rPr lang="fa-IR" sz="2800" kern="0" dirty="0">
                <a:solidFill>
                  <a:srgbClr val="00A4CA"/>
                </a:solidFill>
                <a:cs typeface="B Titr" panose="00000700000000000000" pitchFamily="2" charset="-78"/>
              </a:rPr>
              <a:t>دانشکده های پرستاری از نظر رنگ جهانی در ایران</a:t>
            </a:r>
            <a:endParaRPr lang="fa-IR" sz="2800" kern="0" dirty="0">
              <a:solidFill>
                <a:srgbClr val="00A4CA"/>
              </a:solidFill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413" y="2298549"/>
            <a:ext cx="5184576" cy="363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1. دانشگاه علوم پزشکی تهران</a:t>
            </a:r>
          </a:p>
          <a:p>
            <a:pPr marL="380990" indent="-380990"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2. دانشگاه علوم پزشکی شهید بهشتی</a:t>
            </a:r>
          </a:p>
          <a:p>
            <a:pPr marL="380990" indent="-380990"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3. دانشگاه علوم پزشکی تبریز</a:t>
            </a:r>
          </a:p>
          <a:p>
            <a:pPr marL="380990" indent="-380990"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4. دانشگاه علوم پزشکی اصفهان</a:t>
            </a:r>
          </a:p>
          <a:p>
            <a:pPr marL="380990" indent="-380990" algn="just" defTabSz="1219170" rtl="1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a-IR" sz="2400" b="1" kern="0" dirty="0">
                <a:solidFill>
                  <a:srgbClr val="2C444E"/>
                </a:solidFill>
                <a:cs typeface="B Nazanin" panose="00000400000000000000" pitchFamily="2" charset="-78"/>
                <a:sym typeface="Arial"/>
              </a:rPr>
              <a:t>5. دانشگاه علوم پزشکی شیراز</a:t>
            </a:r>
            <a:endParaRPr lang="fa-IR" sz="2400" b="1" kern="0" dirty="0">
              <a:solidFill>
                <a:srgbClr val="2C444E"/>
              </a:solidFill>
              <a:latin typeface="Arial"/>
              <a:cs typeface="B Nazanin" panose="000004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6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/>
          <p:nvPr/>
        </p:nvSpPr>
        <p:spPr>
          <a:xfrm>
            <a:off x="9953359" y="4968793"/>
            <a:ext cx="463255" cy="4423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5" name="Google Shape;165;p21"/>
          <p:cNvGrpSpPr/>
          <p:nvPr/>
        </p:nvGrpSpPr>
        <p:grpSpPr>
          <a:xfrm>
            <a:off x="9378234" y="2484705"/>
            <a:ext cx="1984625" cy="1985129"/>
            <a:chOff x="6654650" y="3665275"/>
            <a:chExt cx="409100" cy="409125"/>
          </a:xfrm>
        </p:grpSpPr>
        <p:sp>
          <p:nvSpPr>
            <p:cNvPr id="166" name="Google Shape;166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1"/>
          <p:cNvGrpSpPr/>
          <p:nvPr/>
        </p:nvGrpSpPr>
        <p:grpSpPr>
          <a:xfrm rot="1057041">
            <a:off x="7465453" y="4045507"/>
            <a:ext cx="1311188" cy="1311339"/>
            <a:chOff x="570875" y="4322250"/>
            <a:chExt cx="443300" cy="443325"/>
          </a:xfrm>
        </p:grpSpPr>
        <p:sp>
          <p:nvSpPr>
            <p:cNvPr id="169" name="Google Shape;169;p2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21"/>
          <p:cNvSpPr/>
          <p:nvPr/>
        </p:nvSpPr>
        <p:spPr>
          <a:xfrm rot="2466844">
            <a:off x="7612841" y="2869619"/>
            <a:ext cx="643628" cy="61455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21"/>
          <p:cNvSpPr/>
          <p:nvPr/>
        </p:nvSpPr>
        <p:spPr>
          <a:xfrm rot="-1609319">
            <a:off x="8554136" y="3256309"/>
            <a:ext cx="463160" cy="44224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/>
          <p:nvPr/>
        </p:nvSpPr>
        <p:spPr>
          <a:xfrm rot="2926209">
            <a:off x="11362560" y="3606665"/>
            <a:ext cx="346883" cy="33121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/>
          <p:nvPr/>
        </p:nvSpPr>
        <p:spPr>
          <a:xfrm rot="-1609052">
            <a:off x="9919098" y="1387894"/>
            <a:ext cx="312513" cy="2983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7</a:t>
            </a:fld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24;p16"/>
          <p:cNvSpPr txBox="1">
            <a:spLocks/>
          </p:cNvSpPr>
          <p:nvPr/>
        </p:nvSpPr>
        <p:spPr>
          <a:xfrm>
            <a:off x="1345322" y="3058662"/>
            <a:ext cx="5088565" cy="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 b="0" i="0" u="none" strike="noStrike" cap="none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9pPr>
          </a:lstStyle>
          <a:p>
            <a:pPr algn="ctr" defTabSz="1219170">
              <a:lnSpc>
                <a:spcPct val="150000"/>
              </a:lnSpc>
              <a:buClr>
                <a:srgbClr val="0082A9"/>
              </a:buClr>
            </a:pPr>
            <a:r>
              <a:rPr lang="fa-IR" sz="5867" kern="0" dirty="0">
                <a:solidFill>
                  <a:srgbClr val="0082A9"/>
                </a:solidFill>
                <a:cs typeface="B Titr" panose="00000700000000000000" pitchFamily="2" charset="-78"/>
              </a:rPr>
              <a:t>پرستارا چه درسایی میخونن؟</a:t>
            </a:r>
            <a:endParaRPr lang="fa-IR" sz="5867" kern="0" dirty="0">
              <a:solidFill>
                <a:srgbClr val="0082A9"/>
              </a:solidFill>
              <a:cs typeface="B Titr" panose="00000700000000000000" pitchFamily="2" charset="-78"/>
            </a:endParaRPr>
          </a:p>
        </p:txBody>
      </p:sp>
      <p:sp>
        <p:nvSpPr>
          <p:cNvPr id="19" name="Google Shape;262;p27"/>
          <p:cNvSpPr txBox="1">
            <a:spLocks/>
          </p:cNvSpPr>
          <p:nvPr/>
        </p:nvSpPr>
        <p:spPr>
          <a:xfrm>
            <a:off x="1007435" y="3525011"/>
            <a:ext cx="4992555" cy="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14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endParaRPr lang="fa-IR" sz="2400" b="1" kern="0" dirty="0">
              <a:solidFill>
                <a:srgbClr val="2C444E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1827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8</a:t>
            </a:fld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62;p27"/>
          <p:cNvSpPr txBox="1">
            <a:spLocks/>
          </p:cNvSpPr>
          <p:nvPr/>
        </p:nvSpPr>
        <p:spPr>
          <a:xfrm>
            <a:off x="4456873" y="486254"/>
            <a:ext cx="2112235" cy="372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14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endParaRPr lang="fa-IR" sz="2133" b="1" kern="0" dirty="0" smtClean="0">
              <a:solidFill>
                <a:srgbClr val="2C444E"/>
              </a:solidFill>
              <a:cs typeface="B Nazanin" panose="00000400000000000000" pitchFamily="2" charset="-78"/>
            </a:endParaRPr>
          </a:p>
          <a:p>
            <a:pPr marL="0" indent="0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r>
              <a:rPr lang="fa-IR" sz="1200" b="1" kern="0" dirty="0" smtClean="0">
                <a:solidFill>
                  <a:srgbClr val="2C444E"/>
                </a:solidFill>
                <a:cs typeface="B Nazanin" panose="00000400000000000000" pitchFamily="2" charset="-78"/>
              </a:rPr>
              <a:t>. </a:t>
            </a:r>
            <a:r>
              <a:rPr lang="fa-IR" sz="1200" b="1" kern="0" dirty="0">
                <a:solidFill>
                  <a:srgbClr val="2C444E"/>
                </a:solidFill>
                <a:cs typeface="B Nazanin" panose="00000400000000000000" pitchFamily="2" charset="-78"/>
              </a:rPr>
              <a:t>دروس پایه‌ای علوم پزشکی: شامل دروسی مانند آناتومی، فیزیولوژی، بیوشیمی و ایمنی‌شناسی که به فهم بهتر بدن انسان و عملکرد آن کمک می‌کنند.</a:t>
            </a:r>
          </a:p>
          <a:p>
            <a:pPr marL="0" indent="0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endParaRPr lang="fa-IR" sz="1200" b="1" kern="0" dirty="0">
              <a:solidFill>
                <a:srgbClr val="2C444E"/>
              </a:solidFill>
              <a:cs typeface="B Nazanin" panose="00000400000000000000" pitchFamily="2" charset="-78"/>
            </a:endParaRPr>
          </a:p>
          <a:p>
            <a:pPr marL="0" indent="0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r>
              <a:rPr lang="fa-IR" sz="1200" b="1" kern="0" dirty="0">
                <a:solidFill>
                  <a:srgbClr val="2C444E"/>
                </a:solidFill>
                <a:cs typeface="B Nazanin" panose="00000400000000000000" pitchFamily="2" charset="-78"/>
              </a:rPr>
              <a:t>2. دروس مرتبط با پرستاری: شامل دروسی مانند مبانی پرستاری، مهارت‌های بالینی، مراقبت پرستاری، اخلاق حرفه‌ای، ارتقاء سلامت و ...</a:t>
            </a:r>
          </a:p>
          <a:p>
            <a:pPr marL="0" indent="0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endParaRPr lang="fa-IR" sz="1200" b="1" kern="0" dirty="0">
              <a:solidFill>
                <a:srgbClr val="2C444E"/>
              </a:solidFill>
              <a:cs typeface="B Nazanin" panose="00000400000000000000" pitchFamily="2" charset="-78"/>
            </a:endParaRPr>
          </a:p>
          <a:p>
            <a:pPr marL="0" indent="0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r>
              <a:rPr lang="fa-IR" sz="1200" b="1" kern="0" dirty="0">
                <a:solidFill>
                  <a:srgbClr val="2C444E"/>
                </a:solidFill>
                <a:cs typeface="B Nazanin" panose="00000400000000000000" pitchFamily="2" charset="-78"/>
              </a:rPr>
              <a:t>3. دروس عملی و کارآموزی: دانشجویان باید در بخش‌های مختلف بیمارستان‌ها و مراکز بهداشتی شرکت کنند تا مهارت‌های عملی و تجربه‌های عملی را کسب کنند</a:t>
            </a:r>
            <a:r>
              <a:rPr lang="fa-IR" sz="1050" b="1" kern="0" dirty="0">
                <a:solidFill>
                  <a:srgbClr val="2C444E"/>
                </a:solidFill>
                <a:cs typeface="B Nazanin" panose="00000400000000000000" pitchFamily="2" charset="-78"/>
              </a:rPr>
              <a:t>.</a:t>
            </a:r>
            <a:endParaRPr lang="fa-IR" sz="1050" b="1" kern="0" dirty="0">
              <a:solidFill>
                <a:srgbClr val="2C444E"/>
              </a:solidFill>
              <a:cs typeface="B Nazanin" panose="00000400000000000000" pitchFamily="2" charset="-78"/>
            </a:endParaRPr>
          </a:p>
        </p:txBody>
      </p:sp>
      <p:sp>
        <p:nvSpPr>
          <p:cNvPr id="7" name="Google Shape;262;p27"/>
          <p:cNvSpPr txBox="1">
            <a:spLocks/>
          </p:cNvSpPr>
          <p:nvPr/>
        </p:nvSpPr>
        <p:spPr>
          <a:xfrm>
            <a:off x="1087824" y="1480771"/>
            <a:ext cx="2112235" cy="375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14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r>
              <a:rPr lang="fa-IR" sz="1600" b="1" kern="0" dirty="0" smtClean="0">
                <a:solidFill>
                  <a:srgbClr val="2C444E"/>
                </a:solidFill>
                <a:cs typeface="B Nazanin" panose="00000400000000000000" pitchFamily="2" charset="-78"/>
              </a:rPr>
              <a:t>. </a:t>
            </a:r>
            <a:r>
              <a:rPr lang="fa-IR" sz="1600" b="1" kern="0" dirty="0">
                <a:solidFill>
                  <a:srgbClr val="2C444E"/>
                </a:solidFill>
                <a:cs typeface="B Nazanin" panose="00000400000000000000" pitchFamily="2" charset="-78"/>
              </a:rPr>
              <a:t>دروس مدیریت پرستاری: برای آموزش دانشجویان در زمینه مدیریت منابع انسانی، مالی، و تجهیزات در حوزه پرستاری.</a:t>
            </a:r>
          </a:p>
          <a:p>
            <a:pPr marL="0" indent="0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endParaRPr lang="fa-IR" sz="1600" b="1" kern="0" dirty="0">
              <a:solidFill>
                <a:srgbClr val="2C444E"/>
              </a:solidFill>
              <a:cs typeface="B Nazanin" panose="00000400000000000000" pitchFamily="2" charset="-78"/>
            </a:endParaRPr>
          </a:p>
          <a:p>
            <a:pPr marL="0" indent="0" defTabSz="1219170" rtl="1">
              <a:lnSpc>
                <a:spcPct val="150000"/>
              </a:lnSpc>
              <a:spcBef>
                <a:spcPts val="1067"/>
              </a:spcBef>
              <a:buClr>
                <a:srgbClr val="8792DF"/>
              </a:buClr>
            </a:pPr>
            <a:r>
              <a:rPr lang="fa-IR" sz="1600" b="1" kern="0" dirty="0">
                <a:solidFill>
                  <a:srgbClr val="2C444E"/>
                </a:solidFill>
                <a:cs typeface="B Nazanin" panose="00000400000000000000" pitchFamily="2" charset="-78"/>
              </a:rPr>
              <a:t>5. دروس پژوهشی: برای آموزش دانشجویان در زمینه انجام تحقیقات و ارزیابی نتایج تحقیقات پزشکی.</a:t>
            </a:r>
            <a:endParaRPr lang="fa-IR" sz="1600" b="1" kern="0" dirty="0">
              <a:solidFill>
                <a:srgbClr val="2C444E"/>
              </a:solidFill>
              <a:cs typeface="B Nazanin" panose="00000400000000000000" pitchFamily="2" charset="-78"/>
            </a:endParaRPr>
          </a:p>
        </p:txBody>
      </p:sp>
      <p:sp>
        <p:nvSpPr>
          <p:cNvPr id="9" name="Google Shape;184;p22"/>
          <p:cNvSpPr txBox="1">
            <a:spLocks noGrp="1"/>
          </p:cNvSpPr>
          <p:nvPr>
            <p:ph type="body" idx="2"/>
          </p:nvPr>
        </p:nvSpPr>
        <p:spPr>
          <a:xfrm flipH="1">
            <a:off x="-391884" y="2107871"/>
            <a:ext cx="222894" cy="5886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endParaRPr sz="2667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2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sldNum" idx="4294967295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9</a:t>
            </a:fld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83;p22"/>
          <p:cNvSpPr txBox="1">
            <a:spLocks noGrp="1"/>
          </p:cNvSpPr>
          <p:nvPr>
            <p:ph type="title"/>
          </p:nvPr>
        </p:nvSpPr>
        <p:spPr>
          <a:xfrm>
            <a:off x="1103445" y="879267"/>
            <a:ext cx="7296811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ادامه تحصیل در پرستاری به کجا ختم میشه؟</a:t>
            </a:r>
            <a:endParaRPr sz="4800" dirty="0">
              <a:cs typeface="B Titr" panose="00000700000000000000" pitchFamily="2" charset="-78"/>
            </a:endParaRPr>
          </a:p>
        </p:txBody>
      </p:sp>
      <p:sp>
        <p:nvSpPr>
          <p:cNvPr id="12" name="Google Shape;184;p22"/>
          <p:cNvSpPr txBox="1">
            <a:spLocks noGrp="1"/>
          </p:cNvSpPr>
          <p:nvPr>
            <p:ph type="body" idx="2"/>
          </p:nvPr>
        </p:nvSpPr>
        <p:spPr>
          <a:xfrm>
            <a:off x="5600278" y="3324854"/>
            <a:ext cx="1630037" cy="5676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fa-IR" sz="2667" b="1" dirty="0">
                <a:cs typeface="B Titr" panose="00000700000000000000" pitchFamily="2" charset="-78"/>
              </a:rPr>
              <a:t>آیا ارشد ارزشش رو داره؟</a:t>
            </a:r>
            <a:endParaRPr sz="2667" b="1" dirty="0">
              <a:cs typeface="B Titr" panose="00000700000000000000" pitchFamily="2" charset="-78"/>
            </a:endParaRPr>
          </a:p>
        </p:txBody>
      </p:sp>
      <p:sp>
        <p:nvSpPr>
          <p:cNvPr id="15" name="Google Shape;184;p22"/>
          <p:cNvSpPr txBox="1">
            <a:spLocks noGrp="1"/>
          </p:cNvSpPr>
          <p:nvPr>
            <p:ph type="body" idx="2"/>
          </p:nvPr>
        </p:nvSpPr>
        <p:spPr>
          <a:xfrm>
            <a:off x="889818" y="4052676"/>
            <a:ext cx="1630037" cy="5676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fa-IR" sz="2667" b="1" dirty="0">
                <a:cs typeface="B Titr" panose="00000700000000000000" pitchFamily="2" charset="-78"/>
              </a:rPr>
              <a:t>مهاجرت تحصیلی</a:t>
            </a:r>
            <a:endParaRPr sz="2667" b="1" dirty="0">
              <a:cs typeface="B Titr" panose="00000700000000000000" pitchFamily="2" charset="-78"/>
            </a:endParaRPr>
          </a:p>
        </p:txBody>
      </p:sp>
      <p:sp>
        <p:nvSpPr>
          <p:cNvPr id="16" name="Google Shape;184;p22"/>
          <p:cNvSpPr txBox="1">
            <a:spLocks noGrp="1"/>
          </p:cNvSpPr>
          <p:nvPr>
            <p:ph type="body" idx="2"/>
          </p:nvPr>
        </p:nvSpPr>
        <p:spPr>
          <a:xfrm>
            <a:off x="3313835" y="2180861"/>
            <a:ext cx="1630037" cy="5676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fa-IR" sz="2667" b="1" dirty="0">
                <a:cs typeface="B Titr" panose="00000700000000000000" pitchFamily="2" charset="-78"/>
              </a:rPr>
              <a:t>فقط با دکترا استاد میشم؟</a:t>
            </a:r>
            <a:endParaRPr sz="2667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84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ynaldo template">
  <a:themeElements>
    <a:clrScheme name="Custom 347">
      <a:dk1>
        <a:srgbClr val="2C444E"/>
      </a:dk1>
      <a:lt1>
        <a:srgbClr val="FFFFFF"/>
      </a:lt1>
      <a:dk2>
        <a:srgbClr val="7D8A8D"/>
      </a:dk2>
      <a:lt2>
        <a:srgbClr val="E1E9EB"/>
      </a:lt2>
      <a:accent1>
        <a:srgbClr val="00A4CA"/>
      </a:accent1>
      <a:accent2>
        <a:srgbClr val="0082A9"/>
      </a:accent2>
      <a:accent3>
        <a:srgbClr val="8792DF"/>
      </a:accent3>
      <a:accent4>
        <a:srgbClr val="5963AF"/>
      </a:accent4>
      <a:accent5>
        <a:srgbClr val="FF712A"/>
      </a:accent5>
      <a:accent6>
        <a:srgbClr val="DF3D11"/>
      </a:accent6>
      <a:hlink>
        <a:srgbClr val="0082A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770</Words>
  <Application>Microsoft Office PowerPoint</Application>
  <PresentationFormat>Widescreen</PresentationFormat>
  <Paragraphs>75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Montserrat</vt:lpstr>
      <vt:lpstr>News Cycle</vt:lpstr>
      <vt:lpstr>Arial</vt:lpstr>
      <vt:lpstr>Arial Rounded MT Bold</vt:lpstr>
      <vt:lpstr>B Titr</vt:lpstr>
      <vt:lpstr>Cabin Condensed</vt:lpstr>
      <vt:lpstr>Calibri</vt:lpstr>
      <vt:lpstr>Cabin Condensed SemiBold</vt:lpstr>
      <vt:lpstr>B Nazanin</vt:lpstr>
      <vt:lpstr>Rynaldo template</vt:lpstr>
      <vt:lpstr>صفر تا صد رشته پرستاری      </vt:lpstr>
      <vt:lpstr>پرستاری اصن چیه؟</vt:lpstr>
      <vt:lpstr>چطوری وارد این رشته میشیم؟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ادامه تحصیل در پرستاری به کجا ختم میشه؟</vt:lpstr>
      <vt:lpstr>پرستاری ترکیب هنر و علم هست..</vt:lpstr>
      <vt:lpstr>افراد موفق این رشته چه کسانی هستن؟</vt:lpstr>
      <vt:lpstr>شرایط مهاجرت پرستاری به همین آسانی که گفته می شود می باشد؟  شرایط مهاجرت داخل این رشته چطوریه؟</vt:lpstr>
      <vt:lpstr>اصلا داخل این رشته آینده ای وجود داره؟</vt:lpstr>
      <vt:lpstr>چشم انداز آینده ده سال بعد این رشته </vt:lpstr>
      <vt:lpstr>پرستاران بعد از فارغ التحصیلی چه راهی پیش روی خود دارند؟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پاورپوینت</dc:title>
  <dc:creator>Hoori</dc:creator>
  <cp:lastModifiedBy>Lapci.ir</cp:lastModifiedBy>
  <cp:revision>15</cp:revision>
  <dcterms:created xsi:type="dcterms:W3CDTF">2021-06-05T11:56:33Z</dcterms:created>
  <dcterms:modified xsi:type="dcterms:W3CDTF">2024-03-11T14:15:31Z</dcterms:modified>
</cp:coreProperties>
</file>